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9" r:id="rId4"/>
    <p:sldId id="264" r:id="rId5"/>
    <p:sldId id="258" r:id="rId6"/>
    <p:sldId id="261" r:id="rId7"/>
    <p:sldId id="276" r:id="rId8"/>
    <p:sldId id="260" r:id="rId9"/>
    <p:sldId id="277" r:id="rId10"/>
    <p:sldId id="278" r:id="rId11"/>
    <p:sldId id="279" r:id="rId12"/>
    <p:sldId id="262" r:id="rId13"/>
    <p:sldId id="282" r:id="rId14"/>
    <p:sldId id="283" r:id="rId15"/>
    <p:sldId id="284" r:id="rId16"/>
    <p:sldId id="285" r:id="rId17"/>
    <p:sldId id="263"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93971D-7320-4354-8590-A9077419D63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93971D-7320-4354-8590-A9077419D63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E93971D-7320-4354-8590-A9077419D63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E93971D-7320-4354-8590-A9077419D63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93971D-7320-4354-8590-A9077419D63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93971D-7320-4354-8590-A9077419D631}" type="datetimeFigureOut">
              <a:rPr lang="en-IN" smtClean="0"/>
              <a:t>30-08-2023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93971D-7320-4354-8590-A9077419D631}" type="datetimeFigureOut">
              <a:rPr lang="en-IN" smtClean="0"/>
              <a:t>30-08-2023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3971D-7320-4354-8590-A9077419D63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3971D-7320-4354-8590-A9077419D63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93971D-7320-4354-8590-A9077419D63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E93971D-7320-4354-8590-A9077419D63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93971D-7320-4354-8590-A9077419D63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93971D-7320-4354-8590-A9077419D63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93971D-7320-4354-8590-A9077419D631}" type="datetimeFigureOut">
              <a:rPr lang="en-IN" smtClean="0"/>
              <a:t>30-08-2023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E93971D-7320-4354-8590-A9077419D631}" type="datetimeFigureOut">
              <a:rPr lang="en-IN" smtClean="0"/>
              <a:t>30-08-2023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93971D-7320-4354-8590-A9077419D631}" type="datetimeFigureOut">
              <a:rPr lang="en-IN" smtClean="0"/>
              <a:t>30-08-2023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E93971D-7320-4354-8590-A9077419D631}" type="datetimeFigureOut">
              <a:rPr lang="en-IN" smtClean="0"/>
              <a:t>30-08-2023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93971D-7320-4354-8590-A9077419D63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85A67-CDDA-4695-AAB8-398539A1586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E93971D-7320-4354-8590-A9077419D631}" type="datetimeFigureOut">
              <a:rPr lang="en-IN" smtClean="0"/>
              <a:t>30-08-2023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8885A67-CDDA-4695-AAB8-398539A15860}"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39891"/>
            <a:ext cx="10515600" cy="1496099"/>
          </a:xfrm>
        </p:spPr>
        <p:txBody>
          <a:bodyPr>
            <a:normAutofit fontScale="90000"/>
          </a:bodyPr>
          <a:lstStyle/>
          <a:p>
            <a:pPr algn="ct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IT752 WSC - Mini-project Evaluation [Jan-May 2023]</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1"/>
          </p:nvPr>
        </p:nvSpPr>
        <p:spPr>
          <a:xfrm>
            <a:off x="8768080" y="5241131"/>
            <a:ext cx="3214011" cy="1496099"/>
          </a:xfrm>
        </p:spPr>
        <p:txBody>
          <a:bodyPr/>
          <a:lstStyle/>
          <a:p>
            <a:pPr marL="0" indent="0">
              <a:buNone/>
            </a:pPr>
            <a:r>
              <a:rPr lang="en-US" dirty="0">
                <a:latin typeface="Times New Roman" panose="02020603050405020304" pitchFamily="18" charset="0"/>
                <a:cs typeface="Times New Roman" panose="02020603050405020304" pitchFamily="18" charset="0"/>
              </a:rPr>
              <a:t>Presented By:</a:t>
            </a:r>
          </a:p>
          <a:p>
            <a:pPr marL="0" indent="0">
              <a:buNone/>
            </a:pPr>
            <a:r>
              <a:rPr lang="en-US" dirty="0">
                <a:latin typeface="Times New Roman" panose="02020603050405020304" pitchFamily="18" charset="0"/>
                <a:cs typeface="Times New Roman" panose="02020603050405020304" pitchFamily="18" charset="0"/>
              </a:rPr>
              <a:t>Man Mohan Nayak (222IT019)</a:t>
            </a:r>
          </a:p>
          <a:p>
            <a:pPr marL="0" indent="0">
              <a:buNone/>
            </a:pPr>
            <a:r>
              <a:rPr lang="en-US" dirty="0">
                <a:latin typeface="Times New Roman" panose="02020603050405020304" pitchFamily="18" charset="0"/>
                <a:cs typeface="Times New Roman" panose="02020603050405020304" pitchFamily="18" charset="0"/>
              </a:rPr>
              <a:t>Nikhil Verma (222IT026)</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639147" y="2466960"/>
            <a:ext cx="9431866" cy="1231106"/>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 Multilayered Informative Random Walk for Attributed Social Network Embedding</a:t>
            </a:r>
            <a:br>
              <a:rPr lang="en-US" sz="1800" b="1" dirty="0">
                <a:latin typeface="Times New Roman" panose="02020603050405020304" pitchFamily="18"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342885EF-33A8-1A0F-2D74-10024949A2E3}"/>
              </a:ext>
            </a:extLst>
          </p:cNvPr>
          <p:cNvSpPr txBox="1"/>
          <p:nvPr/>
        </p:nvSpPr>
        <p:spPr>
          <a:xfrm>
            <a:off x="336884" y="5241131"/>
            <a:ext cx="6432884" cy="646331"/>
          </a:xfrm>
          <a:prstGeom prst="rect">
            <a:avLst/>
          </a:prstGeom>
          <a:noFill/>
        </p:spPr>
        <p:txBody>
          <a:bodyPr wrap="square" rtlCol="0">
            <a:spAutoFit/>
          </a:bodyPr>
          <a:lstStyle/>
          <a:p>
            <a:r>
              <a:rPr lang="en-US" dirty="0"/>
              <a:t>Guided By – </a:t>
            </a:r>
          </a:p>
          <a:p>
            <a:r>
              <a:rPr lang="en-US" dirty="0"/>
              <a:t>Dr. Somya Kamath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02E1-F5B9-5C6F-2C76-493B1566CF90}"/>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C8D80C19-B054-16EB-5B36-04205D8B464A}"/>
              </a:ext>
            </a:extLst>
          </p:cNvPr>
          <p:cNvSpPr>
            <a:spLocks noGrp="1"/>
          </p:cNvSpPr>
          <p:nvPr>
            <p:ph idx="1"/>
          </p:nvPr>
        </p:nvSpPr>
        <p:spPr>
          <a:xfrm>
            <a:off x="1104293" y="1345546"/>
            <a:ext cx="8946541" cy="4195481"/>
          </a:xfrm>
        </p:spPr>
        <p:txBody>
          <a:bodyPr/>
          <a:lstStyle/>
          <a:p>
            <a:r>
              <a:rPr lang="en-US" dirty="0"/>
              <a:t>Important nodes – nodes that have high number of citations.</a:t>
            </a:r>
          </a:p>
          <a:p>
            <a:endParaRPr lang="en-US" dirty="0"/>
          </a:p>
          <a:p>
            <a:endParaRPr lang="en-US" dirty="0"/>
          </a:p>
          <a:p>
            <a:endParaRPr lang="en-US" dirty="0"/>
          </a:p>
          <a:p>
            <a:endParaRPr lang="en-US" dirty="0"/>
          </a:p>
          <a:p>
            <a:endParaRPr lang="en-US" dirty="0"/>
          </a:p>
          <a:p>
            <a:r>
              <a:rPr lang="en-US" dirty="0"/>
              <a:t>Powerful nodes – node that have high influence on other nodes.</a:t>
            </a:r>
          </a:p>
        </p:txBody>
      </p:sp>
      <p:pic>
        <p:nvPicPr>
          <p:cNvPr id="4" name="Picture 3">
            <a:extLst>
              <a:ext uri="{FF2B5EF4-FFF2-40B4-BE49-F238E27FC236}">
                <a16:creationId xmlns:a16="http://schemas.microsoft.com/office/drawing/2014/main" id="{EBA53597-2A06-5110-4BE4-93B7E4C4D611}"/>
              </a:ext>
            </a:extLst>
          </p:cNvPr>
          <p:cNvPicPr>
            <a:picLocks noChangeAspect="1"/>
          </p:cNvPicPr>
          <p:nvPr/>
        </p:nvPicPr>
        <p:blipFill>
          <a:blip r:embed="rId2"/>
          <a:stretch>
            <a:fillRect/>
          </a:stretch>
        </p:blipFill>
        <p:spPr>
          <a:xfrm>
            <a:off x="1555102" y="1879441"/>
            <a:ext cx="4170948" cy="1895475"/>
          </a:xfrm>
          <a:prstGeom prst="rect">
            <a:avLst/>
          </a:prstGeom>
        </p:spPr>
      </p:pic>
      <p:pic>
        <p:nvPicPr>
          <p:cNvPr id="5" name="Picture 4">
            <a:extLst>
              <a:ext uri="{FF2B5EF4-FFF2-40B4-BE49-F238E27FC236}">
                <a16:creationId xmlns:a16="http://schemas.microsoft.com/office/drawing/2014/main" id="{E2BC82B6-C86C-4ED5-5BD8-626F29E42963}"/>
              </a:ext>
            </a:extLst>
          </p:cNvPr>
          <p:cNvPicPr>
            <a:picLocks noChangeAspect="1"/>
          </p:cNvPicPr>
          <p:nvPr/>
        </p:nvPicPr>
        <p:blipFill>
          <a:blip r:embed="rId3"/>
          <a:stretch>
            <a:fillRect/>
          </a:stretch>
        </p:blipFill>
        <p:spPr>
          <a:xfrm>
            <a:off x="6545417" y="1879441"/>
            <a:ext cx="2686050" cy="1924050"/>
          </a:xfrm>
          <a:prstGeom prst="rect">
            <a:avLst/>
          </a:prstGeom>
        </p:spPr>
      </p:pic>
      <p:pic>
        <p:nvPicPr>
          <p:cNvPr id="6" name="Picture 5">
            <a:extLst>
              <a:ext uri="{FF2B5EF4-FFF2-40B4-BE49-F238E27FC236}">
                <a16:creationId xmlns:a16="http://schemas.microsoft.com/office/drawing/2014/main" id="{F3514AA6-F6AE-5F27-F06C-62C047F3BF4B}"/>
              </a:ext>
            </a:extLst>
          </p:cNvPr>
          <p:cNvPicPr>
            <a:picLocks noChangeAspect="1"/>
          </p:cNvPicPr>
          <p:nvPr/>
        </p:nvPicPr>
        <p:blipFill>
          <a:blip r:embed="rId4"/>
          <a:stretch>
            <a:fillRect/>
          </a:stretch>
        </p:blipFill>
        <p:spPr>
          <a:xfrm>
            <a:off x="2692065" y="4399421"/>
            <a:ext cx="4305300" cy="2338263"/>
          </a:xfrm>
          <a:prstGeom prst="rect">
            <a:avLst/>
          </a:prstGeom>
        </p:spPr>
      </p:pic>
    </p:spTree>
    <p:extLst>
      <p:ext uri="{BB962C8B-B14F-4D97-AF65-F5344CB8AC3E}">
        <p14:creationId xmlns:p14="http://schemas.microsoft.com/office/powerpoint/2010/main" val="224635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2E7A-348B-597A-593C-FDCA53CD73D8}"/>
              </a:ext>
            </a:extLst>
          </p:cNvPr>
          <p:cNvSpPr>
            <a:spLocks noGrp="1"/>
          </p:cNvSpPr>
          <p:nvPr>
            <p:ph type="title"/>
          </p:nvPr>
        </p:nvSpPr>
        <p:spPr>
          <a:xfrm>
            <a:off x="646111" y="452718"/>
            <a:ext cx="9404723" cy="1055240"/>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B52946FD-E046-0D38-47D7-B375E21FEBBD}"/>
              </a:ext>
            </a:extLst>
          </p:cNvPr>
          <p:cNvSpPr>
            <a:spLocks noGrp="1"/>
          </p:cNvSpPr>
          <p:nvPr>
            <p:ph idx="1"/>
          </p:nvPr>
        </p:nvSpPr>
        <p:spPr>
          <a:xfrm>
            <a:off x="1104293" y="1764160"/>
            <a:ext cx="8946541" cy="4195481"/>
          </a:xfrm>
        </p:spPr>
        <p:txBody>
          <a:bodyPr/>
          <a:lstStyle/>
          <a:p>
            <a:r>
              <a:rPr lang="en-US" dirty="0"/>
              <a:t>Prestigious Nodes -Prestigious nodes in a citation network are those that are cited by other important nodes, indicating that they have a high reputation in the research field. </a:t>
            </a:r>
          </a:p>
          <a:p>
            <a:r>
              <a:rPr lang="en-US" dirty="0"/>
              <a:t> </a:t>
            </a:r>
          </a:p>
        </p:txBody>
      </p:sp>
      <p:pic>
        <p:nvPicPr>
          <p:cNvPr id="4" name="Picture 3">
            <a:extLst>
              <a:ext uri="{FF2B5EF4-FFF2-40B4-BE49-F238E27FC236}">
                <a16:creationId xmlns:a16="http://schemas.microsoft.com/office/drawing/2014/main" id="{FAF82636-808F-6D1D-59A6-0BC0AE74DA2D}"/>
              </a:ext>
            </a:extLst>
          </p:cNvPr>
          <p:cNvPicPr>
            <a:picLocks noChangeAspect="1"/>
          </p:cNvPicPr>
          <p:nvPr/>
        </p:nvPicPr>
        <p:blipFill>
          <a:blip r:embed="rId2"/>
          <a:stretch>
            <a:fillRect/>
          </a:stretch>
        </p:blipFill>
        <p:spPr>
          <a:xfrm>
            <a:off x="1412460" y="2805248"/>
            <a:ext cx="3936012" cy="2113303"/>
          </a:xfrm>
          <a:prstGeom prst="rect">
            <a:avLst/>
          </a:prstGeom>
        </p:spPr>
      </p:pic>
      <p:pic>
        <p:nvPicPr>
          <p:cNvPr id="5" name="Picture 4">
            <a:extLst>
              <a:ext uri="{FF2B5EF4-FFF2-40B4-BE49-F238E27FC236}">
                <a16:creationId xmlns:a16="http://schemas.microsoft.com/office/drawing/2014/main" id="{B6F8E9D3-3551-6118-CED6-8149BC2DC8C3}"/>
              </a:ext>
            </a:extLst>
          </p:cNvPr>
          <p:cNvPicPr>
            <a:picLocks noChangeAspect="1"/>
          </p:cNvPicPr>
          <p:nvPr/>
        </p:nvPicPr>
        <p:blipFill>
          <a:blip r:embed="rId3"/>
          <a:stretch>
            <a:fillRect/>
          </a:stretch>
        </p:blipFill>
        <p:spPr>
          <a:xfrm>
            <a:off x="5893235" y="2805248"/>
            <a:ext cx="5731510" cy="2937826"/>
          </a:xfrm>
          <a:prstGeom prst="rect">
            <a:avLst/>
          </a:prstGeom>
        </p:spPr>
      </p:pic>
    </p:spTree>
    <p:extLst>
      <p:ext uri="{BB962C8B-B14F-4D97-AF65-F5344CB8AC3E}">
        <p14:creationId xmlns:p14="http://schemas.microsoft.com/office/powerpoint/2010/main" val="3118082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 done	</a:t>
            </a:r>
          </a:p>
        </p:txBody>
      </p:sp>
      <p:sp>
        <p:nvSpPr>
          <p:cNvPr id="3" name="Content Placeholder 2"/>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Create a graph using structural and content attributes.</a:t>
            </a:r>
          </a:p>
          <a:p>
            <a:r>
              <a:rPr lang="en-IN" dirty="0">
                <a:latin typeface="Times New Roman" panose="02020603050405020304" pitchFamily="18" charset="0"/>
                <a:cs typeface="Times New Roman" panose="02020603050405020304" pitchFamily="18" charset="0"/>
              </a:rPr>
              <a:t>Generate walk by switching to content or structure layer based on the transition probability.</a:t>
            </a:r>
          </a:p>
          <a:p>
            <a:r>
              <a:rPr lang="en-IN" dirty="0">
                <a:latin typeface="Times New Roman" panose="02020603050405020304" pitchFamily="18" charset="0"/>
                <a:cs typeface="Times New Roman" panose="02020603050405020304" pitchFamily="18" charset="0"/>
              </a:rPr>
              <a:t>using Word2Vec for generating the embedding of each node.</a:t>
            </a:r>
          </a:p>
          <a:p>
            <a:r>
              <a:rPr lang="en-IN" dirty="0">
                <a:latin typeface="Times New Roman" panose="02020603050405020304" pitchFamily="18" charset="0"/>
                <a:cs typeface="Times New Roman" panose="02020603050405020304" pitchFamily="18" charset="0"/>
              </a:rPr>
              <a:t>Node visualization based on the generated embedding.</a:t>
            </a:r>
          </a:p>
          <a:p>
            <a:r>
              <a:rPr lang="en-IN" dirty="0">
                <a:latin typeface="Times New Roman" panose="02020603050405020304" pitchFamily="18" charset="0"/>
                <a:cs typeface="Times New Roman" panose="02020603050405020304" pitchFamily="18" charset="0"/>
              </a:rPr>
              <a:t>Node classification based on generated embedding.</a:t>
            </a:r>
          </a:p>
          <a:p>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Result: </a:t>
            </a:r>
          </a:p>
          <a:p>
            <a:r>
              <a:rPr lang="en-IN" dirty="0">
                <a:latin typeface="Times New Roman" panose="02020603050405020304" pitchFamily="18" charset="0"/>
                <a:cs typeface="Times New Roman" panose="02020603050405020304" pitchFamily="18" charset="0"/>
              </a:rPr>
              <a:t>Word2Vec object consisting of embedding of nodes in the network.</a:t>
            </a:r>
          </a:p>
          <a:p>
            <a:r>
              <a:rPr lang="en-IN" dirty="0">
                <a:latin typeface="Times New Roman" panose="02020603050405020304" pitchFamily="18" charset="0"/>
                <a:cs typeface="Times New Roman" panose="02020603050405020304" pitchFamily="18" charset="0"/>
              </a:rPr>
              <a:t>The node embeddings can be used for downstream task such as node classification, community detection etc.</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3834-D9EA-0F7F-CE9D-05AD940AAC20}"/>
              </a:ext>
            </a:extLst>
          </p:cNvPr>
          <p:cNvSpPr>
            <a:spLocks noGrp="1"/>
          </p:cNvSpPr>
          <p:nvPr>
            <p:ph type="title"/>
          </p:nvPr>
        </p:nvSpPr>
        <p:spPr>
          <a:xfrm>
            <a:off x="593559" y="452718"/>
            <a:ext cx="9457276" cy="878541"/>
          </a:xfrm>
        </p:spPr>
        <p:txBody>
          <a:bodyPr/>
          <a:lstStyle/>
          <a:p>
            <a:r>
              <a:rPr lang="en-US" dirty="0"/>
              <a:t>Results</a:t>
            </a:r>
          </a:p>
        </p:txBody>
      </p:sp>
      <p:sp>
        <p:nvSpPr>
          <p:cNvPr id="3" name="Content Placeholder 2">
            <a:extLst>
              <a:ext uri="{FF2B5EF4-FFF2-40B4-BE49-F238E27FC236}">
                <a16:creationId xmlns:a16="http://schemas.microsoft.com/office/drawing/2014/main" id="{730BDA32-AF92-4EEE-B5B5-3448C98D884A}"/>
              </a:ext>
            </a:extLst>
          </p:cNvPr>
          <p:cNvSpPr>
            <a:spLocks noGrp="1"/>
          </p:cNvSpPr>
          <p:nvPr>
            <p:ph idx="1"/>
          </p:nvPr>
        </p:nvSpPr>
        <p:spPr>
          <a:xfrm>
            <a:off x="875201" y="1331259"/>
            <a:ext cx="8946541" cy="4195481"/>
          </a:xfrm>
        </p:spPr>
        <p:txBody>
          <a:bodyPr/>
          <a:lstStyle/>
          <a:p>
            <a:r>
              <a:rPr lang="en-US" dirty="0"/>
              <a:t>1. t-SNE node visualization for evaluating our model first we are performing network graph visualization in this we differentiate node in communities in the graph network. for this task the embedding created by </a:t>
            </a:r>
            <a:r>
              <a:rPr lang="en-US" dirty="0" err="1"/>
              <a:t>MIRand</a:t>
            </a:r>
            <a:r>
              <a:rPr lang="en-US" dirty="0"/>
              <a:t> followed by word2vec model, in which each node attribute is represented by a 1 X 128 dimension vector.</a:t>
            </a:r>
          </a:p>
        </p:txBody>
      </p:sp>
      <p:pic>
        <p:nvPicPr>
          <p:cNvPr id="5" name="Picture 4">
            <a:extLst>
              <a:ext uri="{FF2B5EF4-FFF2-40B4-BE49-F238E27FC236}">
                <a16:creationId xmlns:a16="http://schemas.microsoft.com/office/drawing/2014/main" id="{C8DCE7D4-49A4-D192-B2E9-4A7839408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494" y="3159300"/>
            <a:ext cx="3513221" cy="3245981"/>
          </a:xfrm>
          <a:prstGeom prst="rect">
            <a:avLst/>
          </a:prstGeom>
        </p:spPr>
      </p:pic>
    </p:spTree>
    <p:extLst>
      <p:ext uri="{BB962C8B-B14F-4D97-AF65-F5344CB8AC3E}">
        <p14:creationId xmlns:p14="http://schemas.microsoft.com/office/powerpoint/2010/main" val="217826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8BD9-DA2C-1290-9A2F-71ED3CF87791}"/>
              </a:ext>
            </a:extLst>
          </p:cNvPr>
          <p:cNvSpPr>
            <a:spLocks noGrp="1"/>
          </p:cNvSpPr>
          <p:nvPr>
            <p:ph type="title"/>
          </p:nvPr>
        </p:nvSpPr>
        <p:spPr>
          <a:xfrm>
            <a:off x="646111" y="452718"/>
            <a:ext cx="9404723" cy="878777"/>
          </a:xfrm>
        </p:spPr>
        <p:txBody>
          <a:bodyPr/>
          <a:lstStyle/>
          <a:p>
            <a:r>
              <a:rPr lang="en-US" dirty="0"/>
              <a:t>Results</a:t>
            </a:r>
          </a:p>
        </p:txBody>
      </p:sp>
      <p:sp>
        <p:nvSpPr>
          <p:cNvPr id="3" name="Content Placeholder 2">
            <a:extLst>
              <a:ext uri="{FF2B5EF4-FFF2-40B4-BE49-F238E27FC236}">
                <a16:creationId xmlns:a16="http://schemas.microsoft.com/office/drawing/2014/main" id="{B6EC483B-76E0-6B43-B4E6-A375ABA67E76}"/>
              </a:ext>
            </a:extLst>
          </p:cNvPr>
          <p:cNvSpPr>
            <a:spLocks noGrp="1"/>
          </p:cNvSpPr>
          <p:nvPr>
            <p:ph idx="1"/>
          </p:nvPr>
        </p:nvSpPr>
        <p:spPr>
          <a:xfrm>
            <a:off x="894765" y="1475403"/>
            <a:ext cx="8946541" cy="4195481"/>
          </a:xfrm>
        </p:spPr>
        <p:txBody>
          <a:bodyPr>
            <a:normAutofit/>
          </a:bodyPr>
          <a:lstStyle/>
          <a:p>
            <a:r>
              <a:rPr lang="en-US" dirty="0"/>
              <a:t>Node classification task for this task we have used the embedding created by random walk using </a:t>
            </a:r>
            <a:r>
              <a:rPr lang="en-US" dirty="0" err="1"/>
              <a:t>MIRand</a:t>
            </a:r>
            <a:r>
              <a:rPr lang="en-US" dirty="0"/>
              <a:t> as the dataset. the </a:t>
            </a:r>
            <a:r>
              <a:rPr lang="en-US" dirty="0" err="1"/>
              <a:t>cora</a:t>
            </a:r>
            <a:r>
              <a:rPr lang="en-US" dirty="0"/>
              <a:t> dataset contains publication of 6 classes namely – genetic algorithm, neural network, probabilistic methods, case based, reinforcement learning, and rule learning. </a:t>
            </a:r>
          </a:p>
          <a:p>
            <a:r>
              <a:rPr lang="en-US" dirty="0"/>
              <a:t>for training and testing the classifier model we have use different split of dataset from 10 % for training and 90% for testing to 90 % for training and 10 % for testing. The highest accuracy we got for training size 80 % and test data size 20 %. we got classification accuracy of 78.04% which is better than most baseline algorithms.</a:t>
            </a:r>
          </a:p>
        </p:txBody>
      </p:sp>
    </p:spTree>
    <p:extLst>
      <p:ext uri="{BB962C8B-B14F-4D97-AF65-F5344CB8AC3E}">
        <p14:creationId xmlns:p14="http://schemas.microsoft.com/office/powerpoint/2010/main" val="283309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375A-FE19-0000-CFAF-9373CD36AD54}"/>
              </a:ext>
            </a:extLst>
          </p:cNvPr>
          <p:cNvSpPr>
            <a:spLocks noGrp="1"/>
          </p:cNvSpPr>
          <p:nvPr>
            <p:ph type="title"/>
          </p:nvPr>
        </p:nvSpPr>
        <p:spPr>
          <a:xfrm>
            <a:off x="646111" y="452718"/>
            <a:ext cx="9404723" cy="782524"/>
          </a:xfrm>
        </p:spPr>
        <p:txBody>
          <a:bodyPr/>
          <a:lstStyle/>
          <a:p>
            <a:r>
              <a:rPr lang="en-US" dirty="0"/>
              <a:t>Results and comparison</a:t>
            </a:r>
          </a:p>
        </p:txBody>
      </p:sp>
      <p:pic>
        <p:nvPicPr>
          <p:cNvPr id="5" name="Content Placeholder 4">
            <a:extLst>
              <a:ext uri="{FF2B5EF4-FFF2-40B4-BE49-F238E27FC236}">
                <a16:creationId xmlns:a16="http://schemas.microsoft.com/office/drawing/2014/main" id="{CB711F1E-B99E-91E6-E12D-03F267823EE2}"/>
              </a:ext>
            </a:extLst>
          </p:cNvPr>
          <p:cNvPicPr>
            <a:picLocks noGrp="1" noChangeAspect="1"/>
          </p:cNvPicPr>
          <p:nvPr>
            <p:ph idx="1"/>
          </p:nvPr>
        </p:nvPicPr>
        <p:blipFill>
          <a:blip r:embed="rId2"/>
          <a:stretch>
            <a:fillRect/>
          </a:stretch>
        </p:blipFill>
        <p:spPr>
          <a:xfrm>
            <a:off x="799678" y="1579266"/>
            <a:ext cx="2681595" cy="1974180"/>
          </a:xfrm>
        </p:spPr>
      </p:pic>
      <p:pic>
        <p:nvPicPr>
          <p:cNvPr id="7" name="Picture 6">
            <a:extLst>
              <a:ext uri="{FF2B5EF4-FFF2-40B4-BE49-F238E27FC236}">
                <a16:creationId xmlns:a16="http://schemas.microsoft.com/office/drawing/2014/main" id="{568EA719-9B7C-E7D3-3C37-B753C8E32B4F}"/>
              </a:ext>
            </a:extLst>
          </p:cNvPr>
          <p:cNvPicPr>
            <a:picLocks noChangeAspect="1"/>
          </p:cNvPicPr>
          <p:nvPr/>
        </p:nvPicPr>
        <p:blipFill>
          <a:blip r:embed="rId3"/>
          <a:stretch>
            <a:fillRect/>
          </a:stretch>
        </p:blipFill>
        <p:spPr>
          <a:xfrm>
            <a:off x="5948923" y="1579266"/>
            <a:ext cx="2681595" cy="1974180"/>
          </a:xfrm>
          <a:prstGeom prst="rect">
            <a:avLst/>
          </a:prstGeom>
        </p:spPr>
      </p:pic>
      <p:sp>
        <p:nvSpPr>
          <p:cNvPr id="8" name="TextBox 7">
            <a:extLst>
              <a:ext uri="{FF2B5EF4-FFF2-40B4-BE49-F238E27FC236}">
                <a16:creationId xmlns:a16="http://schemas.microsoft.com/office/drawing/2014/main" id="{A2F86A12-E6C9-07BA-0C37-F3D837446DBE}"/>
              </a:ext>
            </a:extLst>
          </p:cNvPr>
          <p:cNvSpPr txBox="1"/>
          <p:nvPr/>
        </p:nvSpPr>
        <p:spPr>
          <a:xfrm>
            <a:off x="799678" y="1106905"/>
            <a:ext cx="7558259" cy="369332"/>
          </a:xfrm>
          <a:prstGeom prst="rect">
            <a:avLst/>
          </a:prstGeom>
          <a:noFill/>
        </p:spPr>
        <p:txBody>
          <a:bodyPr wrap="square" rtlCol="0">
            <a:spAutoFit/>
          </a:bodyPr>
          <a:lstStyle/>
          <a:p>
            <a:r>
              <a:rPr lang="en-US" dirty="0"/>
              <a:t>Plot of Macro F1 score and Micro F1 score : </a:t>
            </a:r>
          </a:p>
        </p:txBody>
      </p:sp>
      <p:pic>
        <p:nvPicPr>
          <p:cNvPr id="10" name="Picture 9">
            <a:extLst>
              <a:ext uri="{FF2B5EF4-FFF2-40B4-BE49-F238E27FC236}">
                <a16:creationId xmlns:a16="http://schemas.microsoft.com/office/drawing/2014/main" id="{6CF28218-B70F-5782-802F-755CFBE211B7}"/>
              </a:ext>
            </a:extLst>
          </p:cNvPr>
          <p:cNvPicPr>
            <a:picLocks noChangeAspect="1"/>
          </p:cNvPicPr>
          <p:nvPr/>
        </p:nvPicPr>
        <p:blipFill>
          <a:blip r:embed="rId4"/>
          <a:stretch>
            <a:fillRect/>
          </a:stretch>
        </p:blipFill>
        <p:spPr>
          <a:xfrm>
            <a:off x="756121" y="3894584"/>
            <a:ext cx="2705408" cy="2221832"/>
          </a:xfrm>
          <a:prstGeom prst="rect">
            <a:avLst/>
          </a:prstGeom>
        </p:spPr>
      </p:pic>
      <p:pic>
        <p:nvPicPr>
          <p:cNvPr id="12" name="Picture 11">
            <a:extLst>
              <a:ext uri="{FF2B5EF4-FFF2-40B4-BE49-F238E27FC236}">
                <a16:creationId xmlns:a16="http://schemas.microsoft.com/office/drawing/2014/main" id="{44400711-7B10-3EDD-31DA-108CAF496239}"/>
              </a:ext>
            </a:extLst>
          </p:cNvPr>
          <p:cNvPicPr>
            <a:picLocks noChangeAspect="1"/>
          </p:cNvPicPr>
          <p:nvPr/>
        </p:nvPicPr>
        <p:blipFill>
          <a:blip r:embed="rId5"/>
          <a:stretch>
            <a:fillRect/>
          </a:stretch>
        </p:blipFill>
        <p:spPr>
          <a:xfrm>
            <a:off x="5925109" y="3894583"/>
            <a:ext cx="2705409" cy="2221833"/>
          </a:xfrm>
          <a:prstGeom prst="rect">
            <a:avLst/>
          </a:prstGeom>
        </p:spPr>
      </p:pic>
    </p:spTree>
    <p:extLst>
      <p:ext uri="{BB962C8B-B14F-4D97-AF65-F5344CB8AC3E}">
        <p14:creationId xmlns:p14="http://schemas.microsoft.com/office/powerpoint/2010/main" val="319435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F5AD-C62F-0215-A977-DB8856A971D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214ACFB-4F2B-D9A6-7FF0-2BF60C867970}"/>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have also plotted Macro F1 score and Micro F1 score with percent of data used for training. in the plot we observe very good results that are better than SDNE, AANE,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GraphSAGE</a:t>
            </a:r>
            <a:r>
              <a:rPr lang="en-US" sz="1800" dirty="0">
                <a:effectLst/>
                <a:latin typeface="Calibri" panose="020F0502020204030204" pitchFamily="34" charset="0"/>
                <a:ea typeface="Calibri" panose="020F0502020204030204" pitchFamily="34" charset="0"/>
                <a:cs typeface="Times New Roman" panose="02020603050405020304" pitchFamily="18" charset="0"/>
              </a:rPr>
              <a:t>, Struc2Vec, DGI embedding technique using only the link structure layer for graph embedding.</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future work – in the implementation we have used link structure layer and one attribute layer. as network node can many attributes to take then into account in creating the node embedding we can use multiple attribute layer for generating random walk. using multiple attribute layer we will model real world network more accurately. </a:t>
            </a:r>
          </a:p>
          <a:p>
            <a:endParaRPr lang="en-US" dirty="0"/>
          </a:p>
        </p:txBody>
      </p:sp>
    </p:spTree>
    <p:extLst>
      <p:ext uri="{BB962C8B-B14F-4D97-AF65-F5344CB8AC3E}">
        <p14:creationId xmlns:p14="http://schemas.microsoft.com/office/powerpoint/2010/main" val="330320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2995" y="1280795"/>
            <a:ext cx="8946515" cy="5253355"/>
          </a:xfrm>
        </p:spPr>
        <p:txBody>
          <a:bodyPr>
            <a:noAutofit/>
          </a:bodyPr>
          <a:lstStyle/>
          <a:p>
            <a:pPr marL="0" indent="0" algn="just">
              <a:buNone/>
            </a:pPr>
            <a:r>
              <a:rPr lang="en-IN" dirty="0">
                <a:latin typeface="Times New Roman" panose="02020603050405020304" pitchFamily="18" charset="0"/>
                <a:cs typeface="Times New Roman" panose="02020603050405020304" pitchFamily="18" charset="0"/>
              </a:rPr>
              <a:t>[1] William L Hamilton, Rex Ying, and Jure </a:t>
            </a:r>
            <a:r>
              <a:rPr lang="en-IN" dirty="0" err="1">
                <a:latin typeface="Times New Roman" panose="02020603050405020304" pitchFamily="18" charset="0"/>
                <a:cs typeface="Times New Roman" panose="02020603050405020304" pitchFamily="18" charset="0"/>
              </a:rPr>
              <a:t>Leskovec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Representa</a:t>
            </a:r>
            <a:endParaRPr lang="en-IN" dirty="0">
              <a:latin typeface="Times New Roman" panose="02020603050405020304" pitchFamily="18" charset="0"/>
              <a:cs typeface="Times New Roman" panose="02020603050405020304" pitchFamily="18" charset="0"/>
            </a:endParaRPr>
          </a:p>
          <a:p>
            <a:pPr marL="0" indent="0" algn="just">
              <a:buNone/>
            </a:pPr>
            <a:r>
              <a:rPr lang="en-IN" dirty="0" err="1">
                <a:latin typeface="Times New Roman" panose="02020603050405020304" pitchFamily="18" charset="0"/>
                <a:cs typeface="Times New Roman" panose="02020603050405020304" pitchFamily="18" charset="0"/>
              </a:rPr>
              <a:t>tion</a:t>
            </a:r>
            <a:r>
              <a:rPr lang="en-IN" dirty="0">
                <a:latin typeface="Times New Roman" panose="02020603050405020304" pitchFamily="18" charset="0"/>
                <a:cs typeface="Times New Roman" panose="02020603050405020304" pitchFamily="18" charset="0"/>
              </a:rPr>
              <a:t> learning on graphs: Methods and applications’, </a:t>
            </a:r>
            <a:r>
              <a:rPr lang="en-IN" i="1" dirty="0" err="1">
                <a:latin typeface="Times New Roman" panose="02020603050405020304" pitchFamily="18" charset="0"/>
                <a:cs typeface="Times New Roman" panose="02020603050405020304" pitchFamily="18" charset="0"/>
              </a:rPr>
              <a:t>arXiv</a:t>
            </a:r>
            <a:r>
              <a:rPr lang="en-IN" i="1" dirty="0">
                <a:latin typeface="Times New Roman" panose="02020603050405020304" pitchFamily="18" charset="0"/>
                <a:cs typeface="Times New Roman" panose="02020603050405020304" pitchFamily="18" charset="0"/>
              </a:rPr>
              <a:t> preprint </a:t>
            </a:r>
            <a:endParaRPr lang="en-IN" dirty="0">
              <a:latin typeface="Times New Roman" panose="02020603050405020304" pitchFamily="18" charset="0"/>
              <a:cs typeface="Times New Roman" panose="02020603050405020304" pitchFamily="18" charset="0"/>
            </a:endParaRPr>
          </a:p>
          <a:p>
            <a:pPr marL="0" indent="0" algn="just">
              <a:buNone/>
            </a:pPr>
            <a:r>
              <a:rPr lang="en-IN" i="1" dirty="0">
                <a:latin typeface="Times New Roman" panose="02020603050405020304" pitchFamily="18" charset="0"/>
                <a:cs typeface="Times New Roman" panose="02020603050405020304" pitchFamily="18" charset="0"/>
              </a:rPr>
              <a:t>arXiv:1709.05584</a:t>
            </a:r>
            <a:r>
              <a:rPr lang="en-IN" dirty="0">
                <a:latin typeface="Times New Roman" panose="02020603050405020304" pitchFamily="18" charset="0"/>
                <a:cs typeface="Times New Roman" panose="02020603050405020304" pitchFamily="18" charset="0"/>
              </a:rPr>
              <a:t>, (2017).</a:t>
            </a:r>
          </a:p>
          <a:p>
            <a:pPr marL="0" indent="0" algn="just">
              <a:buNone/>
            </a:pPr>
            <a:r>
              <a:rPr lang="en-IN" dirty="0">
                <a:latin typeface="Times New Roman" panose="02020603050405020304" pitchFamily="18" charset="0"/>
                <a:cs typeface="Times New Roman" panose="02020603050405020304" pitchFamily="18" charset="0"/>
              </a:rPr>
              <a:t>[2] Daixin Wang, Peng Cui, and Wenwu Zhu, ‘Structural deep network</a:t>
            </a:r>
          </a:p>
          <a:p>
            <a:pPr marL="0" indent="0" algn="just">
              <a:buNone/>
            </a:pPr>
            <a:r>
              <a:rPr lang="en-IN" dirty="0">
                <a:latin typeface="Times New Roman" panose="02020603050405020304" pitchFamily="18" charset="0"/>
                <a:cs typeface="Times New Roman" panose="02020603050405020304" pitchFamily="18" charset="0"/>
              </a:rPr>
              <a:t>embedding’, in Proceedings of the 22nd ACM SIGKDD international</a:t>
            </a:r>
          </a:p>
          <a:p>
            <a:pPr marL="0" indent="0" algn="just">
              <a:buNone/>
            </a:pPr>
            <a:r>
              <a:rPr lang="en-IN" dirty="0">
                <a:latin typeface="Times New Roman" panose="02020603050405020304" pitchFamily="18" charset="0"/>
                <a:cs typeface="Times New Roman" panose="02020603050405020304" pitchFamily="18" charset="0"/>
              </a:rPr>
              <a:t>conference on Knowledge discovery and data mining, pp. 1225–1234.</a:t>
            </a:r>
          </a:p>
          <a:p>
            <a:pPr marL="0" indent="0" algn="just">
              <a:buNone/>
            </a:pPr>
            <a:r>
              <a:rPr lang="en-IN" dirty="0">
                <a:latin typeface="Times New Roman" panose="02020603050405020304" pitchFamily="18" charset="0"/>
                <a:cs typeface="Times New Roman" panose="02020603050405020304" pitchFamily="18" charset="0"/>
              </a:rPr>
              <a:t>ACM, (2016).</a:t>
            </a:r>
          </a:p>
          <a:p>
            <a:pPr marL="0" indent="0" algn="just">
              <a:buNone/>
            </a:pPr>
            <a:r>
              <a:rPr lang="en-US" altLang="en-IN" dirty="0">
                <a:latin typeface="Times New Roman" panose="02020603050405020304" pitchFamily="18" charset="0"/>
                <a:cs typeface="Times New Roman" panose="02020603050405020304" pitchFamily="18" charset="0"/>
              </a:rPr>
              <a:t>[3] </a:t>
            </a:r>
            <a:r>
              <a:rPr lang="en-IN" dirty="0">
                <a:latin typeface="Times New Roman" panose="02020603050405020304" pitchFamily="18" charset="0"/>
                <a:cs typeface="Times New Roman" panose="02020603050405020304" pitchFamily="18" charset="0"/>
              </a:rPr>
              <a:t>Brian Gallagher and Tina Eliassi-Rad, ‘Leveraging label-independent</a:t>
            </a:r>
          </a:p>
          <a:p>
            <a:pPr marL="0" indent="0" algn="just">
              <a:buNone/>
            </a:pPr>
            <a:r>
              <a:rPr lang="en-IN" dirty="0">
                <a:latin typeface="Times New Roman" panose="02020603050405020304" pitchFamily="18" charset="0"/>
                <a:cs typeface="Times New Roman" panose="02020603050405020304" pitchFamily="18" charset="0"/>
              </a:rPr>
              <a:t>features for classification in sparsely labeled networks: An empirical</a:t>
            </a:r>
          </a:p>
          <a:p>
            <a:pPr marL="0" indent="0" algn="just">
              <a:buNone/>
            </a:pPr>
            <a:r>
              <a:rPr lang="en-IN" dirty="0">
                <a:latin typeface="Times New Roman" panose="02020603050405020304" pitchFamily="18" charset="0"/>
                <a:cs typeface="Times New Roman" panose="02020603050405020304" pitchFamily="18" charset="0"/>
              </a:rPr>
              <a:t>study’, in Advances in Social Network Mining and Analysis, 1–19,</a:t>
            </a:r>
          </a:p>
          <a:p>
            <a:pPr marL="0" indent="0" algn="just">
              <a:buNone/>
            </a:pPr>
            <a:r>
              <a:rPr lang="en-IN" dirty="0">
                <a:latin typeface="Times New Roman" panose="02020603050405020304" pitchFamily="18" charset="0"/>
                <a:cs typeface="Times New Roman" panose="02020603050405020304" pitchFamily="18" charset="0"/>
              </a:rPr>
              <a:t>Springer, (2010).</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Dataset: </a:t>
            </a:r>
            <a:r>
              <a:rPr lang="en-IN" dirty="0">
                <a:latin typeface="Times New Roman" panose="02020603050405020304" pitchFamily="18" charset="0"/>
                <a:cs typeface="Times New Roman" panose="02020603050405020304" pitchFamily="18" charset="0"/>
              </a:rPr>
              <a:t>https://linqs.soe.ucsc.edu/data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8745AD-FEDE-9C01-80B4-50558F52AAF9}"/>
              </a:ext>
            </a:extLst>
          </p:cNvPr>
          <p:cNvSpPr txBox="1"/>
          <p:nvPr/>
        </p:nvSpPr>
        <p:spPr>
          <a:xfrm>
            <a:off x="4443664" y="3013501"/>
            <a:ext cx="3673642" cy="830997"/>
          </a:xfrm>
          <a:prstGeom prst="rect">
            <a:avLst/>
          </a:prstGeom>
          <a:noFill/>
        </p:spPr>
        <p:txBody>
          <a:bodyPr wrap="square" rtlCol="0">
            <a:spAutoFit/>
          </a:bodyPr>
          <a:lstStyle/>
          <a:p>
            <a:r>
              <a:rPr lang="en-US" sz="4800" dirty="0"/>
              <a:t>Thank You </a:t>
            </a:r>
          </a:p>
        </p:txBody>
      </p:sp>
    </p:spTree>
    <p:extLst>
      <p:ext uri="{BB962C8B-B14F-4D97-AF65-F5344CB8AC3E}">
        <p14:creationId xmlns:p14="http://schemas.microsoft.com/office/powerpoint/2010/main" val="3668631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1" y="241178"/>
            <a:ext cx="9601196" cy="1303867"/>
          </a:xfrm>
        </p:spPr>
        <p:txBody>
          <a:bodyPr/>
          <a:lstStyle/>
          <a:p>
            <a:r>
              <a:rPr lang="en-US" dirty="0"/>
              <a:t>Introduction</a:t>
            </a:r>
            <a:endParaRPr lang="en-IN" dirty="0"/>
          </a:p>
        </p:txBody>
      </p:sp>
      <p:sp>
        <p:nvSpPr>
          <p:cNvPr id="6" name="Content Placeholder 5"/>
          <p:cNvSpPr>
            <a:spLocks noGrp="1"/>
          </p:cNvSpPr>
          <p:nvPr>
            <p:ph idx="1"/>
          </p:nvPr>
        </p:nvSpPr>
        <p:spPr>
          <a:xfrm>
            <a:off x="795020" y="1165860"/>
            <a:ext cx="10516870" cy="5310505"/>
          </a:xfrm>
        </p:spPr>
        <p:txBody>
          <a:bodyPr>
            <a:normAutofit/>
          </a:bodyPr>
          <a:lstStyle/>
          <a:p>
            <a:pPr algn="just"/>
            <a:r>
              <a:rPr lang="en-US" dirty="0">
                <a:latin typeface="Times New Roman" panose="02020603050405020304" pitchFamily="18" charset="0"/>
                <a:cs typeface="Times New Roman" panose="02020603050405020304" pitchFamily="18" charset="0"/>
              </a:rPr>
              <a:t>Social Network Embedding is a technique used in machine learning to represent the nodes or entities of a social network as low-dimensional vectors or embedding. These embedding capture the structural and relational information of the social network and can be used for a variety of downstream tasks such as node classification, link prediction, and community detection.</a:t>
            </a:r>
          </a:p>
          <a:p>
            <a:pPr algn="just"/>
            <a:r>
              <a:rPr lang="en-US" dirty="0">
                <a:latin typeface="Times New Roman" panose="02020603050405020304" pitchFamily="18" charset="0"/>
                <a:cs typeface="Times New Roman" panose="02020603050405020304" pitchFamily="18" charset="0"/>
              </a:rPr>
              <a:t>The basic idea behind social network embedding is to learn a mapping from the high-dimensional space of the social network to a low-dimensional space where the nodes can be represented as vectors. This mapping is learned through various optimization techniques such as neural networks, matrix factorization, or random walks. The resulting embedding preserve the relationships between nodes in the original network, such as similarity, proximity, and connectivity.</a:t>
            </a:r>
          </a:p>
          <a:p>
            <a:pPr algn="just"/>
            <a:r>
              <a:rPr lang="en-US" dirty="0">
                <a:latin typeface="Times New Roman" panose="02020603050405020304" pitchFamily="18" charset="0"/>
                <a:cs typeface="Times New Roman" panose="02020603050405020304" pitchFamily="18" charset="0"/>
              </a:rPr>
              <a:t>Social network embedding has many applications in various fields such as social network analysis, recommendation systems, and fraud detection. It has been widely used in industry and academia, and has led to significant improvements in the performance of many social network-related tasks.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344" y="315610"/>
            <a:ext cx="5366655" cy="1303867"/>
          </a:xfrm>
        </p:spPr>
        <p:txBody>
          <a:bodyPr/>
          <a:lstStyle/>
          <a:p>
            <a:r>
              <a:rPr lang="en-US" dirty="0"/>
              <a:t>Literature Review</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9723556"/>
              </p:ext>
            </p:extLst>
          </p:nvPr>
        </p:nvGraphicFramePr>
        <p:xfrm>
          <a:off x="1202267" y="1275080"/>
          <a:ext cx="9626599" cy="5582920"/>
        </p:xfrm>
        <a:graphic>
          <a:graphicData uri="http://schemas.openxmlformats.org/drawingml/2006/table">
            <a:tbl>
              <a:tblPr firstRow="1" bandRow="1">
                <a:tableStyleId>{5C22544A-7EE6-4342-B048-85BDC9FD1C3A}</a:tableStyleId>
              </a:tblPr>
              <a:tblGrid>
                <a:gridCol w="2425699">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gridCol w="2400300">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tblGrid>
              <a:tr h="370840">
                <a:tc>
                  <a:txBody>
                    <a:bodyPr/>
                    <a:lstStyle/>
                    <a:p>
                      <a:pPr algn="just"/>
                      <a:r>
                        <a:rPr lang="en-US" dirty="0">
                          <a:latin typeface="Times New Roman" panose="02020603050405020304" pitchFamily="18" charset="0"/>
                          <a:cs typeface="Times New Roman" panose="02020603050405020304" pitchFamily="18" charset="0"/>
                        </a:rPr>
                        <a:t>Authors/Year</a:t>
                      </a:r>
                    </a:p>
                  </a:txBody>
                  <a:tcPr/>
                </a:tc>
                <a:tc>
                  <a:txBody>
                    <a:bodyPr/>
                    <a:lstStyle/>
                    <a:p>
                      <a:pPr algn="just"/>
                      <a:r>
                        <a:rPr lang="en-US" dirty="0">
                          <a:latin typeface="Times New Roman" panose="02020603050405020304" pitchFamily="18" charset="0"/>
                          <a:cs typeface="Times New Roman" panose="02020603050405020304" pitchFamily="18" charset="0"/>
                        </a:rPr>
                        <a:t>Methodology</a:t>
                      </a:r>
                    </a:p>
                  </a:txBody>
                  <a:tcPr/>
                </a:tc>
                <a:tc>
                  <a:txBody>
                    <a:bodyPr/>
                    <a:lstStyle/>
                    <a:p>
                      <a:pPr algn="just"/>
                      <a:r>
                        <a:rPr lang="en-US" dirty="0">
                          <a:latin typeface="Times New Roman" panose="02020603050405020304" pitchFamily="18" charset="0"/>
                          <a:cs typeface="Times New Roman" panose="02020603050405020304" pitchFamily="18" charset="0"/>
                        </a:rPr>
                        <a:t>Advantages</a:t>
                      </a:r>
                    </a:p>
                  </a:txBody>
                  <a:tcPr/>
                </a:tc>
                <a:tc>
                  <a:txBody>
                    <a:bodyPr/>
                    <a:lstStyle/>
                    <a:p>
                      <a:pPr algn="just"/>
                      <a:r>
                        <a:rPr lang="en-US"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1218550">
                <a:tc>
                  <a:txBody>
                    <a:bodyPr/>
                    <a:lstStyle/>
                    <a:p>
                      <a:pPr algn="just"/>
                      <a:r>
                        <a:rPr lang="en-US" sz="1800" dirty="0" err="1">
                          <a:latin typeface="Times New Roman" panose="02020603050405020304" pitchFamily="18" charset="0"/>
                          <a:cs typeface="Times New Roman" panose="02020603050405020304" pitchFamily="18" charset="0"/>
                        </a:rPr>
                        <a:t>Jiaxuan</a:t>
                      </a:r>
                      <a:r>
                        <a:rPr lang="en-US" sz="1800" dirty="0">
                          <a:latin typeface="Times New Roman" panose="02020603050405020304" pitchFamily="18" charset="0"/>
                          <a:cs typeface="Times New Roman" panose="02020603050405020304" pitchFamily="18" charset="0"/>
                        </a:rPr>
                        <a:t> You, Rex Ying, and Jure </a:t>
                      </a:r>
                      <a:r>
                        <a:rPr lang="en-US" sz="1800" dirty="0" err="1">
                          <a:latin typeface="Times New Roman" panose="02020603050405020304" pitchFamily="18" charset="0"/>
                          <a:cs typeface="Times New Roman" panose="02020603050405020304" pitchFamily="18" charset="0"/>
                        </a:rPr>
                        <a:t>Leskovec</a:t>
                      </a:r>
                      <a:r>
                        <a:rPr lang="en-US" sz="1800" dirty="0">
                          <a:latin typeface="Times New Roman" panose="02020603050405020304" pitchFamily="18" charset="0"/>
                          <a:cs typeface="Times New Roman" panose="02020603050405020304" pitchFamily="18" charset="0"/>
                        </a:rPr>
                        <a:t>/ 2019</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Proposes a positional aware GNN architecture to encode the position of each node in a graph.</a:t>
                      </a:r>
                    </a:p>
                  </a:txBody>
                  <a:tcPr/>
                </a:tc>
                <a:tc>
                  <a:txBody>
                    <a:bodyPr/>
                    <a:lstStyle/>
                    <a:p>
                      <a:pPr algn="ctr"/>
                      <a:r>
                        <a:rPr lang="en-IN" dirty="0">
                          <a:latin typeface="Times New Roman" panose="02020603050405020304" pitchFamily="18" charset="0"/>
                          <a:cs typeface="Times New Roman" panose="02020603050405020304" pitchFamily="18" charset="0"/>
                        </a:rPr>
                        <a:t>Encodes the position of each node in the graph representation.</a:t>
                      </a:r>
                    </a:p>
                  </a:txBody>
                  <a:tcPr/>
                </a:tc>
                <a:tc>
                  <a:txBody>
                    <a:bodyPr/>
                    <a:lstStyle/>
                    <a:p>
                      <a:pPr algn="ctr"/>
                      <a:r>
                        <a:rPr lang="en-IN" dirty="0">
                          <a:latin typeface="Times New Roman" panose="02020603050405020304" pitchFamily="18" charset="0"/>
                          <a:cs typeface="Times New Roman" panose="02020603050405020304" pitchFamily="18" charset="0"/>
                        </a:rPr>
                        <a:t>May not generalize well for graph with different topologies or node distributions.</a:t>
                      </a:r>
                    </a:p>
                  </a:txBody>
                  <a:tcPr/>
                </a:tc>
                <a:extLst>
                  <a:ext uri="{0D108BD9-81ED-4DB2-BD59-A6C34878D82A}">
                    <a16:rowId xmlns:a16="http://schemas.microsoft.com/office/drawing/2014/main" val="10001"/>
                  </a:ext>
                </a:extLst>
              </a:tr>
              <a:tr h="370840">
                <a:tc>
                  <a:txBody>
                    <a:bodyPr/>
                    <a:lstStyle/>
                    <a:p>
                      <a:pPr algn="just"/>
                      <a:r>
                        <a:rPr lang="en-IN" dirty="0">
                          <a:latin typeface="Times New Roman" panose="02020603050405020304" pitchFamily="18" charset="0"/>
                          <a:cs typeface="Times New Roman" panose="02020603050405020304" pitchFamily="18" charset="0"/>
                        </a:rPr>
                        <a:t>Brian Gallagher and Tina </a:t>
                      </a:r>
                      <a:r>
                        <a:rPr lang="en-IN" dirty="0" err="1">
                          <a:latin typeface="Times New Roman" panose="02020603050405020304" pitchFamily="18" charset="0"/>
                          <a:cs typeface="Times New Roman" panose="02020603050405020304" pitchFamily="18" charset="0"/>
                        </a:rPr>
                        <a:t>Eliassi</a:t>
                      </a:r>
                      <a:r>
                        <a:rPr lang="en-IN" dirty="0">
                          <a:latin typeface="Times New Roman" panose="02020603050405020304" pitchFamily="18" charset="0"/>
                          <a:cs typeface="Times New Roman" panose="02020603050405020304" pitchFamily="18" charset="0"/>
                        </a:rPr>
                        <a:t>-Rad/ 2010</a:t>
                      </a:r>
                    </a:p>
                  </a:txBody>
                  <a:tcPr/>
                </a:tc>
                <a:tc>
                  <a:txBody>
                    <a:bodyPr/>
                    <a:lstStyle/>
                    <a:p>
                      <a:pPr algn="ctr"/>
                      <a:r>
                        <a:rPr lang="en-IN" dirty="0">
                          <a:latin typeface="Times New Roman" panose="02020603050405020304" pitchFamily="18" charset="0"/>
                          <a:cs typeface="Times New Roman" panose="02020603050405020304" pitchFamily="18" charset="0"/>
                        </a:rPr>
                        <a:t>Updates the labels of the nodes based on the labels of their neighbour and the label independent feature vector.</a:t>
                      </a:r>
                    </a:p>
                  </a:txBody>
                  <a:tcPr/>
                </a:tc>
                <a:tc>
                  <a:txBody>
                    <a:bodyPr/>
                    <a:lstStyle/>
                    <a:p>
                      <a:pPr algn="ctr"/>
                      <a:r>
                        <a:rPr lang="en-IN" dirty="0">
                          <a:latin typeface="Times New Roman" panose="02020603050405020304" pitchFamily="18" charset="0"/>
                          <a:cs typeface="Times New Roman" panose="02020603050405020304" pitchFamily="18" charset="0"/>
                        </a:rPr>
                        <a:t>Leverages label independent features for classification.</a:t>
                      </a:r>
                    </a:p>
                  </a:txBody>
                  <a:tcPr/>
                </a:tc>
                <a:tc>
                  <a:txBody>
                    <a:bodyPr/>
                    <a:lstStyle/>
                    <a:p>
                      <a:pPr algn="ctr"/>
                      <a:r>
                        <a:rPr lang="en-IN" dirty="0">
                          <a:latin typeface="Times New Roman" panose="02020603050405020304" pitchFamily="18" charset="0"/>
                          <a:cs typeface="Times New Roman" panose="02020603050405020304" pitchFamily="18" charset="0"/>
                        </a:rPr>
                        <a:t>Computationally expensive when applied to large-scale networks.</a:t>
                      </a:r>
                    </a:p>
                  </a:txBody>
                  <a:tcPr/>
                </a:tc>
                <a:extLst>
                  <a:ext uri="{0D108BD9-81ED-4DB2-BD59-A6C34878D82A}">
                    <a16:rowId xmlns:a16="http://schemas.microsoft.com/office/drawing/2014/main" val="10002"/>
                  </a:ext>
                </a:extLst>
              </a:tr>
              <a:tr h="370840">
                <a:tc>
                  <a:txBody>
                    <a:bodyPr/>
                    <a:lstStyle/>
                    <a:p>
                      <a:pPr algn="just"/>
                      <a:r>
                        <a:rPr lang="en-US" dirty="0" err="1">
                          <a:latin typeface="Times New Roman" panose="02020603050405020304" pitchFamily="18" charset="0"/>
                          <a:cs typeface="Times New Roman" panose="02020603050405020304" pitchFamily="18" charset="0"/>
                        </a:rPr>
                        <a:t>Daixin</a:t>
                      </a:r>
                      <a:r>
                        <a:rPr lang="en-US" dirty="0">
                          <a:latin typeface="Times New Roman" panose="02020603050405020304" pitchFamily="18" charset="0"/>
                          <a:cs typeface="Times New Roman" panose="02020603050405020304" pitchFamily="18" charset="0"/>
                        </a:rPr>
                        <a:t> Wang, Peng Cui, and </a:t>
                      </a:r>
                      <a:r>
                        <a:rPr lang="en-US" dirty="0" err="1">
                          <a:latin typeface="Times New Roman" panose="02020603050405020304" pitchFamily="18" charset="0"/>
                          <a:cs typeface="Times New Roman" panose="02020603050405020304" pitchFamily="18" charset="0"/>
                        </a:rPr>
                        <a:t>Wenwu</a:t>
                      </a:r>
                      <a:r>
                        <a:rPr lang="en-US" dirty="0">
                          <a:latin typeface="Times New Roman" panose="02020603050405020304" pitchFamily="18" charset="0"/>
                          <a:cs typeface="Times New Roman" panose="02020603050405020304" pitchFamily="18" charset="0"/>
                        </a:rPr>
                        <a:t> Zhu /2016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Deep neural network takes as input </a:t>
                      </a:r>
                      <a:r>
                        <a:rPr lang="en-IN" dirty="0" err="1">
                          <a:latin typeface="Times New Roman" panose="02020603050405020304" pitchFamily="18" charset="0"/>
                          <a:cs typeface="Times New Roman" panose="02020603050405020304" pitchFamily="18" charset="0"/>
                        </a:rPr>
                        <a:t>adjancency</a:t>
                      </a:r>
                      <a:r>
                        <a:rPr lang="en-IN" dirty="0">
                          <a:latin typeface="Times New Roman" panose="02020603050405020304" pitchFamily="18" charset="0"/>
                          <a:cs typeface="Times New Roman" panose="02020603050405020304" pitchFamily="18" charset="0"/>
                        </a:rPr>
                        <a:t> matrix and outputs a low dimensional vector.</a:t>
                      </a:r>
                    </a:p>
                    <a:p>
                      <a:pPr algn="just"/>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Low dimensional representation of complex network that can capture both local and global structural properties.</a:t>
                      </a:r>
                    </a:p>
                    <a:p>
                      <a:pPr algn="just"/>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Consider only the link structure of the network.</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 of literature review.</a:t>
            </a: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Methods to encode the position of the nodes in the graph representation.</a:t>
            </a:r>
          </a:p>
          <a:p>
            <a:r>
              <a:rPr lang="en-US" sz="2800" dirty="0">
                <a:latin typeface="Times New Roman" panose="02020603050405020304" pitchFamily="18" charset="0"/>
                <a:cs typeface="Times New Roman" panose="02020603050405020304" pitchFamily="18" charset="0"/>
              </a:rPr>
              <a:t> A complex network can be represented as low dimensional vector and still captures local and global properties.</a:t>
            </a:r>
          </a:p>
          <a:p>
            <a:pPr marL="0" indent="0">
              <a:buNone/>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5928"/>
            <a:ext cx="9601196" cy="1016484"/>
          </a:xfrm>
        </p:spPr>
        <p:txBody>
          <a:bodyPr/>
          <a:lstStyle/>
          <a:p>
            <a:r>
              <a:rPr lang="en-US" dirty="0"/>
              <a:t>Problem Statement &amp; Objective</a:t>
            </a:r>
            <a:endParaRPr lang="en-IN" dirty="0"/>
          </a:p>
        </p:txBody>
      </p:sp>
      <p:sp>
        <p:nvSpPr>
          <p:cNvPr id="3" name="Content Placeholder 2"/>
          <p:cNvSpPr>
            <a:spLocks noGrp="1"/>
          </p:cNvSpPr>
          <p:nvPr>
            <p:ph idx="1"/>
          </p:nvPr>
        </p:nvSpPr>
        <p:spPr>
          <a:xfrm>
            <a:off x="1295401" y="1188720"/>
            <a:ext cx="9601196" cy="5029200"/>
          </a:xfrm>
        </p:spPr>
        <p:txBody>
          <a:bodyPr>
            <a:normAutofit lnSpcReduction="10000"/>
          </a:bodyPr>
          <a:lstStyle/>
          <a:p>
            <a:pPr marL="0" indent="0">
              <a:buNone/>
            </a:pPr>
            <a:r>
              <a:rPr lang="en-US" sz="2200" dirty="0">
                <a:latin typeface="Times New Roman" panose="02020603050405020304" pitchFamily="18" charset="0"/>
                <a:cs typeface="Times New Roman" panose="02020603050405020304" pitchFamily="18" charset="0"/>
              </a:rPr>
              <a:t>Given </a:t>
            </a:r>
            <a:r>
              <a:rPr lang="en-US" sz="2200" i="1" dirty="0">
                <a:latin typeface="Times New Roman" panose="02020603050405020304" pitchFamily="18" charset="0"/>
                <a:cs typeface="Times New Roman" panose="02020603050405020304" pitchFamily="18" charset="0"/>
              </a:rPr>
              <a:t>G</a:t>
            </a:r>
            <a:r>
              <a:rPr lang="en-US" sz="2200" dirty="0">
                <a:latin typeface="Times New Roman" panose="02020603050405020304" pitchFamily="18" charset="0"/>
                <a:cs typeface="Times New Roman" panose="02020603050405020304" pitchFamily="18" charset="0"/>
              </a:rPr>
              <a:t>, the task is to find some low dimensional vector representation of the nodes of </a:t>
            </a:r>
            <a:r>
              <a:rPr lang="en-US" sz="2200" i="1" dirty="0">
                <a:latin typeface="Times New Roman" panose="02020603050405020304" pitchFamily="18" charset="0"/>
                <a:cs typeface="Times New Roman" panose="02020603050405020304" pitchFamily="18" charset="0"/>
              </a:rPr>
              <a:t>G </a:t>
            </a:r>
            <a:r>
              <a:rPr lang="en-US" sz="2200" dirty="0">
                <a:latin typeface="Times New Roman" panose="02020603050405020304" pitchFamily="18" charset="0"/>
                <a:cs typeface="Times New Roman" panose="02020603050405020304" pitchFamily="18" charset="0"/>
              </a:rPr>
              <a:t>which is consistent with both the structure of the network and the content of the nodes. More formally, for the given network </a:t>
            </a:r>
            <a:r>
              <a:rPr lang="en-US" sz="2200" i="1" dirty="0">
                <a:latin typeface="Times New Roman" panose="02020603050405020304" pitchFamily="18" charset="0"/>
                <a:cs typeface="Times New Roman" panose="02020603050405020304" pitchFamily="18" charset="0"/>
              </a:rPr>
              <a:t>G</a:t>
            </a:r>
            <a:r>
              <a:rPr lang="en-US" sz="2200" dirty="0">
                <a:latin typeface="Times New Roman" panose="02020603050405020304" pitchFamily="18" charset="0"/>
                <a:cs typeface="Times New Roman" panose="02020603050405020304" pitchFamily="18" charset="0"/>
              </a:rPr>
              <a:t>, the network embedding is to learn a function </a:t>
            </a:r>
            <a:r>
              <a:rPr lang="en-US" sz="2200" i="1" dirty="0">
                <a:latin typeface="Times New Roman" panose="02020603050405020304" pitchFamily="18" charset="0"/>
                <a:cs typeface="Times New Roman" panose="02020603050405020304" pitchFamily="18" charset="0"/>
              </a:rPr>
              <a:t>f </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v</a:t>
            </a:r>
            <a:r>
              <a:rPr lang="en-US" sz="2200" i="1" baseline="-25000" dirty="0">
                <a:latin typeface="Times New Roman" panose="02020603050405020304" pitchFamily="18" charset="0"/>
                <a:cs typeface="Times New Roman" panose="02020603050405020304" pitchFamily="18" charset="0"/>
              </a:rPr>
              <a:t>i</a:t>
            </a:r>
            <a:r>
              <a:rPr lang="en-US" sz="2200" i="1"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x</a:t>
            </a:r>
            <a:r>
              <a:rPr lang="en-US" sz="2200" i="1" baseline="-25000" dirty="0">
                <a:latin typeface="Times New Roman" panose="02020603050405020304" pitchFamily="18" charset="0"/>
                <a:cs typeface="Times New Roman" panose="02020603050405020304" pitchFamily="18" charset="0"/>
              </a:rPr>
              <a:t>i</a:t>
            </a:r>
            <a:r>
              <a:rPr lang="en-US" sz="2200" i="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R</a:t>
            </a:r>
            <a:r>
              <a:rPr lang="en-US" sz="2200" i="1" baseline="-25000"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i.e., it maps every vertex to a </a:t>
            </a:r>
            <a:r>
              <a:rPr lang="en-US" sz="2200" i="1" dirty="0">
                <a:latin typeface="Times New Roman" panose="02020603050405020304" pitchFamily="18" charset="0"/>
                <a:cs typeface="Times New Roman" panose="02020603050405020304" pitchFamily="18" charset="0"/>
              </a:rPr>
              <a:t>K </a:t>
            </a:r>
            <a:r>
              <a:rPr lang="en-US" sz="2200" dirty="0">
                <a:latin typeface="Times New Roman" panose="02020603050405020304" pitchFamily="18" charset="0"/>
                <a:cs typeface="Times New Roman" panose="02020603050405020304" pitchFamily="18" charset="0"/>
              </a:rPr>
              <a:t>dimensional vector, where </a:t>
            </a:r>
            <a:r>
              <a:rPr lang="en-US" sz="2200" i="1" dirty="0">
                <a:latin typeface="Times New Roman" panose="02020603050405020304" pitchFamily="18" charset="0"/>
                <a:cs typeface="Times New Roman" panose="02020603050405020304" pitchFamily="18" charset="0"/>
              </a:rPr>
              <a:t>K &lt;&lt; min</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n, d</a:t>
            </a:r>
            <a:r>
              <a:rPr lang="en-US" sz="2200" dirty="0">
                <a:latin typeface="Times New Roman" panose="02020603050405020304" pitchFamily="18" charset="0"/>
                <a:cs typeface="Times New Roman" panose="02020603050405020304" pitchFamily="18" charset="0"/>
              </a:rPr>
              <a:t>). The representations should preserve the underlying semantics of the network. Hence the nodes which are close to each other in terms of their positional distance or similarity in content should have similar representation.</a:t>
            </a:r>
          </a:p>
          <a:p>
            <a:pPr marL="0" indent="0">
              <a:buNone/>
            </a:pPr>
            <a:r>
              <a:rPr lang="en-US" sz="2800" b="1"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Generate high-quality node embedding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Preserve the local and global network structure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Handle large-scale networks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Incorporate structural and attribute information</a:t>
            </a:r>
            <a:endParaRPr lang="en-US" sz="28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Methodology</a:t>
            </a:r>
            <a:endParaRPr lang="en-IN" dirty="0"/>
          </a:p>
        </p:txBody>
      </p:sp>
      <p:sp>
        <p:nvSpPr>
          <p:cNvPr id="5" name="Text Placeholder 4"/>
          <p:cNvSpPr>
            <a:spLocks noGrp="1"/>
          </p:cNvSpPr>
          <p:nvPr>
            <p:ph type="body" idx="1"/>
          </p:nvPr>
        </p:nvSpPr>
        <p:spPr>
          <a:xfrm>
            <a:off x="952134" y="1051334"/>
            <a:ext cx="4396338" cy="576262"/>
          </a:xfrm>
        </p:spPr>
        <p:txBody>
          <a:bodyPr/>
          <a:lstStyle/>
          <a:p>
            <a:r>
              <a:rPr lang="en-US" dirty="0"/>
              <a:t>Algorithm</a:t>
            </a:r>
            <a:endParaRPr lang="en-IN" dirty="0"/>
          </a:p>
        </p:txBody>
      </p:sp>
      <p:pic>
        <p:nvPicPr>
          <p:cNvPr id="4" name="Content Placeholder 3"/>
          <p:cNvPicPr>
            <a:picLocks noGrp="1" noChangeAspect="1"/>
          </p:cNvPicPr>
          <p:nvPr>
            <p:ph sz="half" idx="2"/>
          </p:nvPr>
        </p:nvPicPr>
        <p:blipFill>
          <a:blip r:embed="rId2"/>
          <a:stretch>
            <a:fillRect/>
          </a:stretch>
        </p:blipFill>
        <p:spPr>
          <a:xfrm>
            <a:off x="951865" y="1628140"/>
            <a:ext cx="4502150" cy="5138420"/>
          </a:xfrm>
          <a:prstGeom prst="rect">
            <a:avLst/>
          </a:prstGeom>
        </p:spPr>
      </p:pic>
      <p:sp>
        <p:nvSpPr>
          <p:cNvPr id="6" name="Text Placeholder 5"/>
          <p:cNvSpPr>
            <a:spLocks noGrp="1"/>
          </p:cNvSpPr>
          <p:nvPr>
            <p:ph type="body" sz="quarter" idx="3"/>
          </p:nvPr>
        </p:nvSpPr>
        <p:spPr>
          <a:xfrm>
            <a:off x="7518611" y="1052445"/>
            <a:ext cx="4396339" cy="576262"/>
          </a:xfrm>
        </p:spPr>
        <p:txBody>
          <a:bodyPr/>
          <a:lstStyle/>
          <a:p>
            <a:r>
              <a:rPr lang="en-US" dirty="0"/>
              <a:t>Formula</a:t>
            </a:r>
            <a:endParaRPr lang="en-IN" dirty="0"/>
          </a:p>
        </p:txBody>
      </p:sp>
      <p:pic>
        <p:nvPicPr>
          <p:cNvPr id="8" name="Content Placeholder 7"/>
          <p:cNvPicPr>
            <a:picLocks noGrp="1" noChangeAspect="1"/>
          </p:cNvPicPr>
          <p:nvPr>
            <p:ph sz="quarter" idx="4"/>
          </p:nvPr>
        </p:nvPicPr>
        <p:blipFill>
          <a:blip r:embed="rId3"/>
          <a:stretch>
            <a:fillRect/>
          </a:stretch>
        </p:blipFill>
        <p:spPr>
          <a:xfrm>
            <a:off x="6502400" y="1794510"/>
            <a:ext cx="5089525" cy="1734185"/>
          </a:xfrm>
          <a:prstGeom prst="rect">
            <a:avLst/>
          </a:prstGeom>
        </p:spPr>
      </p:pic>
      <p:pic>
        <p:nvPicPr>
          <p:cNvPr id="9" name="Picture 8"/>
          <p:cNvPicPr>
            <a:picLocks noChangeAspect="1"/>
          </p:cNvPicPr>
          <p:nvPr/>
        </p:nvPicPr>
        <p:blipFill>
          <a:blip r:embed="rId4"/>
          <a:stretch>
            <a:fillRect/>
          </a:stretch>
        </p:blipFill>
        <p:spPr>
          <a:xfrm>
            <a:off x="6503035" y="3620770"/>
            <a:ext cx="5212715" cy="1460500"/>
          </a:xfrm>
          <a:prstGeom prst="rect">
            <a:avLst/>
          </a:prstGeom>
        </p:spPr>
      </p:pic>
      <p:pic>
        <p:nvPicPr>
          <p:cNvPr id="10" name="Picture 9"/>
          <p:cNvPicPr>
            <a:picLocks noChangeAspect="1"/>
          </p:cNvPicPr>
          <p:nvPr/>
        </p:nvPicPr>
        <p:blipFill>
          <a:blip r:embed="rId5"/>
          <a:stretch>
            <a:fillRect/>
          </a:stretch>
        </p:blipFill>
        <p:spPr>
          <a:xfrm>
            <a:off x="7160260" y="5387340"/>
            <a:ext cx="2564130" cy="9639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4841" y="-37"/>
            <a:ext cx="9404723" cy="1400530"/>
          </a:xfrm>
        </p:spPr>
        <p:txBody>
          <a:bodyPr/>
          <a:lstStyle/>
          <a:p>
            <a:r>
              <a:rPr lang="en-US"/>
              <a:t>cont..</a:t>
            </a:r>
          </a:p>
        </p:txBody>
      </p:sp>
      <p:sp>
        <p:nvSpPr>
          <p:cNvPr id="5" name="Content Placeholder 4"/>
          <p:cNvSpPr>
            <a:spLocks noGrp="1"/>
          </p:cNvSpPr>
          <p:nvPr>
            <p:ph idx="1"/>
          </p:nvPr>
        </p:nvSpPr>
        <p:spPr>
          <a:xfrm>
            <a:off x="1102995" y="863600"/>
            <a:ext cx="8946515" cy="5995035"/>
          </a:xfrm>
        </p:spPr>
        <p:txBody>
          <a:bodyPr/>
          <a:lstStyle/>
          <a:p>
            <a:r>
              <a:rPr lang="en-US"/>
              <a:t>1st step:</a:t>
            </a:r>
          </a:p>
          <a:p>
            <a:pPr marL="0" indent="0">
              <a:buNone/>
            </a:pPr>
            <a:r>
              <a:rPr lang="en-US"/>
              <a:t>construct structural layer (same as original network without content information ) and content layer ( calculating the cosine similarity among nodes ) eliminate edges with -ve similarity values .</a:t>
            </a:r>
          </a:p>
          <a:p>
            <a:pPr marL="0" indent="0">
              <a:buNone/>
            </a:pPr>
            <a:r>
              <a:rPr lang="en-US"/>
              <a:t>2 nd step:</a:t>
            </a:r>
          </a:p>
          <a:p>
            <a:pPr marL="0" indent="0">
              <a:buNone/>
            </a:pPr>
            <a:r>
              <a:rPr lang="en-US"/>
              <a:t>calculate the imformativeness of each node using below formula</a:t>
            </a:r>
          </a:p>
          <a:p>
            <a:pPr marL="0" indent="0">
              <a:buNone/>
            </a:pPr>
            <a:endParaRPr lang="en-US"/>
          </a:p>
          <a:p>
            <a:pPr marL="0" indent="0">
              <a:buNone/>
            </a:pPr>
            <a:r>
              <a:rPr lang="en-US"/>
              <a:t> </a:t>
            </a:r>
          </a:p>
          <a:p>
            <a:pPr marL="0" indent="0">
              <a:buNone/>
            </a:pPr>
            <a:r>
              <a:rPr lang="en-US"/>
              <a:t>3rd step: at each vertex we have to choose structural layer or content layer based on inter-layer transition probability value which is defined by </a:t>
            </a:r>
          </a:p>
          <a:p>
            <a:pPr marL="0" indent="0">
              <a:buNone/>
            </a:pPr>
            <a:endParaRPr lang="en-US"/>
          </a:p>
          <a:p>
            <a:pPr marL="0" indent="0">
              <a:buNone/>
            </a:pPr>
            <a:endParaRPr lang="en-US"/>
          </a:p>
          <a:p>
            <a:pPr marL="0" indent="0">
              <a:buNone/>
            </a:pPr>
            <a:r>
              <a:rPr lang="en-US"/>
              <a:t>4th step: after selecting layer we have select next node using max probability </a:t>
            </a:r>
          </a:p>
          <a:p>
            <a:pPr marL="0" indent="0">
              <a:buNone/>
            </a:pPr>
            <a:endParaRPr lang="en-US"/>
          </a:p>
        </p:txBody>
      </p:sp>
      <p:pic>
        <p:nvPicPr>
          <p:cNvPr id="8" name="Picture 7"/>
          <p:cNvPicPr>
            <a:picLocks noChangeAspect="1"/>
          </p:cNvPicPr>
          <p:nvPr/>
        </p:nvPicPr>
        <p:blipFill>
          <a:blip r:embed="rId2"/>
          <a:stretch>
            <a:fillRect/>
          </a:stretch>
        </p:blipFill>
        <p:spPr>
          <a:xfrm>
            <a:off x="1247775" y="3262630"/>
            <a:ext cx="3705225" cy="833120"/>
          </a:xfrm>
          <a:prstGeom prst="rect">
            <a:avLst/>
          </a:prstGeom>
        </p:spPr>
      </p:pic>
      <p:pic>
        <p:nvPicPr>
          <p:cNvPr id="15" name="Picture 14"/>
          <p:cNvPicPr>
            <a:picLocks noChangeAspect="1"/>
          </p:cNvPicPr>
          <p:nvPr/>
        </p:nvPicPr>
        <p:blipFill>
          <a:blip r:embed="rId3"/>
          <a:stretch>
            <a:fillRect/>
          </a:stretch>
        </p:blipFill>
        <p:spPr>
          <a:xfrm>
            <a:off x="5200650" y="3262630"/>
            <a:ext cx="3467100" cy="833120"/>
          </a:xfrm>
          <a:prstGeom prst="rect">
            <a:avLst/>
          </a:prstGeom>
        </p:spPr>
      </p:pic>
      <p:pic>
        <p:nvPicPr>
          <p:cNvPr id="6" name="Picture 5"/>
          <p:cNvPicPr>
            <a:picLocks noChangeAspect="1"/>
          </p:cNvPicPr>
          <p:nvPr/>
        </p:nvPicPr>
        <p:blipFill>
          <a:blip r:embed="rId4"/>
          <a:stretch>
            <a:fillRect/>
          </a:stretch>
        </p:blipFill>
        <p:spPr>
          <a:xfrm>
            <a:off x="2840990" y="4766945"/>
            <a:ext cx="3762375" cy="1066800"/>
          </a:xfrm>
          <a:prstGeom prst="rect">
            <a:avLst/>
          </a:prstGeom>
        </p:spPr>
      </p:pic>
      <p:pic>
        <p:nvPicPr>
          <p:cNvPr id="7" name="Picture 6"/>
          <p:cNvPicPr>
            <a:picLocks noChangeAspect="1"/>
          </p:cNvPicPr>
          <p:nvPr/>
        </p:nvPicPr>
        <p:blipFill>
          <a:blip r:embed="rId5"/>
          <a:stretch>
            <a:fillRect/>
          </a:stretch>
        </p:blipFill>
        <p:spPr>
          <a:xfrm>
            <a:off x="7948930" y="4766945"/>
            <a:ext cx="4019550" cy="114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statistics</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Cora dataset consists of 2708 scientific publications classified into one of seven classes. The citation network consists of 5429 links. Each publication in the dataset is described by a 0/1-valued word vector indicating the absence/presence of the corresponding word from the dictionary. The dictionary consists of 1433 unique words.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81D8-50DD-ACF1-AFE7-C0FA8448DBB6}"/>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6DDEF4B2-89E8-28C7-A0B6-AFD0B5604721}"/>
              </a:ext>
            </a:extLst>
          </p:cNvPr>
          <p:cNvSpPr>
            <a:spLocks noGrp="1"/>
          </p:cNvSpPr>
          <p:nvPr>
            <p:ph idx="1"/>
          </p:nvPr>
        </p:nvSpPr>
        <p:spPr/>
        <p:txBody>
          <a:bodyPr>
            <a:normAutofit fontScale="92500" lnSpcReduction="10000"/>
          </a:bodyPr>
          <a:lstStyle/>
          <a:p>
            <a:r>
              <a:rPr lang="en-US" dirty="0"/>
              <a:t>Average Degree – 4.07</a:t>
            </a:r>
          </a:p>
          <a:p>
            <a:r>
              <a:rPr lang="en-US" dirty="0"/>
              <a:t>Degree Distribution – Pareto distribution</a:t>
            </a:r>
          </a:p>
          <a:p>
            <a:r>
              <a:rPr lang="en-US" dirty="0"/>
              <a:t>Average path length – 0.19	</a:t>
            </a:r>
          </a:p>
          <a:p>
            <a:r>
              <a:rPr lang="en-US" dirty="0"/>
              <a:t>Diameter – 19</a:t>
            </a:r>
          </a:p>
          <a:p>
            <a:r>
              <a:rPr lang="en-US" dirty="0"/>
              <a:t>Average Clustering coefficient – 0.11</a:t>
            </a:r>
          </a:p>
          <a:p>
            <a:r>
              <a:rPr lang="en-US" dirty="0"/>
              <a:t>Number of strongly connected component – 2485</a:t>
            </a:r>
          </a:p>
          <a:p>
            <a:r>
              <a:rPr lang="en-US" dirty="0"/>
              <a:t>K connectedness = 1,2</a:t>
            </a:r>
          </a:p>
          <a:p>
            <a:r>
              <a:rPr lang="en-US" dirty="0"/>
              <a:t>Giant Component – </a:t>
            </a:r>
          </a:p>
          <a:p>
            <a:pPr lvl="1"/>
            <a:r>
              <a:rPr lang="en-US" dirty="0"/>
              <a:t>Average shortest path length – 2.54</a:t>
            </a:r>
          </a:p>
          <a:p>
            <a:pPr lvl="1"/>
            <a:r>
              <a:rPr lang="en-US" dirty="0"/>
              <a:t>Diameter – 4</a:t>
            </a:r>
          </a:p>
          <a:p>
            <a:pPr lvl="1"/>
            <a:r>
              <a:rPr lang="en-US" dirty="0"/>
              <a:t>Average CC – 0.015</a:t>
            </a:r>
          </a:p>
          <a:p>
            <a:pPr marL="1828800" lvl="4" indent="0">
              <a:buNone/>
            </a:pPr>
            <a:endParaRPr lang="en-US" dirty="0"/>
          </a:p>
        </p:txBody>
      </p:sp>
    </p:spTree>
    <p:extLst>
      <p:ext uri="{BB962C8B-B14F-4D97-AF65-F5344CB8AC3E}">
        <p14:creationId xmlns:p14="http://schemas.microsoft.com/office/powerpoint/2010/main" val="3042905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273</TotalTime>
  <Words>1346</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Times New Roman</vt:lpstr>
      <vt:lpstr>Wingdings</vt:lpstr>
      <vt:lpstr>Wingdings 3</vt:lpstr>
      <vt:lpstr>Ion</vt:lpstr>
      <vt:lpstr> IT752 WSC - Mini-project Evaluation [Jan-May 2023]          </vt:lpstr>
      <vt:lpstr>Introduction</vt:lpstr>
      <vt:lpstr>Literature Review</vt:lpstr>
      <vt:lpstr>Outcome of literature review.</vt:lpstr>
      <vt:lpstr>Problem Statement &amp; Objective</vt:lpstr>
      <vt:lpstr>Methodology</vt:lpstr>
      <vt:lpstr>cont..</vt:lpstr>
      <vt:lpstr>Dataset statistics</vt:lpstr>
      <vt:lpstr>Exploratory Data Analysis</vt:lpstr>
      <vt:lpstr>Exploratory Data Analysis</vt:lpstr>
      <vt:lpstr>Exploratory Data Analysis</vt:lpstr>
      <vt:lpstr>Work done </vt:lpstr>
      <vt:lpstr>Results</vt:lpstr>
      <vt:lpstr>Results</vt:lpstr>
      <vt:lpstr>Results and comparison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IT752 WSC - Mini-project Progress Evaluation [Jan-May 2023]          A Multilayered Informative Random Walk for Attributed            Social Network Embedding</dc:title>
  <dc:creator>Manmohan</dc:creator>
  <cp:lastModifiedBy>nikhil</cp:lastModifiedBy>
  <cp:revision>28</cp:revision>
  <dcterms:created xsi:type="dcterms:W3CDTF">2023-03-14T12:44:00Z</dcterms:created>
  <dcterms:modified xsi:type="dcterms:W3CDTF">2023-08-30T13:23:35Z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F1A0D4CE26484A5A85A33A4D5D2106D0</vt:lpwstr>
  </property>
  <property fmtid="{D5CDD505-2E9C-101B-9397-08002B2CF9AE}" pid="3" name="KSOProductBuildVer">
    <vt:lpwstr>1033-11.2.0.11486</vt:lpwstr>
  </property>
</Properties>
</file>