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6" r:id="rId2"/>
    <p:sldId id="257" r:id="rId3"/>
    <p:sldId id="259" r:id="rId4"/>
    <p:sldId id="260" r:id="rId5"/>
    <p:sldId id="261" r:id="rId6"/>
    <p:sldId id="268" r:id="rId7"/>
    <p:sldId id="267" r:id="rId8"/>
    <p:sldId id="262" r:id="rId9"/>
    <p:sldId id="263" r:id="rId10"/>
    <p:sldId id="264" r:id="rId11"/>
    <p:sldId id="265" r:id="rId12"/>
    <p:sldId id="272"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0" autoAdjust="0"/>
    <p:restoredTop sz="95196" autoAdjust="0"/>
  </p:normalViewPr>
  <p:slideViewPr>
    <p:cSldViewPr snapToGrid="0">
      <p:cViewPr varScale="1">
        <p:scale>
          <a:sx n="124" d="100"/>
          <a:sy n="124" d="100"/>
        </p:scale>
        <p:origin x="494"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8902B-E3E2-4723-8588-600714CC12D8}" type="datetimeFigureOut">
              <a:rPr lang="en-IN" smtClean="0"/>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8F295-F1C7-40AF-8356-55E79A71C51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48F295-F1C7-40AF-8356-55E79A71C516}"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1ADB2E7-E61E-404C-A76D-32ECA17F9D15}" type="datetimeFigureOut">
              <a:rPr lang="en-IN" smtClean="0"/>
              <a:t>05-04-2023</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DB2277D-562E-4673-8A0A-148D43ECFFC9}"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DB2E7-E61E-404C-A76D-32ECA17F9D15}"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DB2E7-E61E-404C-A76D-32ECA17F9D15}"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DB2E7-E61E-404C-A76D-32ECA17F9D15}"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1ADB2E7-E61E-404C-A76D-32ECA17F9D15}"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ADB2E7-E61E-404C-A76D-32ECA17F9D15}"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ADB2E7-E61E-404C-A76D-32ECA17F9D15}"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ADB2E7-E61E-404C-A76D-32ECA17F9D15}"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DB2E7-E61E-404C-A76D-32ECA17F9D15}"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ADB2E7-E61E-404C-A76D-32ECA17F9D15}"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ADB2E7-E61E-404C-A76D-32ECA17F9D15}"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2277D-562E-4673-8A0A-148D43ECFFC9}"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1ADB2E7-E61E-404C-A76D-32ECA17F9D15}" type="datetimeFigureOut">
              <a:rPr lang="en-IN" smtClean="0"/>
              <a:t>05-04-2023</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DB2277D-562E-4673-8A0A-148D43ECFFC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395" y="1825625"/>
            <a:ext cx="10893425" cy="4351655"/>
          </a:xfrm>
        </p:spPr>
        <p:txBody>
          <a:bodyPr>
            <a:normAutofit fontScale="92500" lnSpcReduction="10000"/>
          </a:bodyPr>
          <a:lstStyle/>
          <a:p>
            <a:pPr marL="0" indent="0" algn="ctr">
              <a:buNone/>
            </a:pPr>
            <a:r>
              <a:rPr lang="en-US" sz="3200" b="1" dirty="0" err="1">
                <a:latin typeface="Times New Roman" panose="02020603050405020304" charset="0"/>
                <a:cs typeface="Times New Roman" panose="02020603050405020304" charset="0"/>
              </a:rPr>
              <a:t>MPI+OpenMP</a:t>
            </a:r>
            <a:r>
              <a:rPr lang="en-US" sz="3200" b="1" dirty="0">
                <a:latin typeface="Times New Roman" panose="02020603050405020304" charset="0"/>
                <a:cs typeface="Times New Roman" panose="02020603050405020304" charset="0"/>
              </a:rPr>
              <a:t> implementation and results analysis of matrix multiplication based on </a:t>
            </a:r>
            <a:r>
              <a:rPr lang="en-US" sz="3200" b="1" dirty="0" err="1">
                <a:latin typeface="Times New Roman" panose="02020603050405020304" charset="0"/>
                <a:cs typeface="Times New Roman" panose="02020603050405020304" charset="0"/>
              </a:rPr>
              <a:t>rowwise</a:t>
            </a:r>
            <a:r>
              <a:rPr lang="en-US" sz="3200" b="1" dirty="0">
                <a:latin typeface="Times New Roman" panose="02020603050405020304" charset="0"/>
                <a:cs typeface="Times New Roman" panose="02020603050405020304" charset="0"/>
              </a:rPr>
              <a:t> and </a:t>
            </a:r>
            <a:r>
              <a:rPr lang="en-US" sz="3200" b="1" dirty="0" err="1">
                <a:latin typeface="Times New Roman" panose="02020603050405020304" charset="0"/>
                <a:cs typeface="Times New Roman" panose="02020603050405020304" charset="0"/>
              </a:rPr>
              <a:t>columnwise</a:t>
            </a:r>
            <a:r>
              <a:rPr lang="en-US" sz="3200" b="1" dirty="0">
                <a:latin typeface="Times New Roman" panose="02020603050405020304" charset="0"/>
                <a:cs typeface="Times New Roman" panose="02020603050405020304" charset="0"/>
              </a:rPr>
              <a:t> block-striped decomposition of the matrices</a:t>
            </a:r>
          </a:p>
          <a:p>
            <a:pPr marL="0" indent="0" algn="just">
              <a:buNone/>
            </a:pPr>
            <a:endParaRPr lang="en-US" sz="3200" b="1" dirty="0">
              <a:latin typeface="Times New Roman" panose="02020603050405020304" charset="0"/>
              <a:cs typeface="Times New Roman" panose="02020603050405020304" charset="0"/>
            </a:endParaRPr>
          </a:p>
          <a:p>
            <a:pPr marL="0" indent="0" algn="just">
              <a:buNone/>
            </a:pPr>
            <a:endParaRPr lang="en-US" sz="3200" b="1" dirty="0">
              <a:latin typeface="Times New Roman" panose="02020603050405020304" charset="0"/>
              <a:cs typeface="Times New Roman" panose="02020603050405020304" charset="0"/>
            </a:endParaRPr>
          </a:p>
          <a:p>
            <a:pPr marL="0" indent="0" algn="just">
              <a:buNone/>
            </a:pPr>
            <a:endParaRPr lang="en-US" sz="3200" b="1" dirty="0">
              <a:latin typeface="Times New Roman" panose="02020603050405020304" charset="0"/>
              <a:cs typeface="Times New Roman" panose="02020603050405020304" charset="0"/>
            </a:endParaRPr>
          </a:p>
          <a:p>
            <a:pPr marL="0" indent="0">
              <a:buNone/>
            </a:pPr>
            <a:r>
              <a:rPr lang="en-US" sz="3200" b="1"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sym typeface="+mn-ea"/>
              </a:rPr>
              <a:t>Presented By:</a:t>
            </a:r>
            <a:endParaRPr lang="en-US" sz="2400" dirty="0">
              <a:latin typeface="Times New Roman" panose="02020603050405020304" charset="0"/>
              <a:cs typeface="Times New Roman" panose="02020603050405020304" charset="0"/>
            </a:endParaRPr>
          </a:p>
          <a:p>
            <a:pPr marL="0" indent="0">
              <a:buNone/>
            </a:pPr>
            <a:r>
              <a:rPr lang="en-US" sz="2400" dirty="0">
                <a:latin typeface="Times New Roman" panose="02020603050405020304" charset="0"/>
                <a:cs typeface="Times New Roman" panose="02020603050405020304" charset="0"/>
                <a:sym typeface="+mn-ea"/>
              </a:rPr>
              <a:t>						Man Mohan Nayak (222IT019)</a:t>
            </a:r>
            <a:endParaRPr lang="en-US" sz="2400" dirty="0">
              <a:latin typeface="Times New Roman" panose="02020603050405020304" charset="0"/>
              <a:cs typeface="Times New Roman" panose="02020603050405020304" charset="0"/>
            </a:endParaRPr>
          </a:p>
          <a:p>
            <a:pPr marL="0" indent="0">
              <a:buNone/>
            </a:pPr>
            <a:r>
              <a:rPr lang="en-US" sz="2400" dirty="0">
                <a:latin typeface="Times New Roman" panose="02020603050405020304" charset="0"/>
                <a:cs typeface="Times New Roman" panose="02020603050405020304" charset="0"/>
                <a:sym typeface="+mn-ea"/>
              </a:rPr>
              <a:t>						Nikhil Verma (222IT026)</a:t>
            </a:r>
            <a:endParaRPr lang="en-IN" sz="2400" dirty="0">
              <a:latin typeface="Times New Roman" panose="02020603050405020304" charset="0"/>
              <a:cs typeface="Times New Roman" panose="02020603050405020304" charset="0"/>
            </a:endParaRPr>
          </a:p>
          <a:p>
            <a:pPr marL="0" indent="0" algn="just">
              <a:buNone/>
            </a:pPr>
            <a:endParaRPr lang="en-US" sz="2400" b="1" dirty="0">
              <a:latin typeface="Times New Roman" panose="02020603050405020304" charset="0"/>
              <a:cs typeface="Times New Roman" panose="02020603050405020304" charset="0"/>
            </a:endParaRPr>
          </a:p>
        </p:txBody>
      </p:sp>
      <p:sp>
        <p:nvSpPr>
          <p:cNvPr id="4" name="Title 3"/>
          <p:cNvSpPr>
            <a:spLocks noGrp="1"/>
          </p:cNvSpPr>
          <p:nvPr>
            <p:ph type="title"/>
          </p:nvPr>
        </p:nvSpPr>
        <p:spPr>
          <a:xfrm>
            <a:off x="838200" y="365125"/>
            <a:ext cx="10515600" cy="964565"/>
          </a:xfrm>
        </p:spPr>
        <p:txBody>
          <a:bodyPr>
            <a:normAutofit fontScale="90000"/>
          </a:bodyPr>
          <a:lstStyle/>
          <a:p>
            <a:pPr algn="ctr"/>
            <a:r>
              <a:rPr lang="en-US" b="1" dirty="0">
                <a:latin typeface="Times New Roman" panose="02020603050405020304" charset="0"/>
                <a:cs typeface="Times New Roman" panose="02020603050405020304" charset="0"/>
                <a:sym typeface="+mn-ea"/>
              </a:rPr>
              <a:t>IT751 DCS - Assignment 1 </a:t>
            </a:r>
            <a:br>
              <a:rPr lang="en-US" b="1" dirty="0">
                <a:latin typeface="Times New Roman" panose="02020603050405020304" charset="0"/>
                <a:cs typeface="Times New Roman" panose="02020603050405020304" charset="0"/>
                <a:sym typeface="+mn-ea"/>
              </a:rPr>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latin typeface="Times New Roman" panose="02020603050405020304" charset="0"/>
                <a:cs typeface="Times New Roman" panose="02020603050405020304" charset="0"/>
              </a:rPr>
              <a:t>Implementation with MPI + OpenMP </a:t>
            </a:r>
          </a:p>
          <a:p>
            <a:pPr lvl="1"/>
            <a:r>
              <a:rPr lang="en-US" dirty="0">
                <a:latin typeface="Times New Roman" panose="02020603050405020304" charset="0"/>
                <a:cs typeface="Times New Roman" panose="02020603050405020304" charset="0"/>
              </a:rPr>
              <a:t>OpenMP programming model can be used to refine parallel granularity on the basis of the implementation with pure MPI. </a:t>
            </a:r>
          </a:p>
          <a:p>
            <a:pPr lvl="1"/>
            <a:r>
              <a:rPr lang="en-US" dirty="0">
                <a:latin typeface="Times New Roman" panose="02020603050405020304" charset="0"/>
                <a:cs typeface="Times New Roman" panose="02020603050405020304" charset="0"/>
              </a:rPr>
              <a:t>In the implementation with pure MPI, a single CPU core is responsible for multiplying the entire line of the submatrix block of A by the submatrix block of B in each round of calculations. </a:t>
            </a:r>
          </a:p>
          <a:p>
            <a:pPr lvl="1"/>
            <a:r>
              <a:rPr lang="en-US" dirty="0">
                <a:latin typeface="Times New Roman" panose="02020603050405020304" charset="0"/>
                <a:cs typeface="Times New Roman" panose="02020603050405020304" charset="0"/>
              </a:rPr>
              <a:t>However, in the implementation with MPI + OpenMP, each CPU core can share several lines of the entire one that is multiplied by the submatrix blocks of B. </a:t>
            </a:r>
          </a:p>
          <a:p>
            <a:pPr lvl="1"/>
            <a:r>
              <a:rPr lang="en-US" dirty="0">
                <a:latin typeface="Times New Roman" panose="02020603050405020304" charset="0"/>
                <a:cs typeface="Times New Roman" panose="02020603050405020304" charset="0"/>
              </a:rPr>
              <a:t>Moreover, each CPU core can do the calculation in parallel. </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8546"/>
          </a:xfrm>
        </p:spPr>
        <p:txBody>
          <a:bodyPr/>
          <a:lstStyle/>
          <a:p>
            <a:pPr algn="ctr"/>
            <a:r>
              <a:rPr lang="en-US" dirty="0"/>
              <a:t>RESULTS</a:t>
            </a:r>
            <a:endParaRPr lang="en-IN" dirty="0"/>
          </a:p>
        </p:txBody>
      </p:sp>
      <p:graphicFrame>
        <p:nvGraphicFramePr>
          <p:cNvPr id="4" name="Table 4"/>
          <p:cNvGraphicFramePr>
            <a:graphicFrameLocks noGrp="1"/>
          </p:cNvGraphicFramePr>
          <p:nvPr>
            <p:ph idx="1"/>
            <p:extLst>
              <p:ext uri="{D42A27DB-BD31-4B8C-83A1-F6EECF244321}">
                <p14:modId xmlns:p14="http://schemas.microsoft.com/office/powerpoint/2010/main" val="2013638324"/>
              </p:ext>
            </p:extLst>
          </p:nvPr>
        </p:nvGraphicFramePr>
        <p:xfrm>
          <a:off x="712694" y="1228603"/>
          <a:ext cx="10394577" cy="2560320"/>
        </p:xfrm>
        <a:graphic>
          <a:graphicData uri="http://schemas.openxmlformats.org/drawingml/2006/table">
            <a:tbl>
              <a:tblPr firstRow="1" bandRow="1">
                <a:tableStyleId>{5C22544A-7EE6-4342-B048-85BDC9FD1C3A}</a:tableStyleId>
              </a:tblPr>
              <a:tblGrid>
                <a:gridCol w="2078030">
                  <a:extLst>
                    <a:ext uri="{9D8B030D-6E8A-4147-A177-3AD203B41FA5}">
                      <a16:colId xmlns:a16="http://schemas.microsoft.com/office/drawing/2014/main" val="20000"/>
                    </a:ext>
                  </a:extLst>
                </a:gridCol>
                <a:gridCol w="2079802">
                  <a:extLst>
                    <a:ext uri="{9D8B030D-6E8A-4147-A177-3AD203B41FA5}">
                      <a16:colId xmlns:a16="http://schemas.microsoft.com/office/drawing/2014/main" val="20001"/>
                    </a:ext>
                  </a:extLst>
                </a:gridCol>
                <a:gridCol w="2078915">
                  <a:extLst>
                    <a:ext uri="{9D8B030D-6E8A-4147-A177-3AD203B41FA5}">
                      <a16:colId xmlns:a16="http://schemas.microsoft.com/office/drawing/2014/main" val="20002"/>
                    </a:ext>
                  </a:extLst>
                </a:gridCol>
                <a:gridCol w="2078915">
                  <a:extLst>
                    <a:ext uri="{9D8B030D-6E8A-4147-A177-3AD203B41FA5}">
                      <a16:colId xmlns:a16="http://schemas.microsoft.com/office/drawing/2014/main" val="20003"/>
                    </a:ext>
                  </a:extLst>
                </a:gridCol>
                <a:gridCol w="2078915">
                  <a:extLst>
                    <a:ext uri="{9D8B030D-6E8A-4147-A177-3AD203B41FA5}">
                      <a16:colId xmlns:a16="http://schemas.microsoft.com/office/drawing/2014/main" val="20004"/>
                    </a:ext>
                  </a:extLst>
                </a:gridCol>
              </a:tblGrid>
              <a:tr h="356947">
                <a:tc gridSpan="5">
                  <a:txBody>
                    <a:bodyPr/>
                    <a:lstStyle/>
                    <a:p>
                      <a:pPr algn="ctr"/>
                      <a:r>
                        <a:rPr lang="en-IN" dirty="0"/>
                        <a:t>Number of nodes  = 1</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6947">
                <a:tc rowSpan="2">
                  <a:txBody>
                    <a:bodyPr/>
                    <a:lstStyle/>
                    <a:p>
                      <a:pPr algn="ctr"/>
                      <a:r>
                        <a:rPr lang="en-US" dirty="0"/>
                        <a:t>MATRIX SIZE</a:t>
                      </a:r>
                      <a:endParaRPr lang="en-IN" dirty="0"/>
                    </a:p>
                  </a:txBody>
                  <a:tcPr/>
                </a:tc>
                <a:tc rowSpan="2">
                  <a:txBody>
                    <a:bodyPr/>
                    <a:lstStyle/>
                    <a:p>
                      <a:pPr algn="ctr"/>
                      <a:r>
                        <a:rPr lang="en-US" dirty="0"/>
                        <a:t>IMPLEMENTATION METHOD</a:t>
                      </a:r>
                      <a:endParaRPr lang="en-IN" dirty="0"/>
                    </a:p>
                  </a:txBody>
                  <a:tcPr/>
                </a:tc>
                <a:tc gridSpan="3">
                  <a:txBody>
                    <a:bodyPr/>
                    <a:lstStyle/>
                    <a:p>
                      <a:pPr algn="ctr"/>
                      <a:r>
                        <a:rPr lang="en-US" dirty="0"/>
                        <a:t>NUMBER OF THREADS</a:t>
                      </a:r>
                      <a:endParaRPr lang="en-IN"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44121">
                <a:tc vMerge="1">
                  <a:txBody>
                    <a:bodyPr/>
                    <a:lstStyle/>
                    <a:p>
                      <a:endParaRPr lang="en-US"/>
                    </a:p>
                  </a:txBody>
                  <a:tcPr/>
                </a:tc>
                <a:tc vMerge="1">
                  <a:txBody>
                    <a:bodyPr/>
                    <a:lstStyle/>
                    <a:p>
                      <a:endParaRPr lang="en-US"/>
                    </a:p>
                  </a:txBody>
                  <a:tcPr/>
                </a:tc>
                <a:tc>
                  <a:txBody>
                    <a:bodyPr/>
                    <a:lstStyle/>
                    <a:p>
                      <a:pPr algn="ctr"/>
                      <a:r>
                        <a:rPr lang="en-US" dirty="0"/>
                        <a:t>5</a:t>
                      </a:r>
                      <a:endParaRPr lang="en-IN" dirty="0"/>
                    </a:p>
                  </a:txBody>
                  <a:tcPr/>
                </a:tc>
                <a:tc>
                  <a:txBody>
                    <a:bodyPr/>
                    <a:lstStyle/>
                    <a:p>
                      <a:pPr algn="ctr"/>
                      <a:r>
                        <a:rPr lang="en-US" dirty="0"/>
                        <a:t>7</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2"/>
                  </a:ext>
                </a:extLst>
              </a:tr>
              <a:tr h="344121">
                <a:tc rowSpan="2">
                  <a:txBody>
                    <a:bodyPr/>
                    <a:lstStyle/>
                    <a:p>
                      <a:pPr algn="ctr"/>
                      <a:r>
                        <a:rPr lang="en-US" dirty="0"/>
                        <a:t>1400 x 1400</a:t>
                      </a:r>
                      <a:endParaRPr lang="en-IN" dirty="0"/>
                    </a:p>
                  </a:txBody>
                  <a:tcPr/>
                </a:tc>
                <a:tc>
                  <a:txBody>
                    <a:bodyPr/>
                    <a:lstStyle/>
                    <a:p>
                      <a:pPr algn="ctr"/>
                      <a:r>
                        <a:rPr lang="en-US" dirty="0"/>
                        <a:t>MPI</a:t>
                      </a:r>
                      <a:endParaRPr lang="en-IN" dirty="0"/>
                    </a:p>
                  </a:txBody>
                  <a:tcPr/>
                </a:tc>
                <a:tc>
                  <a:txBody>
                    <a:bodyPr/>
                    <a:lstStyle/>
                    <a:p>
                      <a:pPr algn="ctr"/>
                      <a:r>
                        <a:rPr lang="en-US" dirty="0"/>
                        <a:t>2574.32ms</a:t>
                      </a:r>
                      <a:endParaRPr lang="en-IN" dirty="0"/>
                    </a:p>
                  </a:txBody>
                  <a:tcPr/>
                </a:tc>
                <a:tc>
                  <a:txBody>
                    <a:bodyPr/>
                    <a:lstStyle/>
                    <a:p>
                      <a:pPr algn="ctr"/>
                      <a:r>
                        <a:rPr lang="en-US" dirty="0"/>
                        <a:t>1707.83ms</a:t>
                      </a:r>
                      <a:endParaRPr lang="en-IN" dirty="0"/>
                    </a:p>
                  </a:txBody>
                  <a:tcPr/>
                </a:tc>
                <a:tc>
                  <a:txBody>
                    <a:bodyPr/>
                    <a:lstStyle/>
                    <a:p>
                      <a:pPr algn="ctr"/>
                      <a:r>
                        <a:rPr lang="en-US" dirty="0"/>
                        <a:t>1624.53ms</a:t>
                      </a:r>
                      <a:endParaRPr lang="en-IN" dirty="0"/>
                    </a:p>
                  </a:txBody>
                  <a:tcPr/>
                </a:tc>
                <a:extLst>
                  <a:ext uri="{0D108BD9-81ED-4DB2-BD59-A6C34878D82A}">
                    <a16:rowId xmlns:a16="http://schemas.microsoft.com/office/drawing/2014/main" val="10003"/>
                  </a:ext>
                </a:extLst>
              </a:tr>
              <a:tr h="344121">
                <a:tc vMerge="1">
                  <a:txBody>
                    <a:bodyPr/>
                    <a:lstStyle/>
                    <a:p>
                      <a:endParaRPr lang="en-US"/>
                    </a:p>
                  </a:txBody>
                  <a:tcPr/>
                </a:tc>
                <a:tc>
                  <a:txBody>
                    <a:bodyPr/>
                    <a:lstStyle/>
                    <a:p>
                      <a:pPr algn="ctr"/>
                      <a:r>
                        <a:rPr lang="en-US" dirty="0"/>
                        <a:t>MPI + OPENMP</a:t>
                      </a:r>
                      <a:endParaRPr lang="en-IN" dirty="0"/>
                    </a:p>
                  </a:txBody>
                  <a:tcPr/>
                </a:tc>
                <a:tc>
                  <a:txBody>
                    <a:bodyPr/>
                    <a:lstStyle/>
                    <a:p>
                      <a:pPr algn="ctr"/>
                      <a:r>
                        <a:rPr lang="en-IN" dirty="0"/>
                        <a:t>1537.26ms</a:t>
                      </a:r>
                    </a:p>
                  </a:txBody>
                  <a:tcPr/>
                </a:tc>
                <a:tc>
                  <a:txBody>
                    <a:bodyPr/>
                    <a:lstStyle/>
                    <a:p>
                      <a:pPr algn="ctr"/>
                      <a:r>
                        <a:rPr lang="en-US" dirty="0"/>
                        <a:t>1704.01ms</a:t>
                      </a:r>
                      <a:endParaRPr lang="en-IN" dirty="0"/>
                    </a:p>
                  </a:txBody>
                  <a:tcPr/>
                </a:tc>
                <a:tc>
                  <a:txBody>
                    <a:bodyPr/>
                    <a:lstStyle/>
                    <a:p>
                      <a:pPr algn="ctr"/>
                      <a:r>
                        <a:rPr lang="en-US" dirty="0"/>
                        <a:t>1550.96ms</a:t>
                      </a:r>
                      <a:endParaRPr lang="en-IN" dirty="0"/>
                    </a:p>
                  </a:txBody>
                  <a:tcPr/>
                </a:tc>
                <a:extLst>
                  <a:ext uri="{0D108BD9-81ED-4DB2-BD59-A6C34878D82A}">
                    <a16:rowId xmlns:a16="http://schemas.microsoft.com/office/drawing/2014/main" val="10004"/>
                  </a:ext>
                </a:extLst>
              </a:tr>
              <a:tr h="344121">
                <a:tc rowSpan="2">
                  <a:txBody>
                    <a:bodyPr/>
                    <a:lstStyle/>
                    <a:p>
                      <a:pPr algn="ctr"/>
                      <a:r>
                        <a:rPr lang="en-US" dirty="0"/>
                        <a:t>2100 x 2100</a:t>
                      </a:r>
                      <a:endParaRPr lang="en-IN" dirty="0"/>
                    </a:p>
                  </a:txBody>
                  <a:tcPr/>
                </a:tc>
                <a:tc>
                  <a:txBody>
                    <a:bodyPr/>
                    <a:lstStyle/>
                    <a:p>
                      <a:pPr algn="ctr"/>
                      <a:r>
                        <a:rPr lang="en-US" dirty="0"/>
                        <a:t>MPI</a:t>
                      </a:r>
                      <a:endParaRPr lang="en-IN" dirty="0"/>
                    </a:p>
                  </a:txBody>
                  <a:tcPr/>
                </a:tc>
                <a:tc>
                  <a:txBody>
                    <a:bodyPr/>
                    <a:lstStyle/>
                    <a:p>
                      <a:pPr algn="ctr"/>
                      <a:r>
                        <a:rPr lang="en-IN" dirty="0"/>
                        <a:t>11481.6ms</a:t>
                      </a:r>
                    </a:p>
                  </a:txBody>
                  <a:tcPr/>
                </a:tc>
                <a:tc>
                  <a:txBody>
                    <a:bodyPr/>
                    <a:lstStyle/>
                    <a:p>
                      <a:pPr algn="ctr"/>
                      <a:r>
                        <a:rPr lang="en-IN" dirty="0"/>
                        <a:t>7493.27ms</a:t>
                      </a:r>
                    </a:p>
                  </a:txBody>
                  <a:tcPr/>
                </a:tc>
                <a:tc>
                  <a:txBody>
                    <a:bodyPr/>
                    <a:lstStyle/>
                    <a:p>
                      <a:pPr algn="ctr"/>
                      <a:r>
                        <a:rPr lang="en-IN" dirty="0"/>
                        <a:t>7208.21ms</a:t>
                      </a:r>
                    </a:p>
                  </a:txBody>
                  <a:tcPr/>
                </a:tc>
                <a:extLst>
                  <a:ext uri="{0D108BD9-81ED-4DB2-BD59-A6C34878D82A}">
                    <a16:rowId xmlns:a16="http://schemas.microsoft.com/office/drawing/2014/main" val="10005"/>
                  </a:ext>
                </a:extLst>
              </a:tr>
              <a:tr h="344121">
                <a:tc vMerge="1">
                  <a:txBody>
                    <a:bodyPr/>
                    <a:lstStyle/>
                    <a:p>
                      <a:endParaRPr lang="en-US"/>
                    </a:p>
                  </a:txBody>
                  <a:tcPr/>
                </a:tc>
                <a:tc>
                  <a:txBody>
                    <a:bodyPr/>
                    <a:lstStyle/>
                    <a:p>
                      <a:pPr algn="ctr"/>
                      <a:r>
                        <a:rPr lang="en-US" dirty="0"/>
                        <a:t>MPI + OPENMP</a:t>
                      </a:r>
                      <a:endParaRPr lang="en-IN" dirty="0"/>
                    </a:p>
                  </a:txBody>
                  <a:tcPr/>
                </a:tc>
                <a:tc>
                  <a:txBody>
                    <a:bodyPr/>
                    <a:lstStyle/>
                    <a:p>
                      <a:pPr algn="ctr"/>
                      <a:r>
                        <a:rPr lang="en-US" dirty="0"/>
                        <a:t>7284.71ms</a:t>
                      </a:r>
                      <a:endParaRPr lang="en-IN" dirty="0"/>
                    </a:p>
                  </a:txBody>
                  <a:tcPr/>
                </a:tc>
                <a:tc>
                  <a:txBody>
                    <a:bodyPr/>
                    <a:lstStyle/>
                    <a:p>
                      <a:pPr algn="ctr"/>
                      <a:r>
                        <a:rPr lang="en-US" dirty="0"/>
                        <a:t>7150.17ms</a:t>
                      </a:r>
                      <a:endParaRPr lang="en-IN" dirty="0"/>
                    </a:p>
                  </a:txBody>
                  <a:tcPr/>
                </a:tc>
                <a:tc>
                  <a:txBody>
                    <a:bodyPr/>
                    <a:lstStyle/>
                    <a:p>
                      <a:pPr algn="ctr"/>
                      <a:r>
                        <a:rPr lang="en-US" dirty="0"/>
                        <a:t>6834.94ms</a:t>
                      </a:r>
                      <a:endParaRPr lang="en-IN"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6119414"/>
              </p:ext>
            </p:extLst>
          </p:nvPr>
        </p:nvGraphicFramePr>
        <p:xfrm>
          <a:off x="712694" y="4161097"/>
          <a:ext cx="10394576" cy="2560320"/>
        </p:xfrm>
        <a:graphic>
          <a:graphicData uri="http://schemas.openxmlformats.org/drawingml/2006/table">
            <a:tbl>
              <a:tblPr firstRow="1" bandRow="1">
                <a:tableStyleId>{5C22544A-7EE6-4342-B048-85BDC9FD1C3A}</a:tableStyleId>
              </a:tblPr>
              <a:tblGrid>
                <a:gridCol w="2078030">
                  <a:extLst>
                    <a:ext uri="{9D8B030D-6E8A-4147-A177-3AD203B41FA5}">
                      <a16:colId xmlns:a16="http://schemas.microsoft.com/office/drawing/2014/main" val="20000"/>
                    </a:ext>
                  </a:extLst>
                </a:gridCol>
                <a:gridCol w="2079801">
                  <a:extLst>
                    <a:ext uri="{9D8B030D-6E8A-4147-A177-3AD203B41FA5}">
                      <a16:colId xmlns:a16="http://schemas.microsoft.com/office/drawing/2014/main" val="20001"/>
                    </a:ext>
                  </a:extLst>
                </a:gridCol>
                <a:gridCol w="2078915">
                  <a:extLst>
                    <a:ext uri="{9D8B030D-6E8A-4147-A177-3AD203B41FA5}">
                      <a16:colId xmlns:a16="http://schemas.microsoft.com/office/drawing/2014/main" val="20002"/>
                    </a:ext>
                  </a:extLst>
                </a:gridCol>
                <a:gridCol w="2078915">
                  <a:extLst>
                    <a:ext uri="{9D8B030D-6E8A-4147-A177-3AD203B41FA5}">
                      <a16:colId xmlns:a16="http://schemas.microsoft.com/office/drawing/2014/main" val="20003"/>
                    </a:ext>
                  </a:extLst>
                </a:gridCol>
                <a:gridCol w="2078915">
                  <a:extLst>
                    <a:ext uri="{9D8B030D-6E8A-4147-A177-3AD203B41FA5}">
                      <a16:colId xmlns:a16="http://schemas.microsoft.com/office/drawing/2014/main" val="20004"/>
                    </a:ext>
                  </a:extLst>
                </a:gridCol>
              </a:tblGrid>
              <a:tr h="365095">
                <a:tc gridSpan="5">
                  <a:txBody>
                    <a:bodyPr/>
                    <a:lstStyle/>
                    <a:p>
                      <a:pPr algn="ctr"/>
                      <a:r>
                        <a:rPr lang="en-IN" dirty="0"/>
                        <a:t>Number of nodes = 2</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095">
                <a:tc rowSpan="2">
                  <a:txBody>
                    <a:bodyPr/>
                    <a:lstStyle/>
                    <a:p>
                      <a:pPr algn="ctr"/>
                      <a:r>
                        <a:rPr lang="en-US" dirty="0"/>
                        <a:t>MATRIX SIZE</a:t>
                      </a:r>
                      <a:endParaRPr lang="en-IN" dirty="0"/>
                    </a:p>
                  </a:txBody>
                  <a:tcPr/>
                </a:tc>
                <a:tc rowSpan="2">
                  <a:txBody>
                    <a:bodyPr/>
                    <a:lstStyle/>
                    <a:p>
                      <a:pPr algn="ctr"/>
                      <a:r>
                        <a:rPr lang="en-US" dirty="0"/>
                        <a:t>IMPLEMENTATION METHOD</a:t>
                      </a:r>
                      <a:endParaRPr lang="en-IN" dirty="0"/>
                    </a:p>
                  </a:txBody>
                  <a:tcPr/>
                </a:tc>
                <a:tc gridSpan="3">
                  <a:txBody>
                    <a:bodyPr/>
                    <a:lstStyle/>
                    <a:p>
                      <a:pPr algn="ctr"/>
                      <a:r>
                        <a:rPr lang="en-US" dirty="0"/>
                        <a:t>NUMBER OF THREADS</a:t>
                      </a:r>
                      <a:endParaRPr lang="en-IN"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51977">
                <a:tc vMerge="1">
                  <a:txBody>
                    <a:bodyPr/>
                    <a:lstStyle/>
                    <a:p>
                      <a:endParaRPr lang="en-US"/>
                    </a:p>
                  </a:txBody>
                  <a:tcPr/>
                </a:tc>
                <a:tc vMerge="1">
                  <a:txBody>
                    <a:bodyPr/>
                    <a:lstStyle/>
                    <a:p>
                      <a:endParaRPr lang="en-US"/>
                    </a:p>
                  </a:txBody>
                  <a:tcPr/>
                </a:tc>
                <a:tc>
                  <a:txBody>
                    <a:bodyPr/>
                    <a:lstStyle/>
                    <a:p>
                      <a:pPr algn="ctr"/>
                      <a:r>
                        <a:rPr lang="en-US" dirty="0"/>
                        <a:t>5</a:t>
                      </a:r>
                      <a:endParaRPr lang="en-IN" dirty="0"/>
                    </a:p>
                  </a:txBody>
                  <a:tcPr/>
                </a:tc>
                <a:tc>
                  <a:txBody>
                    <a:bodyPr/>
                    <a:lstStyle/>
                    <a:p>
                      <a:pPr algn="ctr"/>
                      <a:r>
                        <a:rPr lang="en-US" dirty="0"/>
                        <a:t>7</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2"/>
                  </a:ext>
                </a:extLst>
              </a:tr>
              <a:tr h="351977">
                <a:tc rowSpan="2">
                  <a:txBody>
                    <a:bodyPr/>
                    <a:lstStyle/>
                    <a:p>
                      <a:pPr algn="ctr"/>
                      <a:r>
                        <a:rPr lang="en-US" dirty="0"/>
                        <a:t>1400 x 1400</a:t>
                      </a:r>
                      <a:endParaRPr lang="en-IN" dirty="0"/>
                    </a:p>
                  </a:txBody>
                  <a:tcPr/>
                </a:tc>
                <a:tc>
                  <a:txBody>
                    <a:bodyPr/>
                    <a:lstStyle/>
                    <a:p>
                      <a:pPr algn="ctr"/>
                      <a:r>
                        <a:rPr lang="en-US" dirty="0"/>
                        <a:t>MPI</a:t>
                      </a:r>
                      <a:endParaRPr lang="en-IN" dirty="0"/>
                    </a:p>
                  </a:txBody>
                  <a:tcPr/>
                </a:tc>
                <a:tc>
                  <a:txBody>
                    <a:bodyPr/>
                    <a:lstStyle/>
                    <a:p>
                      <a:r>
                        <a:rPr lang="en-IN" dirty="0"/>
                        <a:t>4228.2ms</a:t>
                      </a:r>
                    </a:p>
                  </a:txBody>
                  <a:tcPr/>
                </a:tc>
                <a:tc>
                  <a:txBody>
                    <a:bodyPr/>
                    <a:lstStyle/>
                    <a:p>
                      <a:r>
                        <a:rPr lang="en-IN" dirty="0"/>
                        <a:t>4118.63ms</a:t>
                      </a:r>
                    </a:p>
                  </a:txBody>
                  <a:tcPr/>
                </a:tc>
                <a:tc>
                  <a:txBody>
                    <a:bodyPr/>
                    <a:lstStyle/>
                    <a:p>
                      <a:r>
                        <a:rPr lang="en-IN" dirty="0"/>
                        <a:t>4905.54ms</a:t>
                      </a:r>
                    </a:p>
                  </a:txBody>
                  <a:tcPr/>
                </a:tc>
                <a:extLst>
                  <a:ext uri="{0D108BD9-81ED-4DB2-BD59-A6C34878D82A}">
                    <a16:rowId xmlns:a16="http://schemas.microsoft.com/office/drawing/2014/main" val="10003"/>
                  </a:ext>
                </a:extLst>
              </a:tr>
              <a:tr h="351977">
                <a:tc vMerge="1">
                  <a:txBody>
                    <a:bodyPr/>
                    <a:lstStyle/>
                    <a:p>
                      <a:endParaRPr lang="en-US"/>
                    </a:p>
                  </a:txBody>
                  <a:tcPr/>
                </a:tc>
                <a:tc>
                  <a:txBody>
                    <a:bodyPr/>
                    <a:lstStyle/>
                    <a:p>
                      <a:pPr algn="ctr"/>
                      <a:r>
                        <a:rPr lang="en-US" dirty="0"/>
                        <a:t>MPI + OPENMP</a:t>
                      </a:r>
                      <a:endParaRPr lang="en-IN" dirty="0"/>
                    </a:p>
                  </a:txBody>
                  <a:tcPr/>
                </a:tc>
                <a:tc>
                  <a:txBody>
                    <a:bodyPr/>
                    <a:lstStyle/>
                    <a:p>
                      <a:r>
                        <a:rPr lang="en-IN" dirty="0"/>
                        <a:t>2360.32ms</a:t>
                      </a:r>
                    </a:p>
                  </a:txBody>
                  <a:tcPr/>
                </a:tc>
                <a:tc>
                  <a:txBody>
                    <a:bodyPr/>
                    <a:lstStyle/>
                    <a:p>
                      <a:r>
                        <a:rPr lang="en-IN" dirty="0"/>
                        <a:t>2728.31ms</a:t>
                      </a:r>
                    </a:p>
                  </a:txBody>
                  <a:tcPr/>
                </a:tc>
                <a:tc>
                  <a:txBody>
                    <a:bodyPr/>
                    <a:lstStyle/>
                    <a:p>
                      <a:r>
                        <a:rPr lang="en-IN" dirty="0"/>
                        <a:t>3991.15ms</a:t>
                      </a:r>
                    </a:p>
                  </a:txBody>
                  <a:tcPr/>
                </a:tc>
                <a:extLst>
                  <a:ext uri="{0D108BD9-81ED-4DB2-BD59-A6C34878D82A}">
                    <a16:rowId xmlns:a16="http://schemas.microsoft.com/office/drawing/2014/main" val="10004"/>
                  </a:ext>
                </a:extLst>
              </a:tr>
              <a:tr h="351977">
                <a:tc rowSpan="2">
                  <a:txBody>
                    <a:bodyPr/>
                    <a:lstStyle/>
                    <a:p>
                      <a:pPr algn="ctr"/>
                      <a:r>
                        <a:rPr lang="en-US" dirty="0"/>
                        <a:t>2100 x 2100</a:t>
                      </a:r>
                      <a:endParaRPr lang="en-IN" dirty="0"/>
                    </a:p>
                  </a:txBody>
                  <a:tcPr/>
                </a:tc>
                <a:tc>
                  <a:txBody>
                    <a:bodyPr/>
                    <a:lstStyle/>
                    <a:p>
                      <a:pPr algn="ctr"/>
                      <a:r>
                        <a:rPr lang="en-US" dirty="0"/>
                        <a:t>MPI</a:t>
                      </a:r>
                      <a:endParaRPr lang="en-IN" dirty="0"/>
                    </a:p>
                  </a:txBody>
                  <a:tcPr/>
                </a:tc>
                <a:tc>
                  <a:txBody>
                    <a:bodyPr/>
                    <a:lstStyle/>
                    <a:p>
                      <a:r>
                        <a:rPr lang="en-IN" dirty="0"/>
                        <a:t>15150ms</a:t>
                      </a:r>
                    </a:p>
                  </a:txBody>
                  <a:tcPr/>
                </a:tc>
                <a:tc>
                  <a:txBody>
                    <a:bodyPr/>
                    <a:lstStyle/>
                    <a:p>
                      <a:r>
                        <a:rPr lang="en-IN" dirty="0"/>
                        <a:t>12673.3ms</a:t>
                      </a:r>
                    </a:p>
                  </a:txBody>
                  <a:tcPr/>
                </a:tc>
                <a:tc>
                  <a:txBody>
                    <a:bodyPr/>
                    <a:lstStyle/>
                    <a:p>
                      <a:r>
                        <a:rPr lang="en-IN" dirty="0"/>
                        <a:t>13284.4ms</a:t>
                      </a:r>
                    </a:p>
                  </a:txBody>
                  <a:tcPr/>
                </a:tc>
                <a:extLst>
                  <a:ext uri="{0D108BD9-81ED-4DB2-BD59-A6C34878D82A}">
                    <a16:rowId xmlns:a16="http://schemas.microsoft.com/office/drawing/2014/main" val="10005"/>
                  </a:ext>
                </a:extLst>
              </a:tr>
              <a:tr h="351977">
                <a:tc vMerge="1">
                  <a:txBody>
                    <a:bodyPr/>
                    <a:lstStyle/>
                    <a:p>
                      <a:endParaRPr lang="en-US"/>
                    </a:p>
                  </a:txBody>
                  <a:tcPr/>
                </a:tc>
                <a:tc>
                  <a:txBody>
                    <a:bodyPr/>
                    <a:lstStyle/>
                    <a:p>
                      <a:pPr algn="ctr"/>
                      <a:r>
                        <a:rPr lang="en-US" dirty="0"/>
                        <a:t>MPI + OPENMP</a:t>
                      </a:r>
                      <a:endParaRPr lang="en-IN" dirty="0"/>
                    </a:p>
                  </a:txBody>
                  <a:tcPr/>
                </a:tc>
                <a:tc>
                  <a:txBody>
                    <a:bodyPr/>
                    <a:lstStyle/>
                    <a:p>
                      <a:r>
                        <a:rPr lang="en-IN"/>
                        <a:t>6562.74ms</a:t>
                      </a:r>
                      <a:endParaRPr lang="en-IN" dirty="0"/>
                    </a:p>
                  </a:txBody>
                  <a:tcPr/>
                </a:tc>
                <a:tc>
                  <a:txBody>
                    <a:bodyPr/>
                    <a:lstStyle/>
                    <a:p>
                      <a:r>
                        <a:rPr lang="en-IN" dirty="0"/>
                        <a:t>6622.94ms</a:t>
                      </a:r>
                    </a:p>
                  </a:txBody>
                  <a:tcPr/>
                </a:tc>
                <a:tc>
                  <a:txBody>
                    <a:bodyPr/>
                    <a:lstStyle/>
                    <a:p>
                      <a:r>
                        <a:rPr lang="en-IN" dirty="0"/>
                        <a:t>9320.74ms</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73EF-BC1D-50FC-A123-8E91520D9F17}"/>
              </a:ext>
            </a:extLst>
          </p:cNvPr>
          <p:cNvSpPr>
            <a:spLocks noGrp="1"/>
          </p:cNvSpPr>
          <p:nvPr>
            <p:ph type="title"/>
          </p:nvPr>
        </p:nvSpPr>
        <p:spPr/>
        <p:txBody>
          <a:bodyPr/>
          <a:lstStyle/>
          <a:p>
            <a:r>
              <a:rPr lang="en-US" dirty="0"/>
              <a:t>Speed Up</a:t>
            </a:r>
          </a:p>
        </p:txBody>
      </p:sp>
      <p:sp>
        <p:nvSpPr>
          <p:cNvPr id="3" name="Content Placeholder 2">
            <a:extLst>
              <a:ext uri="{FF2B5EF4-FFF2-40B4-BE49-F238E27FC236}">
                <a16:creationId xmlns:a16="http://schemas.microsoft.com/office/drawing/2014/main" id="{800D80E2-9DAB-72C8-ECD0-E5D180D91458}"/>
              </a:ext>
            </a:extLst>
          </p:cNvPr>
          <p:cNvSpPr>
            <a:spLocks noGrp="1"/>
          </p:cNvSpPr>
          <p:nvPr>
            <p:ph idx="1"/>
          </p:nvPr>
        </p:nvSpPr>
        <p:spPr/>
        <p:txBody>
          <a:bodyPr/>
          <a:lstStyle/>
          <a:p>
            <a:r>
              <a:rPr lang="en-US" sz="2400" dirty="0"/>
              <a:t>Speedup = T1 / </a:t>
            </a:r>
            <a:r>
              <a:rPr lang="en-US" sz="2400" dirty="0" err="1"/>
              <a:t>Tp</a:t>
            </a:r>
            <a:endParaRPr lang="en-US" sz="2400" dirty="0"/>
          </a:p>
          <a:p>
            <a:r>
              <a:rPr lang="en-US" sz="2400" dirty="0"/>
              <a:t>Where T1 is execution time in single processor system.</a:t>
            </a:r>
          </a:p>
          <a:p>
            <a:r>
              <a:rPr lang="en-US" sz="2400" dirty="0" err="1"/>
              <a:t>Tp</a:t>
            </a:r>
            <a:r>
              <a:rPr lang="en-US" sz="2400" dirty="0"/>
              <a:t> is execution time in p processor system.</a:t>
            </a:r>
          </a:p>
          <a:p>
            <a:r>
              <a:rPr lang="en-US" sz="2400" dirty="0"/>
              <a:t>With single node:</a:t>
            </a:r>
          </a:p>
          <a:p>
            <a:r>
              <a:rPr lang="en-US" sz="2400" dirty="0"/>
              <a:t>MPI execution time = 1968.33</a:t>
            </a:r>
          </a:p>
          <a:p>
            <a:r>
              <a:rPr lang="en-US" sz="2400" dirty="0"/>
              <a:t>MPI + </a:t>
            </a:r>
            <a:r>
              <a:rPr lang="en-US" sz="2400" dirty="0" err="1"/>
              <a:t>openMP</a:t>
            </a:r>
            <a:r>
              <a:rPr lang="en-US" sz="2400" dirty="0"/>
              <a:t> execution time = 1597</a:t>
            </a:r>
          </a:p>
          <a:p>
            <a:r>
              <a:rPr lang="en-US" sz="2400" dirty="0"/>
              <a:t>Speed up = 1.23</a:t>
            </a:r>
          </a:p>
          <a:p>
            <a:r>
              <a:rPr lang="en-US" sz="2400" dirty="0"/>
              <a:t>With 2 node : </a:t>
            </a:r>
          </a:p>
          <a:p>
            <a:r>
              <a:rPr lang="en-US" sz="2400" dirty="0"/>
              <a:t>MPI execution time = 4417</a:t>
            </a:r>
          </a:p>
          <a:p>
            <a:r>
              <a:rPr lang="en-US" sz="2400" dirty="0"/>
              <a:t>MPI + </a:t>
            </a:r>
            <a:r>
              <a:rPr lang="en-US" sz="2400" dirty="0" err="1"/>
              <a:t>openMP</a:t>
            </a:r>
            <a:r>
              <a:rPr lang="en-US" sz="2400" dirty="0"/>
              <a:t> execution time = 3026</a:t>
            </a:r>
          </a:p>
          <a:p>
            <a:r>
              <a:rPr lang="en-US" sz="2400" dirty="0"/>
              <a:t>Speedup = 1.45</a:t>
            </a:r>
          </a:p>
        </p:txBody>
      </p:sp>
    </p:spTree>
    <p:extLst>
      <p:ext uri="{BB962C8B-B14F-4D97-AF65-F5344CB8AC3E}">
        <p14:creationId xmlns:p14="http://schemas.microsoft.com/office/powerpoint/2010/main" val="58169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F532-49AD-FFE0-04F7-334CC4DFB5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C4B459FD-6F4B-85D9-3D8E-266321018567}"/>
              </a:ext>
            </a:extLst>
          </p:cNvPr>
          <p:cNvSpPr>
            <a:spLocks noGrp="1"/>
          </p:cNvSpPr>
          <p:nvPr>
            <p:ph idx="1"/>
          </p:nvPr>
        </p:nvSpPr>
        <p:spPr/>
        <p:txBody>
          <a:bodyPr/>
          <a:lstStyle/>
          <a:p>
            <a:r>
              <a:rPr lang="en-US" sz="2000" dirty="0"/>
              <a:t>From the result we can conclude that MPI + </a:t>
            </a:r>
            <a:r>
              <a:rPr lang="en-US" sz="2000" dirty="0" err="1"/>
              <a:t>openMP</a:t>
            </a:r>
            <a:r>
              <a:rPr lang="en-US" sz="2000" dirty="0"/>
              <a:t> implementation is faster than MPI implementation. Reason for faster execution time of MPI + </a:t>
            </a:r>
            <a:r>
              <a:rPr lang="en-US" sz="2000" dirty="0" err="1"/>
              <a:t>openMP</a:t>
            </a:r>
            <a:r>
              <a:rPr lang="en-US" sz="2000" dirty="0"/>
              <a:t> is that MPI + </a:t>
            </a:r>
            <a:r>
              <a:rPr lang="en-US" sz="2000" dirty="0" err="1"/>
              <a:t>openMP</a:t>
            </a:r>
            <a:r>
              <a:rPr lang="en-US" sz="2000" dirty="0"/>
              <a:t> uses shared-memory model and MPI uses message-passing model. The shared memory model is faster than the message passing model.</a:t>
            </a:r>
          </a:p>
        </p:txBody>
      </p:sp>
    </p:spTree>
    <p:extLst>
      <p:ext uri="{BB962C8B-B14F-4D97-AF65-F5344CB8AC3E}">
        <p14:creationId xmlns:p14="http://schemas.microsoft.com/office/powerpoint/2010/main" val="389371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6E0B-05E3-C8BE-E2F9-9B89B364AE8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AF5D3495-860E-2B4B-8E26-DBB9559996A2}"/>
              </a:ext>
            </a:extLst>
          </p:cNvPr>
          <p:cNvSpPr>
            <a:spLocks noGrp="1"/>
          </p:cNvSpPr>
          <p:nvPr>
            <p:ph idx="1"/>
          </p:nvPr>
        </p:nvSpPr>
        <p:spPr/>
        <p:txBody>
          <a:bodyPr/>
          <a:lstStyle/>
          <a:p>
            <a:r>
              <a:rPr lang="en-US" sz="2000" dirty="0"/>
              <a:t>He, </a:t>
            </a:r>
            <a:r>
              <a:rPr lang="en-US" sz="2000" dirty="0" err="1"/>
              <a:t>Lidong</a:t>
            </a:r>
            <a:r>
              <a:rPr lang="en-US" sz="2000" dirty="0"/>
              <a:t>, et al. "MPI+ OpenMP implementation and results analysis of matrix multiplication based on </a:t>
            </a:r>
            <a:r>
              <a:rPr lang="en-US" sz="2000" dirty="0" err="1"/>
              <a:t>rowwise</a:t>
            </a:r>
            <a:r>
              <a:rPr lang="en-US" sz="2000" dirty="0"/>
              <a:t> and </a:t>
            </a:r>
            <a:r>
              <a:rPr lang="en-US" sz="2000" dirty="0" err="1"/>
              <a:t>columnwise</a:t>
            </a:r>
            <a:r>
              <a:rPr lang="en-US" sz="2000" dirty="0"/>
              <a:t> block-striped decomposition of the matrices." 2010 Third International Joint Conference on Computational Science and Optimization. Vol. 2. IEEE, 2010.</a:t>
            </a:r>
          </a:p>
          <a:p>
            <a:r>
              <a:rPr lang="en-US" sz="2000" dirty="0"/>
              <a:t>CSci 493.65 Parallel Computing. Prof. Stewart Weiss, Department of Computer Science, Hunter College.</a:t>
            </a:r>
          </a:p>
          <a:p>
            <a:endParaRPr lang="en-US" sz="2000" dirty="0"/>
          </a:p>
        </p:txBody>
      </p:sp>
    </p:spTree>
    <p:extLst>
      <p:ext uri="{BB962C8B-B14F-4D97-AF65-F5344CB8AC3E}">
        <p14:creationId xmlns:p14="http://schemas.microsoft.com/office/powerpoint/2010/main" val="124758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charset="0"/>
                <a:cs typeface="Times New Roman" panose="02020603050405020304" charset="0"/>
              </a:rPr>
              <a:t>INTRODUCTION</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b="0" i="0" dirty="0">
                <a:solidFill>
                  <a:srgbClr val="333333"/>
                </a:solidFill>
                <a:effectLst/>
                <a:latin typeface="Times New Roman" panose="02020603050405020304" charset="0"/>
                <a:cs typeface="Times New Roman" panose="02020603050405020304" charset="0"/>
              </a:rPr>
              <a:t>Matrix multiplication is a basic concept that is used in engineering applications such as digital image processing, digital signal processing and graph problem solving.</a:t>
            </a:r>
          </a:p>
          <a:p>
            <a:r>
              <a:rPr lang="en-US" b="0" i="0" dirty="0">
                <a:solidFill>
                  <a:srgbClr val="333333"/>
                </a:solidFill>
                <a:effectLst/>
                <a:latin typeface="Times New Roman" panose="02020603050405020304" charset="0"/>
                <a:cs typeface="Times New Roman" panose="02020603050405020304" charset="0"/>
              </a:rPr>
              <a:t> Multiplication of huge matrices requires a lot of computation time as its complexity is O(n</a:t>
            </a:r>
            <a:r>
              <a:rPr lang="en-US" sz="3200" b="0" i="0" dirty="0">
                <a:solidFill>
                  <a:srgbClr val="333333"/>
                </a:solidFill>
                <a:effectLst/>
                <a:latin typeface="Times New Roman" panose="02020603050405020304" charset="0"/>
                <a:cs typeface="Times New Roman" panose="02020603050405020304" charset="0"/>
              </a:rPr>
              <a:t>3</a:t>
            </a:r>
            <a:r>
              <a:rPr lang="en-US" b="0" i="0" dirty="0">
                <a:solidFill>
                  <a:srgbClr val="333333"/>
                </a:solidFill>
                <a:effectLst/>
                <a:latin typeface="Times New Roman" panose="02020603050405020304" charset="0"/>
                <a:cs typeface="Times New Roman" panose="02020603050405020304" charset="0"/>
              </a:rPr>
              <a:t>). </a:t>
            </a:r>
          </a:p>
          <a:p>
            <a:r>
              <a:rPr lang="en-US" b="0" i="0" dirty="0">
                <a:solidFill>
                  <a:srgbClr val="333333"/>
                </a:solidFill>
                <a:effectLst/>
                <a:latin typeface="Times New Roman" panose="02020603050405020304" charset="0"/>
                <a:cs typeface="Times New Roman" panose="02020603050405020304" charset="0"/>
              </a:rPr>
              <a:t>Because most engineering applications require higher computational throughputs with minimum time, many sequential and parallel algorithms are developed.</a:t>
            </a:r>
            <a:endParaRPr lang="en-IN"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charset="0"/>
                <a:cs typeface="Times New Roman" panose="02020603050405020304" charset="0"/>
              </a:rPr>
              <a:t>PROBLEM DESCRIPTION</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charset="0"/>
                <a:cs typeface="Times New Roman" panose="02020603050405020304" charset="0"/>
              </a:rPr>
              <a:t>To perform the matrix multiplication using a parallel approach.</a:t>
            </a:r>
          </a:p>
          <a:p>
            <a:r>
              <a:rPr lang="en-US" dirty="0">
                <a:latin typeface="Times New Roman" panose="02020603050405020304" charset="0"/>
                <a:cs typeface="Times New Roman" panose="02020603050405020304" charset="0"/>
              </a:rPr>
              <a:t>For the parallel approach, we have used MPI(Message Passing Interface) and OpenMP.</a:t>
            </a:r>
          </a:p>
          <a:p>
            <a:r>
              <a:rPr lang="en-US" dirty="0">
                <a:latin typeface="Times New Roman" panose="02020603050405020304" charset="0"/>
                <a:cs typeface="Times New Roman" panose="02020603050405020304" charset="0"/>
              </a:rPr>
              <a:t>MPI is a standardized means of exchanging messages between nodes running a parallel program across distributed memory.</a:t>
            </a:r>
          </a:p>
          <a:p>
            <a:r>
              <a:rPr lang="en-US" i="0" dirty="0">
                <a:solidFill>
                  <a:srgbClr val="202122"/>
                </a:solidFill>
                <a:effectLst/>
                <a:latin typeface="Times New Roman" panose="02020603050405020304" charset="0"/>
                <a:cs typeface="Times New Roman" panose="02020603050405020304" charset="0"/>
              </a:rPr>
              <a:t>OpenMP</a:t>
            </a:r>
            <a:r>
              <a:rPr lang="en-US" b="0" i="0" dirty="0">
                <a:solidFill>
                  <a:srgbClr val="202122"/>
                </a:solidFill>
                <a:effectLst/>
                <a:latin typeface="Times New Roman" panose="02020603050405020304" charset="0"/>
                <a:cs typeface="Times New Roman" panose="02020603050405020304" charset="0"/>
              </a:rPr>
              <a:t> is an</a:t>
            </a:r>
            <a:r>
              <a:rPr lang="en-US" b="0" i="0" u="none" strike="noStrike" dirty="0">
                <a:solidFill>
                  <a:srgbClr val="0645AD"/>
                </a:solidFill>
                <a:effectLst/>
                <a:latin typeface="Times New Roman" panose="02020603050405020304" charset="0"/>
                <a:cs typeface="Times New Roman" panose="02020603050405020304" charset="0"/>
              </a:rPr>
              <a:t> </a:t>
            </a:r>
            <a:r>
              <a:rPr lang="en-US" b="0" i="0" dirty="0">
                <a:solidFill>
                  <a:srgbClr val="202122"/>
                </a:solidFill>
                <a:effectLst/>
                <a:latin typeface="Times New Roman" panose="02020603050405020304" charset="0"/>
                <a:cs typeface="Times New Roman" panose="02020603050405020304" charset="0"/>
              </a:rPr>
              <a:t>API that supports multi-platform shared memory processing programming</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To implement the matrix multiplication based on row wise and column wise block-striped decomposition of the matrices with MPI + OpenMP.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charset="0"/>
                <a:cs typeface="Times New Roman" panose="02020603050405020304" charset="0"/>
              </a:rPr>
              <a:t>METHODOLOGY</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85000" lnSpcReduction="10000"/>
          </a:bodyPr>
          <a:lstStyle/>
          <a:p>
            <a:r>
              <a:rPr lang="en-IN" dirty="0">
                <a:latin typeface="Times New Roman" panose="02020603050405020304" charset="0"/>
                <a:cs typeface="Times New Roman" panose="02020603050405020304" charset="0"/>
              </a:rPr>
              <a:t>Message-Passing Model </a:t>
            </a:r>
          </a:p>
          <a:p>
            <a:pPr lvl="1"/>
            <a:r>
              <a:rPr lang="en-US" dirty="0">
                <a:latin typeface="Times New Roman" panose="02020603050405020304" charset="0"/>
                <a:cs typeface="Times New Roman" panose="02020603050405020304" charset="0"/>
              </a:rPr>
              <a:t>In the message-passing model, all the parts used for parallel computing communicate and synchronize with each other through passing messages.</a:t>
            </a:r>
            <a:endParaRPr lang="en-IN"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rPr>
              <a:t>The message-passing model is quite suitable for distributed memory parallel computers, and it is also applicable to shared memory parallel computers. </a:t>
            </a:r>
            <a:endParaRPr lang="en-IN"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rPr>
              <a:t>MPI (Message Passing Interface) is a typical parallel programming environment based on the message-passing model.</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rPr>
              <a:t>Shared-Memory Model</a:t>
            </a:r>
          </a:p>
          <a:p>
            <a:pPr lvl="1"/>
            <a:r>
              <a:rPr lang="en-US" dirty="0">
                <a:latin typeface="Times New Roman" panose="02020603050405020304" charset="0"/>
                <a:cs typeface="Times New Roman" panose="02020603050405020304" charset="0"/>
              </a:rPr>
              <a:t>In the shared-memory model, each processor can get access to data in the shared memory, data is accessible for each processor and does not have to be transferred between processors.</a:t>
            </a:r>
          </a:p>
          <a:p>
            <a:pPr lvl="1"/>
            <a:r>
              <a:rPr lang="en-US" dirty="0">
                <a:latin typeface="Times New Roman" panose="02020603050405020304" charset="0"/>
                <a:cs typeface="Times New Roman" panose="02020603050405020304" charset="0"/>
              </a:rPr>
              <a:t>The underlying hardware of the shared-memory model is assumed to be a collection of processors, each with access to the same shared memory.</a:t>
            </a:r>
          </a:p>
          <a:p>
            <a:pPr lvl="1"/>
            <a:endParaRPr lang="en-IN"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9790"/>
            <a:ext cx="10515600" cy="5317490"/>
          </a:xfrm>
        </p:spPr>
        <p:txBody>
          <a:bodyPr>
            <a:normAutofit fontScale="92500" lnSpcReduction="20000"/>
          </a:bodyPr>
          <a:lstStyle/>
          <a:p>
            <a:pPr lvl="1"/>
            <a:r>
              <a:rPr lang="en-US" dirty="0">
                <a:latin typeface="Times New Roman" panose="02020603050405020304" charset="0"/>
                <a:cs typeface="Times New Roman" panose="02020603050405020304" charset="0"/>
              </a:rPr>
              <a:t>OpenMP has emerged as shared-memory standard. OpenMP is an application programming interface (API), and is used to design parallel programs in the shared-memory model.</a:t>
            </a:r>
            <a:endParaRPr lang="en-IN"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rPr>
              <a:t>Hybrid MPI/OpenMP Programming Model</a:t>
            </a:r>
          </a:p>
          <a:p>
            <a:pPr lvl="1"/>
            <a:r>
              <a:rPr lang="en-US" dirty="0">
                <a:latin typeface="Times New Roman" panose="02020603050405020304" charset="0"/>
                <a:cs typeface="Times New Roman" panose="02020603050405020304" charset="0"/>
              </a:rPr>
              <a:t>Hybrid MPI/OpenMP programming model is a combination of the message-passing model and the shared memory mode</a:t>
            </a:r>
            <a:r>
              <a:rPr lang="en-IN" dirty="0">
                <a:latin typeface="Times New Roman" panose="02020603050405020304" charset="0"/>
                <a:cs typeface="Times New Roman" panose="02020603050405020304" charset="0"/>
              </a:rPr>
              <a:t>l.</a:t>
            </a:r>
          </a:p>
          <a:p>
            <a:pPr lvl="1"/>
            <a:r>
              <a:rPr lang="en-US" dirty="0">
                <a:latin typeface="Times New Roman" panose="02020603050405020304" charset="0"/>
                <a:cs typeface="Times New Roman" panose="02020603050405020304" charset="0"/>
              </a:rPr>
              <a:t>Firstly, a complex task is divided into several parts which are independent of each other logically and require less communication. MPI creates a process for each part and assigns those processes to all the multi-core nodes, those processes can communicate with each other through MPI. </a:t>
            </a:r>
          </a:p>
          <a:p>
            <a:pPr lvl="1"/>
            <a:r>
              <a:rPr lang="en-US" dirty="0">
                <a:latin typeface="Times New Roman" panose="02020603050405020304" charset="0"/>
                <a:cs typeface="Times New Roman" panose="02020603050405020304" charset="0"/>
              </a:rPr>
              <a:t>Secondly, each part can be divided by OpenMP. The new task is assigned to different cores on a node and is executed in parallel by the threads which can communicate with each other through OpenMP. </a:t>
            </a:r>
            <a:endParaRPr lang="en-IN" dirty="0">
              <a:latin typeface="Times New Roman" panose="02020603050405020304" charset="0"/>
              <a:cs typeface="Times New Roman" panose="02020603050405020304" charset="0"/>
            </a:endParaRPr>
          </a:p>
          <a:p>
            <a:pPr lvl="1"/>
            <a:endParaRPr lang="en-IN"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BDC6-3460-E02E-0C53-67FE8D2C3F82}"/>
              </a:ext>
            </a:extLst>
          </p:cNvPr>
          <p:cNvSpPr>
            <a:spLocks noGrp="1"/>
          </p:cNvSpPr>
          <p:nvPr>
            <p:ph type="title"/>
          </p:nvPr>
        </p:nvSpPr>
        <p:spPr/>
        <p:txBody>
          <a:bodyPr/>
          <a:lstStyle/>
          <a:p>
            <a:pPr algn="ctr"/>
            <a:r>
              <a:rPr lang="en-US" dirty="0"/>
              <a:t>Environment Details</a:t>
            </a:r>
          </a:p>
        </p:txBody>
      </p:sp>
      <p:graphicFrame>
        <p:nvGraphicFramePr>
          <p:cNvPr id="4" name="Table 4">
            <a:extLst>
              <a:ext uri="{FF2B5EF4-FFF2-40B4-BE49-F238E27FC236}">
                <a16:creationId xmlns:a16="http://schemas.microsoft.com/office/drawing/2014/main" id="{677B6AD7-450E-5F79-9BE9-DF0387CBDF48}"/>
              </a:ext>
            </a:extLst>
          </p:cNvPr>
          <p:cNvGraphicFramePr>
            <a:graphicFrameLocks noGrp="1"/>
          </p:cNvGraphicFramePr>
          <p:nvPr>
            <p:ph idx="1"/>
            <p:extLst>
              <p:ext uri="{D42A27DB-BD31-4B8C-83A1-F6EECF244321}">
                <p14:modId xmlns:p14="http://schemas.microsoft.com/office/powerpoint/2010/main" val="1037536819"/>
              </p:ext>
            </p:extLst>
          </p:nvPr>
        </p:nvGraphicFramePr>
        <p:xfrm>
          <a:off x="609600" y="1174750"/>
          <a:ext cx="10972800" cy="259588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499008525"/>
                    </a:ext>
                  </a:extLst>
                </a:gridCol>
                <a:gridCol w="5486400">
                  <a:extLst>
                    <a:ext uri="{9D8B030D-6E8A-4147-A177-3AD203B41FA5}">
                      <a16:colId xmlns:a16="http://schemas.microsoft.com/office/drawing/2014/main" val="1306093607"/>
                    </a:ext>
                  </a:extLst>
                </a:gridCol>
              </a:tblGrid>
              <a:tr h="370840">
                <a:tc>
                  <a:txBody>
                    <a:bodyPr/>
                    <a:lstStyle/>
                    <a:p>
                      <a:r>
                        <a:rPr lang="en-US" b="0" dirty="0">
                          <a:solidFill>
                            <a:schemeClr val="tx1"/>
                          </a:solidFill>
                        </a:rPr>
                        <a:t>Programming Language</a:t>
                      </a:r>
                    </a:p>
                  </a:txBody>
                  <a:tcPr>
                    <a:solidFill>
                      <a:schemeClr val="accent5">
                        <a:lumMod val="40000"/>
                        <a:lumOff val="60000"/>
                      </a:schemeClr>
                    </a:solidFill>
                  </a:tcPr>
                </a:tc>
                <a:tc>
                  <a:txBody>
                    <a:bodyPr/>
                    <a:lstStyle/>
                    <a:p>
                      <a:r>
                        <a:rPr lang="en-US" b="0" dirty="0">
                          <a:solidFill>
                            <a:schemeClr val="tx1"/>
                          </a:solidFill>
                        </a:rPr>
                        <a:t>C++</a:t>
                      </a:r>
                    </a:p>
                  </a:txBody>
                  <a:tcPr>
                    <a:solidFill>
                      <a:schemeClr val="accent5">
                        <a:lumMod val="40000"/>
                        <a:lumOff val="60000"/>
                      </a:schemeClr>
                    </a:solidFill>
                  </a:tcPr>
                </a:tc>
                <a:extLst>
                  <a:ext uri="{0D108BD9-81ED-4DB2-BD59-A6C34878D82A}">
                    <a16:rowId xmlns:a16="http://schemas.microsoft.com/office/drawing/2014/main" val="3063843133"/>
                  </a:ext>
                </a:extLst>
              </a:tr>
              <a:tr h="370840">
                <a:tc>
                  <a:txBody>
                    <a:bodyPr/>
                    <a:lstStyle/>
                    <a:p>
                      <a:r>
                        <a:rPr lang="en-US" dirty="0"/>
                        <a:t>CPU</a:t>
                      </a:r>
                    </a:p>
                  </a:txBody>
                  <a:tcPr/>
                </a:tc>
                <a:tc>
                  <a:txBody>
                    <a:bodyPr/>
                    <a:lstStyle/>
                    <a:p>
                      <a:r>
                        <a:rPr lang="en-US" dirty="0"/>
                        <a:t>Intel core i7-9700 CPU</a:t>
                      </a:r>
                    </a:p>
                  </a:txBody>
                  <a:tcPr/>
                </a:tc>
                <a:extLst>
                  <a:ext uri="{0D108BD9-81ED-4DB2-BD59-A6C34878D82A}">
                    <a16:rowId xmlns:a16="http://schemas.microsoft.com/office/drawing/2014/main" val="1115613194"/>
                  </a:ext>
                </a:extLst>
              </a:tr>
              <a:tr h="370840">
                <a:tc>
                  <a:txBody>
                    <a:bodyPr/>
                    <a:lstStyle/>
                    <a:p>
                      <a:r>
                        <a:rPr lang="en-US" dirty="0"/>
                        <a:t>Clock speed </a:t>
                      </a:r>
                    </a:p>
                  </a:txBody>
                  <a:tcPr/>
                </a:tc>
                <a:tc>
                  <a:txBody>
                    <a:bodyPr/>
                    <a:lstStyle/>
                    <a:p>
                      <a:r>
                        <a:rPr lang="en-US" dirty="0"/>
                        <a:t>3.0 GHZ</a:t>
                      </a:r>
                    </a:p>
                  </a:txBody>
                  <a:tcPr/>
                </a:tc>
                <a:extLst>
                  <a:ext uri="{0D108BD9-81ED-4DB2-BD59-A6C34878D82A}">
                    <a16:rowId xmlns:a16="http://schemas.microsoft.com/office/drawing/2014/main" val="3257269661"/>
                  </a:ext>
                </a:extLst>
              </a:tr>
              <a:tr h="370840">
                <a:tc>
                  <a:txBody>
                    <a:bodyPr/>
                    <a:lstStyle/>
                    <a:p>
                      <a:r>
                        <a:rPr lang="en-US" dirty="0"/>
                        <a:t>Cores</a:t>
                      </a:r>
                    </a:p>
                  </a:txBody>
                  <a:tcPr/>
                </a:tc>
                <a:tc>
                  <a:txBody>
                    <a:bodyPr/>
                    <a:lstStyle/>
                    <a:p>
                      <a:r>
                        <a:rPr lang="en-US" dirty="0"/>
                        <a:t>8</a:t>
                      </a:r>
                    </a:p>
                  </a:txBody>
                  <a:tcPr/>
                </a:tc>
                <a:extLst>
                  <a:ext uri="{0D108BD9-81ED-4DB2-BD59-A6C34878D82A}">
                    <a16:rowId xmlns:a16="http://schemas.microsoft.com/office/drawing/2014/main" val="4238173392"/>
                  </a:ext>
                </a:extLst>
              </a:tr>
              <a:tr h="370840">
                <a:tc>
                  <a:txBody>
                    <a:bodyPr/>
                    <a:lstStyle/>
                    <a:p>
                      <a:r>
                        <a:rPr lang="en-US" dirty="0" err="1"/>
                        <a:t>openMPI</a:t>
                      </a:r>
                      <a:endParaRPr lang="en-US" dirty="0"/>
                    </a:p>
                  </a:txBody>
                  <a:tcPr/>
                </a:tc>
                <a:tc>
                  <a:txBody>
                    <a:bodyPr/>
                    <a:lstStyle/>
                    <a:p>
                      <a:r>
                        <a:rPr lang="en-US" dirty="0"/>
                        <a:t>Openmpi-4.1.5</a:t>
                      </a:r>
                    </a:p>
                  </a:txBody>
                  <a:tcPr/>
                </a:tc>
                <a:extLst>
                  <a:ext uri="{0D108BD9-81ED-4DB2-BD59-A6C34878D82A}">
                    <a16:rowId xmlns:a16="http://schemas.microsoft.com/office/drawing/2014/main" val="136687687"/>
                  </a:ext>
                </a:extLst>
              </a:tr>
              <a:tr h="370840">
                <a:tc>
                  <a:txBody>
                    <a:bodyPr/>
                    <a:lstStyle/>
                    <a:p>
                      <a:r>
                        <a:rPr lang="en-US" dirty="0"/>
                        <a:t>OS </a:t>
                      </a:r>
                    </a:p>
                  </a:txBody>
                  <a:tcPr/>
                </a:tc>
                <a:tc>
                  <a:txBody>
                    <a:bodyPr/>
                    <a:lstStyle/>
                    <a:p>
                      <a:r>
                        <a:rPr lang="en-US" dirty="0"/>
                        <a:t>UBUNTU Linux 20.04 LTS</a:t>
                      </a:r>
                    </a:p>
                  </a:txBody>
                  <a:tcPr/>
                </a:tc>
                <a:extLst>
                  <a:ext uri="{0D108BD9-81ED-4DB2-BD59-A6C34878D82A}">
                    <a16:rowId xmlns:a16="http://schemas.microsoft.com/office/drawing/2014/main" val="174025261"/>
                  </a:ext>
                </a:extLst>
              </a:tr>
              <a:tr h="370840">
                <a:tc>
                  <a:txBody>
                    <a:bodyPr/>
                    <a:lstStyle/>
                    <a:p>
                      <a:r>
                        <a:rPr lang="en-US" dirty="0"/>
                        <a:t>Cluster size</a:t>
                      </a:r>
                    </a:p>
                  </a:txBody>
                  <a:tcPr/>
                </a:tc>
                <a:tc>
                  <a:txBody>
                    <a:bodyPr/>
                    <a:lstStyle/>
                    <a:p>
                      <a:r>
                        <a:rPr lang="en-US" dirty="0"/>
                        <a:t>2 (master, slave)</a:t>
                      </a:r>
                    </a:p>
                  </a:txBody>
                  <a:tcPr/>
                </a:tc>
                <a:extLst>
                  <a:ext uri="{0D108BD9-81ED-4DB2-BD59-A6C34878D82A}">
                    <a16:rowId xmlns:a16="http://schemas.microsoft.com/office/drawing/2014/main" val="680224236"/>
                  </a:ext>
                </a:extLst>
              </a:tr>
            </a:tbl>
          </a:graphicData>
        </a:graphic>
      </p:graphicFrame>
    </p:spTree>
    <p:extLst>
      <p:ext uri="{BB962C8B-B14F-4D97-AF65-F5344CB8AC3E}">
        <p14:creationId xmlns:p14="http://schemas.microsoft.com/office/powerpoint/2010/main" val="284261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6FBD-911C-601E-0813-8A9B9056F8AE}"/>
              </a:ext>
            </a:extLst>
          </p:cNvPr>
          <p:cNvSpPr>
            <a:spLocks noGrp="1"/>
          </p:cNvSpPr>
          <p:nvPr>
            <p:ph type="title"/>
          </p:nvPr>
        </p:nvSpPr>
        <p:spPr/>
        <p:txBody>
          <a:bodyPr/>
          <a:lstStyle/>
          <a:p>
            <a:pPr algn="ctr"/>
            <a:r>
              <a:rPr lang="en-US" dirty="0"/>
              <a:t>CLUSTER IMPLEMENTATION DETAILS</a:t>
            </a:r>
          </a:p>
        </p:txBody>
      </p:sp>
      <p:sp>
        <p:nvSpPr>
          <p:cNvPr id="3" name="Content Placeholder 2">
            <a:extLst>
              <a:ext uri="{FF2B5EF4-FFF2-40B4-BE49-F238E27FC236}">
                <a16:creationId xmlns:a16="http://schemas.microsoft.com/office/drawing/2014/main" id="{6F7CE441-CD98-596E-895A-0A578F1A17C9}"/>
              </a:ext>
            </a:extLst>
          </p:cNvPr>
          <p:cNvSpPr>
            <a:spLocks noGrp="1"/>
          </p:cNvSpPr>
          <p:nvPr>
            <p:ph idx="1"/>
          </p:nvPr>
        </p:nvSpPr>
        <p:spPr/>
        <p:txBody>
          <a:bodyPr/>
          <a:lstStyle/>
          <a:p>
            <a:pPr>
              <a:buAutoNum type="arabicPeriod"/>
            </a:pPr>
            <a:r>
              <a:rPr lang="en-US" sz="1800" b="1" dirty="0"/>
              <a:t>Installing </a:t>
            </a:r>
            <a:r>
              <a:rPr lang="en-US" sz="1800" b="1" dirty="0" err="1"/>
              <a:t>OpenMPI</a:t>
            </a:r>
            <a:r>
              <a:rPr lang="en-US" sz="1800" b="1" dirty="0"/>
              <a:t> – </a:t>
            </a:r>
            <a:r>
              <a:rPr lang="en-US" sz="1800" dirty="0"/>
              <a:t>first step we install </a:t>
            </a:r>
            <a:r>
              <a:rPr lang="en-US" sz="1800" dirty="0" err="1"/>
              <a:t>OpenMPI</a:t>
            </a:r>
            <a:r>
              <a:rPr lang="en-US" sz="1800" dirty="0"/>
              <a:t> on all system that will be part of the cluster system. </a:t>
            </a:r>
            <a:r>
              <a:rPr lang="en-US" sz="1800" dirty="0" err="1"/>
              <a:t>OpenMPI</a:t>
            </a:r>
            <a:r>
              <a:rPr lang="en-US" sz="1800" dirty="0"/>
              <a:t> is an open source implementation of message passing interface.</a:t>
            </a:r>
          </a:p>
          <a:p>
            <a:pPr>
              <a:buAutoNum type="arabicPeriod"/>
            </a:pPr>
            <a:r>
              <a:rPr lang="en-US" sz="1800" dirty="0"/>
              <a:t>Note down the </a:t>
            </a:r>
            <a:r>
              <a:rPr lang="en-US" sz="1800" dirty="0" err="1"/>
              <a:t>ip</a:t>
            </a:r>
            <a:r>
              <a:rPr lang="en-US" sz="1800" dirty="0"/>
              <a:t> address of all the system that we want to connect.</a:t>
            </a:r>
          </a:p>
          <a:p>
            <a:pPr>
              <a:buAutoNum type="arabicPeriod"/>
            </a:pPr>
            <a:r>
              <a:rPr lang="en-US" sz="1800" dirty="0"/>
              <a:t>Configuring </a:t>
            </a:r>
            <a:r>
              <a:rPr lang="en-US" sz="1800" dirty="0" err="1"/>
              <a:t>openssh</a:t>
            </a:r>
            <a:r>
              <a:rPr lang="en-US" sz="1800" dirty="0"/>
              <a:t> – for communication among systems </a:t>
            </a:r>
            <a:r>
              <a:rPr lang="en-US" sz="1800" dirty="0" err="1"/>
              <a:t>ssh</a:t>
            </a:r>
            <a:r>
              <a:rPr lang="en-US" sz="1800" dirty="0"/>
              <a:t> protocol is used. It uses RSA encryption.</a:t>
            </a:r>
          </a:p>
          <a:p>
            <a:pPr>
              <a:buAutoNum type="arabicPeriod"/>
            </a:pPr>
            <a:r>
              <a:rPr lang="en-US" sz="1800" dirty="0"/>
              <a:t>Setup password less SSH authentication between master and slave nodes. For this the public encryption key of master is copied to slave systems and public encryption key of slave systems is copied to the master system.</a:t>
            </a:r>
          </a:p>
          <a:p>
            <a:pPr>
              <a:buAutoNum type="arabicPeriod"/>
            </a:pPr>
            <a:r>
              <a:rPr lang="en-US" sz="1800" dirty="0"/>
              <a:t>For sharing the file we create a shared folder and mount the folder using NFS 4. using the shared folder we can put file in the shared folder in the master system and it will reflect in the shared folder in the slave system.</a:t>
            </a:r>
          </a:p>
          <a:p>
            <a:pPr>
              <a:buAutoNum type="arabicPeriod"/>
            </a:pPr>
            <a:r>
              <a:rPr lang="en-US" sz="1800" dirty="0"/>
              <a:t>Test the MPI cluster system using $</a:t>
            </a:r>
            <a:r>
              <a:rPr lang="en-US" sz="1800" dirty="0" err="1"/>
              <a:t>mpirun</a:t>
            </a:r>
            <a:r>
              <a:rPr lang="en-US" sz="1800" dirty="0"/>
              <a:t>.</a:t>
            </a:r>
          </a:p>
          <a:p>
            <a:pPr>
              <a:buAutoNum type="arabicPeriod"/>
            </a:pPr>
            <a:r>
              <a:rPr lang="en-US" sz="1800" dirty="0"/>
              <a:t>To compile a program $</a:t>
            </a:r>
            <a:r>
              <a:rPr lang="en-US" sz="1800" dirty="0" err="1"/>
              <a:t>mpic</a:t>
            </a:r>
            <a:r>
              <a:rPr lang="en-US" sz="1800" dirty="0"/>
              <a:t>++ -</a:t>
            </a:r>
            <a:r>
              <a:rPr lang="en-US" sz="1800" dirty="0" err="1"/>
              <a:t>fopenmp</a:t>
            </a:r>
            <a:r>
              <a:rPr lang="en-US" sz="1800" dirty="0"/>
              <a:t> &lt;file_name.cpp&gt; -o &lt;</a:t>
            </a:r>
            <a:r>
              <a:rPr lang="en-US" sz="1800" dirty="0" err="1"/>
              <a:t>file_name.o</a:t>
            </a:r>
            <a:r>
              <a:rPr lang="en-US" sz="1800" dirty="0"/>
              <a:t>&gt;</a:t>
            </a:r>
          </a:p>
          <a:p>
            <a:pPr>
              <a:buAutoNum type="arabicPeriod"/>
            </a:pPr>
            <a:r>
              <a:rPr lang="en-US" sz="1800" dirty="0"/>
              <a:t>To run the program $</a:t>
            </a:r>
            <a:r>
              <a:rPr lang="en-US" sz="1800" dirty="0" err="1"/>
              <a:t>mpirun</a:t>
            </a:r>
            <a:r>
              <a:rPr lang="en-US" sz="1800" dirty="0"/>
              <a:t> –</a:t>
            </a:r>
            <a:r>
              <a:rPr lang="en-US" sz="1800" dirty="0" err="1"/>
              <a:t>hostfile</a:t>
            </a:r>
            <a:r>
              <a:rPr lang="en-US" sz="1800" dirty="0"/>
              <a:t> /</a:t>
            </a:r>
            <a:r>
              <a:rPr lang="en-US" sz="1800" dirty="0" err="1"/>
              <a:t>etc</a:t>
            </a:r>
            <a:r>
              <a:rPr lang="en-US" sz="1800" dirty="0"/>
              <a:t>/hosts –np 2 .&lt;</a:t>
            </a:r>
            <a:r>
              <a:rPr lang="en-US" sz="1800" dirty="0" err="1"/>
              <a:t>file_name.o</a:t>
            </a:r>
            <a:r>
              <a:rPr lang="en-US" sz="1800" dirty="0"/>
              <a:t>&gt;</a:t>
            </a:r>
          </a:p>
        </p:txBody>
      </p:sp>
    </p:spTree>
    <p:extLst>
      <p:ext uri="{BB962C8B-B14F-4D97-AF65-F5344CB8AC3E}">
        <p14:creationId xmlns:p14="http://schemas.microsoft.com/office/powerpoint/2010/main" val="243269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10820"/>
            <a:ext cx="10515600" cy="1325563"/>
          </a:xfrm>
        </p:spPr>
        <p:txBody>
          <a:bodyPr/>
          <a:lstStyle/>
          <a:p>
            <a:pPr algn="ctr"/>
            <a:r>
              <a:rPr lang="en-US" dirty="0">
                <a:latin typeface="Times New Roman" panose="02020603050405020304" charset="0"/>
                <a:cs typeface="Times New Roman" panose="02020603050405020304" charset="0"/>
              </a:rPr>
              <a:t>ALGORITHM IMPLEMENTATION DETAILS</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01320" y="1115060"/>
            <a:ext cx="11389995" cy="5532120"/>
          </a:xfrm>
        </p:spPr>
        <p:txBody>
          <a:bodyPr>
            <a:noAutofit/>
          </a:bodyPr>
          <a:lstStyle/>
          <a:p>
            <a:pPr marL="0" indent="0">
              <a:buNone/>
            </a:pPr>
            <a:r>
              <a:rPr lang="en-US" altLang="en-IN" sz="2000" dirty="0">
                <a:latin typeface="Times New Roman" panose="02020603050405020304" charset="0"/>
                <a:cs typeface="Times New Roman" panose="02020603050405020304" charset="0"/>
              </a:rPr>
              <a:t> </a:t>
            </a:r>
            <a:r>
              <a:rPr lang="en-IN" sz="2000" dirty="0">
                <a:latin typeface="Times New Roman" panose="02020603050405020304" charset="0"/>
                <a:cs typeface="Times New Roman" panose="02020603050405020304" charset="0"/>
              </a:rPr>
              <a:t>Implementation with MPI</a:t>
            </a:r>
          </a:p>
          <a:p>
            <a:pPr lvl="1"/>
            <a:r>
              <a:rPr lang="en-US" sz="2000" dirty="0">
                <a:latin typeface="Times New Roman" panose="02020603050405020304" charset="0"/>
                <a:cs typeface="Times New Roman" panose="02020603050405020304" charset="0"/>
              </a:rPr>
              <a:t>It can be supposed that the cluster has p processors, matrix A(m X k )and matrix B(k X n). The goal is to get the product matrix C(m X n) through the operation Cm X n = Am X k × Bk X n.</a:t>
            </a:r>
          </a:p>
          <a:p>
            <a:pPr lvl="1"/>
            <a:r>
              <a:rPr lang="en-US" sz="2000" dirty="0">
                <a:latin typeface="Times New Roman" panose="02020603050405020304" charset="0"/>
                <a:cs typeface="Times New Roman" panose="02020603050405020304" charset="0"/>
              </a:rPr>
              <a:t>Computing element </a:t>
            </a:r>
            <a:r>
              <a:rPr lang="en-US" sz="2000" dirty="0" err="1">
                <a:latin typeface="Times New Roman" panose="02020603050405020304" charset="0"/>
                <a:cs typeface="Times New Roman" panose="02020603050405020304" charset="0"/>
              </a:rPr>
              <a:t>ci,j</a:t>
            </a:r>
            <a:r>
              <a:rPr lang="en-US" sz="2000" dirty="0">
                <a:latin typeface="Times New Roman" panose="02020603050405020304" charset="0"/>
                <a:cs typeface="Times New Roman" panose="02020603050405020304" charset="0"/>
              </a:rPr>
              <a:t> of the product matrix involves finding the inner product (dot product) of row </a:t>
            </a:r>
            <a:r>
              <a:rPr lang="en-US" sz="2000" dirty="0" err="1">
                <a:latin typeface="Times New Roman" panose="02020603050405020304" charset="0"/>
                <a:cs typeface="Times New Roman" panose="02020603050405020304" charset="0"/>
              </a:rPr>
              <a:t>i</a:t>
            </a:r>
            <a:r>
              <a:rPr lang="en-US" sz="2000" dirty="0">
                <a:latin typeface="Times New Roman" panose="02020603050405020304" charset="0"/>
                <a:cs typeface="Times New Roman" panose="02020603050405020304" charset="0"/>
              </a:rPr>
              <a:t> of A and column j of B.</a:t>
            </a:r>
          </a:p>
          <a:p>
            <a:pPr lvl="1"/>
            <a:r>
              <a:rPr lang="en-US" sz="2000" dirty="0">
                <a:latin typeface="Times New Roman" panose="02020603050405020304" charset="0"/>
                <a:cs typeface="Times New Roman" panose="02020603050405020304" charset="0"/>
              </a:rPr>
              <a:t>The matrix A is divided into p blocks based on row wise block-striped decomposition of the matrix, the submatrices are marked orderly A0, A1, … , Ap-1, and they are stored orderly in the processors which are marked 0,1, … , p-1.</a:t>
            </a:r>
          </a:p>
          <a:p>
            <a:pPr lvl="1"/>
            <a:r>
              <a:rPr lang="en-US" sz="2000" dirty="0">
                <a:latin typeface="Times New Roman" panose="02020603050405020304" charset="0"/>
                <a:cs typeface="Times New Roman" panose="02020603050405020304" charset="0"/>
              </a:rPr>
              <a:t>The matrix B is also divided into p blocks based on column wise block-striped decomposition of the matrix, the submatrices are marked orderly B0, B1,…,Bp-1, and they are stored orderly in the processors which are marked 0,1, … , p-1.</a:t>
            </a:r>
          </a:p>
          <a:p>
            <a:pPr lvl="1"/>
            <a:r>
              <a:rPr lang="en-US" sz="2000" dirty="0">
                <a:latin typeface="Times New Roman" panose="02020603050405020304" charset="0"/>
                <a:cs typeface="Times New Roman" panose="02020603050405020304" charset="0"/>
              </a:rPr>
              <a:t>Next, it begins doing the calculation in parallel, then we can get p blocks submatrix </a:t>
            </a:r>
            <a:r>
              <a:rPr lang="en-US" sz="2000" dirty="0" err="1">
                <a:latin typeface="Times New Roman" panose="02020603050405020304" charset="0"/>
                <a:cs typeface="Times New Roman" panose="02020603050405020304" charset="0"/>
              </a:rPr>
              <a:t>Cij</a:t>
            </a:r>
            <a:r>
              <a:rPr lang="en-US" sz="2000" dirty="0">
                <a:latin typeface="Times New Roman" panose="02020603050405020304" charset="0"/>
                <a:cs typeface="Times New Roman" panose="02020603050405020304" charset="0"/>
              </a:rPr>
              <a:t>.</a:t>
            </a:r>
          </a:p>
          <a:p>
            <a:pPr lvl="1"/>
            <a:r>
              <a:rPr lang="en-US" sz="2000" dirty="0">
                <a:latin typeface="Times New Roman" panose="02020603050405020304" charset="0"/>
                <a:cs typeface="Times New Roman" panose="02020603050405020304" charset="0"/>
              </a:rPr>
              <a:t>When the calculations are finished every time, the submatrix blocks of matrix B are transferred circularly.</a:t>
            </a:r>
          </a:p>
          <a:p>
            <a:pPr lvl="1"/>
            <a:r>
              <a:rPr lang="en-US" sz="2000" dirty="0">
                <a:latin typeface="Times New Roman" panose="02020603050405020304" charset="0"/>
                <a:cs typeface="Times New Roman" panose="02020603050405020304" charset="0"/>
              </a:rPr>
              <a:t>When the submatrix blocks of matrix B have been transferred circularly (p-1) times and the calculations have been done p times on each node, we can get the product matrix 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955" y="2108835"/>
            <a:ext cx="4265930" cy="319659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760" y="2304415"/>
            <a:ext cx="4110355" cy="300101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1341</Words>
  <Application>Microsoft Office PowerPoint</Application>
  <PresentationFormat>Widescreen</PresentationFormat>
  <Paragraphs>138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Blue Waves</vt:lpstr>
      <vt:lpstr>IT751 DCS - Assignment 1  </vt:lpstr>
      <vt:lpstr>INTRODUCTION</vt:lpstr>
      <vt:lpstr>PROBLEM DESCRIPTION</vt:lpstr>
      <vt:lpstr>METHODOLOGY</vt:lpstr>
      <vt:lpstr>PowerPoint Presentation</vt:lpstr>
      <vt:lpstr>Environment Details</vt:lpstr>
      <vt:lpstr>CLUSTER IMPLEMENTATION DETAILS</vt:lpstr>
      <vt:lpstr>ALGORITHM IMPLEMENTATION DETAILS</vt:lpstr>
      <vt:lpstr>PowerPoint Presentation</vt:lpstr>
      <vt:lpstr>PowerPoint Presentation</vt:lpstr>
      <vt:lpstr>RESULTS</vt:lpstr>
      <vt:lpstr>Speed Up</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MULTIPLICATION WITH MPI+OPENMP</dc:title>
  <dc:creator>Saumya Kumar Dewangan</dc:creator>
  <cp:lastModifiedBy>NIKHIL</cp:lastModifiedBy>
  <cp:revision>15</cp:revision>
  <dcterms:created xsi:type="dcterms:W3CDTF">2022-05-17T17:09:00Z</dcterms:created>
  <dcterms:modified xsi:type="dcterms:W3CDTF">2023-04-05T07:58:35Z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D86AB44F4FE3446DA3C6F7150805FC43</vt:lpwstr>
  </property>
  <property fmtid="{D5CDD505-2E9C-101B-9397-08002B2CF9AE}" pid="3" name="KSOProductBuildVer">
    <vt:lpwstr>1033-11.2.0.11516</vt:lpwstr>
  </property>
</Properties>
</file>