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0" r:id="rId4"/>
    <p:sldId id="259" r:id="rId5"/>
    <p:sldId id="258" r:id="rId6"/>
    <p:sldId id="257" r:id="rId7"/>
    <p:sldId id="272" r:id="rId8"/>
    <p:sldId id="262" r:id="rId9"/>
    <p:sldId id="273" r:id="rId10"/>
    <p:sldId id="274"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36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806C3-1452-4497-918C-F774812073D2}" type="datetimeFigureOut">
              <a:rPr lang="en-IN" smtClean="0"/>
              <a:t>31-03-2023</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A6B6EC5-3ACE-413C-ACBC-B50045623A53}"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0806C3-1452-4497-918C-F774812073D2}"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0806C3-1452-4497-918C-F774812073D2}"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0806C3-1452-4497-918C-F774812073D2}"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270806C3-1452-4497-918C-F774812073D2}"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0806C3-1452-4497-918C-F774812073D2}"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0806C3-1452-4497-918C-F774812073D2}"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0806C3-1452-4497-918C-F774812073D2}"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806C3-1452-4497-918C-F774812073D2}"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806C3-1452-4497-918C-F774812073D2}"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806C3-1452-4497-918C-F774812073D2}"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B6EC5-3ACE-413C-ACBC-B50045623A53}"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70806C3-1452-4497-918C-F774812073D2}" type="datetimeFigureOut">
              <a:rPr lang="en-IN" smtClean="0"/>
              <a:t>31-03-2023</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A6B6EC5-3ACE-413C-ACBC-B50045623A5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677522"/>
          </a:xfrm>
        </p:spPr>
        <p:txBody>
          <a:bodyPr/>
          <a:lstStyle/>
          <a:p>
            <a:br>
              <a:rPr lang="en-US" dirty="0"/>
            </a:br>
            <a:br>
              <a:rPr lang="en-IN" dirty="0"/>
            </a:br>
            <a:br>
              <a:rPr lang="en-IN" dirty="0"/>
            </a:br>
            <a:r>
              <a:rPr lang="en-IN" dirty="0"/>
              <a:t>	</a:t>
            </a:r>
            <a:br>
              <a:rPr lang="en-IN" dirty="0"/>
            </a:br>
            <a:r>
              <a:rPr lang="en-IN" dirty="0"/>
              <a:t>	</a:t>
            </a:r>
            <a:r>
              <a:rPr lang="en-IN" dirty="0">
                <a:latin typeface="Times New Roman" panose="02020603050405020304" pitchFamily="18" charset="0"/>
                <a:cs typeface="Times New Roman" panose="02020603050405020304" pitchFamily="18" charset="0"/>
              </a:rPr>
              <a:t>Malicious URL detection Using GRU</a:t>
            </a:r>
          </a:p>
        </p:txBody>
      </p:sp>
      <p:sp>
        <p:nvSpPr>
          <p:cNvPr id="6" name="Content Placeholder 5"/>
          <p:cNvSpPr>
            <a:spLocks noGrp="1"/>
          </p:cNvSpPr>
          <p:nvPr>
            <p:ph sz="half" idx="2"/>
          </p:nvPr>
        </p:nvSpPr>
        <p:spPr>
          <a:xfrm>
            <a:off x="8000962" y="5288692"/>
            <a:ext cx="4191038" cy="1344705"/>
          </a:xfrm>
        </p:spPr>
        <p:txBody>
          <a:bodyPr>
            <a:normAutofit fontScale="95000"/>
          </a:bodyPr>
          <a:lstStyle/>
          <a:p>
            <a:pPr marL="0" indent="0">
              <a:buNone/>
            </a:pPr>
            <a:r>
              <a:rPr lang="en-US" sz="2400" dirty="0">
                <a:latin typeface="Times New Roman" panose="02020603050405020304" pitchFamily="18" charset="0"/>
                <a:cs typeface="Times New Roman" panose="02020603050405020304" pitchFamily="18" charset="0"/>
              </a:rPr>
              <a:t>Presented by:</a:t>
            </a:r>
          </a:p>
          <a:p>
            <a:pPr marL="0" indent="0">
              <a:buNone/>
            </a:pPr>
            <a:r>
              <a:rPr lang="en-US" sz="2400" dirty="0">
                <a:latin typeface="Times New Roman" panose="02020603050405020304" pitchFamily="18" charset="0"/>
                <a:cs typeface="Times New Roman" panose="02020603050405020304" pitchFamily="18" charset="0"/>
              </a:rPr>
              <a:t>Man Mohan </a:t>
            </a:r>
            <a:r>
              <a:rPr lang="en-US" sz="2400" dirty="0" err="1">
                <a:latin typeface="Times New Roman" panose="02020603050405020304" pitchFamily="18" charset="0"/>
                <a:cs typeface="Times New Roman" panose="02020603050405020304" pitchFamily="18" charset="0"/>
              </a:rPr>
              <a:t>Nayak</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( 222IT019 )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Nikhil </a:t>
            </a:r>
            <a:r>
              <a:rPr lang="en-US" sz="2400" dirty="0" err="1">
                <a:latin typeface="Times New Roman" panose="02020603050405020304" pitchFamily="18" charset="0"/>
                <a:cs typeface="Times New Roman" panose="02020603050405020304" pitchFamily="18" charset="0"/>
              </a:rPr>
              <a:t>Verma</a:t>
            </a:r>
            <a:r>
              <a:rPr lang="en-US" sz="2400" dirty="0">
                <a:latin typeface="Times New Roman" panose="02020603050405020304" pitchFamily="18" charset="0"/>
                <a:cs typeface="Times New Roman" panose="02020603050405020304" pitchFamily="18" charset="0"/>
              </a:rPr>
              <a:t> ( 222IT026 )</a:t>
            </a:r>
            <a:endParaRPr lang="en-IN" sz="2400"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146222" y="5351931"/>
            <a:ext cx="5181600" cy="1506069"/>
          </a:xfrm>
        </p:spPr>
        <p:txBody>
          <a:bodyPr>
            <a:normAutofit fontScale="95000"/>
          </a:bodyPr>
          <a:lstStyle/>
          <a:p>
            <a:pPr marL="0" indent="0">
              <a:buNone/>
            </a:pPr>
            <a:r>
              <a:rPr lang="en-US" sz="2400" dirty="0">
                <a:latin typeface="Times New Roman" panose="02020603050405020304" pitchFamily="18" charset="0"/>
                <a:cs typeface="Times New Roman" panose="02020603050405020304" pitchFamily="18" charset="0"/>
              </a:rPr>
              <a:t>Guided By:</a:t>
            </a:r>
          </a:p>
          <a:p>
            <a:pPr marL="0" indent="0">
              <a:buNone/>
            </a:pPr>
            <a:r>
              <a:rPr lang="en-US" sz="2400" dirty="0">
                <a:latin typeface="Times New Roman" panose="02020603050405020304" pitchFamily="18" charset="0"/>
                <a:cs typeface="Times New Roman" panose="02020603050405020304" pitchFamily="18" charset="0"/>
              </a:rPr>
              <a:t>Dr. Bhawana Rudra</a:t>
            </a:r>
            <a:endParaRPr lang="en-IN" sz="2400" dirty="0">
              <a:latin typeface="Times New Roman" panose="02020603050405020304" pitchFamily="18" charset="0"/>
              <a:cs typeface="Times New Roman" panose="02020603050405020304" pitchFamily="18" charset="0"/>
            </a:endParaRPr>
          </a:p>
        </p:txBody>
      </p:sp>
      <p:pic>
        <p:nvPicPr>
          <p:cNvPr id="1034" name="Picture 10" descr="nitk logo | FacultyPl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37" y="1851660"/>
            <a:ext cx="3400425" cy="2943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sz="2800">
                <a:latin typeface="Times New Roman" panose="02020603050405020304" pitchFamily="18" charset="0"/>
                <a:cs typeface="Times New Roman" panose="02020603050405020304" pitchFamily="18" charset="0"/>
              </a:rPr>
              <a:t>From the experiment it is observed that Bi-GRU model perferms better than all the machine learning model.</a:t>
            </a:r>
          </a:p>
          <a:p>
            <a:r>
              <a:rPr lang="en-US" sz="2800">
                <a:latin typeface="Times New Roman" panose="02020603050405020304" pitchFamily="18" charset="0"/>
                <a:cs typeface="Times New Roman" panose="02020603050405020304" pitchFamily="18" charset="0"/>
              </a:rPr>
              <a:t>We are getting an 98% accuracy on test data which consists of over 130000 urls.</a:t>
            </a:r>
          </a:p>
          <a:p>
            <a:r>
              <a:rPr lang="en-US" sz="2800">
                <a:latin typeface="Times New Roman" panose="02020603050405020304" pitchFamily="18" charset="0"/>
                <a:cs typeface="Times New Roman" panose="02020603050405020304" pitchFamily="18" charset="0"/>
              </a:rPr>
              <a:t>Better at capturing long-term dependencies</a:t>
            </a:r>
          </a:p>
          <a:p>
            <a:r>
              <a:rPr lang="en-US" sz="2800">
                <a:latin typeface="Times New Roman" panose="02020603050405020304" pitchFamily="18" charset="0"/>
                <a:cs typeface="Times New Roman" panose="02020603050405020304" pitchFamily="18" charset="0"/>
              </a:rPr>
              <a:t>Bidirectional GRU can achieve higher accuracy than traditional GRU and LSTM models.</a:t>
            </a:r>
          </a:p>
          <a:p>
            <a:r>
              <a:rPr lang="en-US" sz="2800">
                <a:latin typeface="Times New Roman" panose="02020603050405020304" pitchFamily="18" charset="0"/>
                <a:cs typeface="Times New Roman" panose="02020603050405020304" pitchFamily="18" charset="0"/>
              </a:rPr>
              <a:t>This makes it a good choice for real-time applications or devices with limited computing power.</a:t>
            </a:r>
          </a:p>
          <a:p>
            <a:pPr marL="0" indent="0">
              <a:buNone/>
            </a:pP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Eunaicy</a:t>
            </a:r>
            <a:r>
              <a:rPr lang="en-US" sz="2400" dirty="0">
                <a:latin typeface="Times New Roman" panose="02020603050405020304" pitchFamily="18" charset="0"/>
                <a:cs typeface="Times New Roman" panose="02020603050405020304" pitchFamily="18" charset="0"/>
              </a:rPr>
              <a:t>, J.J.C.; </a:t>
            </a:r>
            <a:r>
              <a:rPr lang="en-US" sz="2400" dirty="0" err="1">
                <a:latin typeface="Times New Roman" panose="02020603050405020304" pitchFamily="18" charset="0"/>
                <a:cs typeface="Times New Roman" panose="02020603050405020304" pitchFamily="18" charset="0"/>
              </a:rPr>
              <a:t>Suguna</a:t>
            </a:r>
            <a:r>
              <a:rPr lang="en-US" sz="2400" dirty="0">
                <a:latin typeface="Times New Roman" panose="02020603050405020304" pitchFamily="18" charset="0"/>
                <a:cs typeface="Times New Roman" panose="02020603050405020304" pitchFamily="18" charset="0"/>
              </a:rPr>
              <a:t>, S. Web attack detection using deep learning models. Mater. Today Proc. 2022, 62, 4806–4813</a:t>
            </a:r>
          </a:p>
          <a:p>
            <a:pPr marL="0" indent="0" algn="just">
              <a:buNone/>
            </a:pPr>
            <a:r>
              <a:rPr lang="en-US" sz="2400" dirty="0">
                <a:latin typeface="Times New Roman" panose="02020603050405020304" pitchFamily="18" charset="0"/>
                <a:cs typeface="Times New Roman" panose="02020603050405020304" pitchFamily="18" charset="0"/>
              </a:rPr>
              <a:t>[2] B. </a:t>
            </a:r>
            <a:r>
              <a:rPr lang="en-US" sz="2400" dirty="0" err="1">
                <a:latin typeface="Times New Roman" panose="02020603050405020304" pitchFamily="18" charset="0"/>
                <a:cs typeface="Times New Roman" panose="02020603050405020304" pitchFamily="18" charset="0"/>
              </a:rPr>
              <a:t>Gogoi</a:t>
            </a:r>
            <a:r>
              <a:rPr lang="en-US" sz="2400" dirty="0">
                <a:latin typeface="Times New Roman" panose="02020603050405020304" pitchFamily="18" charset="0"/>
                <a:cs typeface="Times New Roman" panose="02020603050405020304" pitchFamily="18" charset="0"/>
              </a:rPr>
              <a:t>, T. Ahmed and A. Dutta, "A Hybrid approach combining </a:t>
            </a:r>
            <a:r>
              <a:rPr lang="en-US" sz="2400" dirty="0" err="1">
                <a:latin typeface="Times New Roman" panose="02020603050405020304" pitchFamily="18" charset="0"/>
                <a:cs typeface="Times New Roman" panose="02020603050405020304" pitchFamily="18" charset="0"/>
              </a:rPr>
              <a:t>blocklists</a:t>
            </a:r>
            <a:r>
              <a:rPr lang="en-US" sz="2400" dirty="0">
                <a:latin typeface="Times New Roman" panose="02020603050405020304" pitchFamily="18" charset="0"/>
                <a:cs typeface="Times New Roman" panose="02020603050405020304" pitchFamily="18" charset="0"/>
              </a:rPr>
              <a:t>, machine learning and deep learning for detection of malicious URLs," 2022 IEEE India Council International Subsections Conference (INDISCON), Bhubaneswar, India, 2022, pp. 1-6,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10.1109/INDISCON54605.2022.9862909.</a:t>
            </a:r>
          </a:p>
          <a:p>
            <a:pPr marL="0" indent="0" algn="just">
              <a:buNone/>
            </a:pPr>
            <a:r>
              <a:rPr lang="en-US" sz="2400"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Roy, S.S.; </a:t>
            </a:r>
            <a:r>
              <a:rPr lang="en-IN" sz="2400" dirty="0" err="1">
                <a:latin typeface="Times New Roman" panose="02020603050405020304" pitchFamily="18" charset="0"/>
                <a:cs typeface="Times New Roman" panose="02020603050405020304" pitchFamily="18" charset="0"/>
              </a:rPr>
              <a:t>Awad</a:t>
            </a:r>
            <a:r>
              <a:rPr lang="en-IN" sz="2400" dirty="0">
                <a:latin typeface="Times New Roman" panose="02020603050405020304" pitchFamily="18" charset="0"/>
                <a:cs typeface="Times New Roman" panose="02020603050405020304" pitchFamily="18" charset="0"/>
              </a:rPr>
              <a:t>, A.I.; Amare, L.A.; </a:t>
            </a:r>
            <a:r>
              <a:rPr lang="en-IN" sz="2400" dirty="0" err="1">
                <a:latin typeface="Times New Roman" panose="02020603050405020304" pitchFamily="18" charset="0"/>
                <a:cs typeface="Times New Roman" panose="02020603050405020304" pitchFamily="18" charset="0"/>
              </a:rPr>
              <a:t>Erkihun</a:t>
            </a:r>
            <a:r>
              <a:rPr lang="en-IN" sz="2400" dirty="0">
                <a:latin typeface="Times New Roman" panose="02020603050405020304" pitchFamily="18" charset="0"/>
                <a:cs typeface="Times New Roman" panose="02020603050405020304" pitchFamily="18" charset="0"/>
              </a:rPr>
              <a:t>, M.T.; </a:t>
            </a:r>
            <a:r>
              <a:rPr lang="en-IN" sz="2400" dirty="0" err="1">
                <a:latin typeface="Times New Roman" panose="02020603050405020304" pitchFamily="18" charset="0"/>
                <a:cs typeface="Times New Roman" panose="02020603050405020304" pitchFamily="18" charset="0"/>
              </a:rPr>
              <a:t>Anas</a:t>
            </a:r>
            <a:r>
              <a:rPr lang="en-IN" sz="2400" dirty="0">
                <a:latin typeface="Times New Roman" panose="02020603050405020304" pitchFamily="18" charset="0"/>
                <a:cs typeface="Times New Roman" panose="02020603050405020304" pitchFamily="18" charset="0"/>
              </a:rPr>
              <a:t>, M. </a:t>
            </a:r>
            <a:r>
              <a:rPr lang="en-IN" sz="2400" dirty="0" err="1">
                <a:latin typeface="Times New Roman" panose="02020603050405020304" pitchFamily="18" charset="0"/>
                <a:cs typeface="Times New Roman" panose="02020603050405020304" pitchFamily="18" charset="0"/>
              </a:rPr>
              <a:t>Multimodel</a:t>
            </a:r>
            <a:r>
              <a:rPr lang="en-IN" sz="2400" dirty="0">
                <a:latin typeface="Times New Roman" panose="02020603050405020304" pitchFamily="18" charset="0"/>
                <a:cs typeface="Times New Roman" panose="02020603050405020304" pitchFamily="18" charset="0"/>
              </a:rPr>
              <a:t> Phishing URL Detection Using LSTM, Bidirectional LSTM, and GRU Models. </a:t>
            </a:r>
            <a:r>
              <a:rPr lang="en-IN" sz="2400" i="1" dirty="0">
                <a:latin typeface="Times New Roman" panose="02020603050405020304" pitchFamily="18" charset="0"/>
                <a:cs typeface="Times New Roman" panose="02020603050405020304" pitchFamily="18" charset="0"/>
              </a:rPr>
              <a:t>Future Internet </a:t>
            </a:r>
            <a:r>
              <a:rPr lang="en-IN" sz="2400" b="1" dirty="0">
                <a:latin typeface="Times New Roman" panose="02020603050405020304" pitchFamily="18" charset="0"/>
                <a:cs typeface="Times New Roman" panose="02020603050405020304" pitchFamily="18" charset="0"/>
              </a:rPr>
              <a:t>2022</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14</a:t>
            </a:r>
            <a:r>
              <a:rPr lang="en-IN" sz="2400" dirty="0">
                <a:latin typeface="Times New Roman" panose="02020603050405020304" pitchFamily="18" charset="0"/>
                <a:cs typeface="Times New Roman" panose="02020603050405020304" pitchFamily="18" charset="0"/>
              </a:rPr>
              <a:t>, 340. https://doi.org/ 10.3390/fifi14110340 </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714" y="2742565"/>
            <a:ext cx="10515600" cy="1325563"/>
          </a:xfrm>
        </p:spPr>
        <p:txBody>
          <a:bodyPr>
            <a:noAutofit/>
          </a:bodyPr>
          <a:lstStyle/>
          <a:p>
            <a:r>
              <a:rPr lang="en-US" sz="6000" dirty="0">
                <a:solidFill>
                  <a:srgbClr val="FF0000"/>
                </a:solidFill>
                <a:latin typeface="Algerian" panose="04020705040A02060702" pitchFamily="82" charset="0"/>
              </a:rPr>
              <a:t>Thank you</a:t>
            </a:r>
            <a:br>
              <a:rPr lang="en-IN" sz="6000" dirty="0">
                <a:solidFill>
                  <a:srgbClr val="FF0000"/>
                </a:solidFill>
                <a:latin typeface="Algerian" panose="04020705040A02060702" pitchFamily="82" charset="0"/>
              </a:rPr>
            </a:br>
            <a:endParaRPr lang="en-IN" sz="6000" dirty="0">
              <a:solidFill>
                <a:srgbClr val="FF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increasing use of the internet has led to a rise in cybercrime, particularly in the form of phishing attacks. Phishing attacks are carried out by sending users malicious URLs that redirect them to fake websites, leading to theft of personal and financial information. In this project, we aim to develop a Deep Learning-based system that uses GRU model to predict malicious URLs accurately and protect users from falling victim to such attacks. The system will analyze various features of URLs such as the domain name, length, and structure, and use GRU to classify them as malicious or benign. The goal of the project is to create a reliable and efficient solution to combat the growing threat of phishing attacks.</a:t>
            </a:r>
          </a:p>
          <a:p>
            <a:pPr marL="0" indent="0" algn="just">
              <a:buNone/>
            </a:pP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838200" y="1141095"/>
          <a:ext cx="10515600" cy="554736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50588">
                <a:tc>
                  <a:txBody>
                    <a:bodyPr/>
                    <a:lstStyle/>
                    <a:p>
                      <a:pPr algn="just"/>
                      <a:r>
                        <a:rPr lang="en-US" sz="2000" dirty="0">
                          <a:latin typeface="Times New Roman" panose="02020603050405020304" pitchFamily="18" charset="0"/>
                          <a:cs typeface="Times New Roman" panose="02020603050405020304" pitchFamily="18" charset="0"/>
                        </a:rPr>
                        <a:t>Authors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Summary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50588">
                <a:tc>
                  <a:txBody>
                    <a:bodyPr/>
                    <a:lstStyle/>
                    <a:p>
                      <a:pPr algn="just"/>
                      <a:r>
                        <a:rPr lang="en-IN" sz="2000" kern="1200" dirty="0">
                          <a:solidFill>
                            <a:schemeClr val="dk1"/>
                          </a:solidFill>
                          <a:effectLst/>
                          <a:latin typeface="Times New Roman" panose="02020603050405020304" pitchFamily="18" charset="0"/>
                          <a:ea typeface="+mn-ea"/>
                          <a:cs typeface="Times New Roman" panose="02020603050405020304" pitchFamily="18" charset="0"/>
                        </a:rPr>
                        <a:t>J.I. Christy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Eunaicy</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 S.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Suguna</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uses deep learning models (ANN, CNN &amp; RNN) to detect web attacks automatically. To identify the time when the attack on the payload occurred, the work first analyses the web log information provided by the user.</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50588">
                <a:tc>
                  <a:txBody>
                    <a:bodyPr/>
                    <a:lstStyle/>
                    <a:p>
                      <a:pPr algn="just"/>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Bronjon</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Gogoi</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Tasiruddin</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Ahmed ,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Arabinda</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Dutta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kern="1200" dirty="0">
                          <a:solidFill>
                            <a:schemeClr val="dk1"/>
                          </a:solidFill>
                          <a:effectLst/>
                          <a:latin typeface="Times New Roman" panose="02020603050405020304" pitchFamily="18" charset="0"/>
                          <a:ea typeface="+mn-ea"/>
                          <a:cs typeface="Times New Roman" panose="02020603050405020304" pitchFamily="18" charset="0"/>
                        </a:rPr>
                        <a:t>a hybrid approach, combining traditional, machine learning, and deep learning methods for detecting malicious URLs is proposed. The traditional approach is a signature or a block list based approach that can detect existing malicious URLs. The signature-based approach is augmented with a shallow and a deep learning based approach that can detect new malicious URLs for which no signatures exist. </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50588">
                <a:tc>
                  <a:txBody>
                    <a:bodyPr/>
                    <a:lstStyle/>
                    <a:p>
                      <a:pPr algn="just"/>
                      <a:r>
                        <a:rPr lang="en-IN" sz="2000" kern="1200" dirty="0">
                          <a:solidFill>
                            <a:schemeClr val="dk1"/>
                          </a:solidFill>
                          <a:effectLst/>
                          <a:latin typeface="Times New Roman" panose="02020603050405020304" pitchFamily="18" charset="0"/>
                          <a:ea typeface="+mn-ea"/>
                          <a:cs typeface="Times New Roman" panose="02020603050405020304" pitchFamily="18" charset="0"/>
                        </a:rPr>
                        <a:t>Roy, S.S.;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Awad</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A.I.; </a:t>
                      </a:r>
                      <a:endParaRPr lang="en-IN" sz="2000" dirty="0">
                        <a:latin typeface="Times New Roman" panose="02020603050405020304" pitchFamily="18" charset="0"/>
                        <a:cs typeface="Times New Roman" panose="02020603050405020304" pitchFamily="18" charset="0"/>
                      </a:endParaRPr>
                    </a:p>
                    <a:p>
                      <a:pPr algn="just"/>
                      <a:r>
                        <a:rPr lang="en-IN" sz="2000" kern="1200" dirty="0">
                          <a:solidFill>
                            <a:schemeClr val="dk1"/>
                          </a:solidFill>
                          <a:effectLst/>
                          <a:latin typeface="Times New Roman" panose="02020603050405020304" pitchFamily="18" charset="0"/>
                          <a:ea typeface="+mn-ea"/>
                          <a:cs typeface="Times New Roman" panose="02020603050405020304" pitchFamily="18" charset="0"/>
                        </a:rPr>
                        <a:t>Amare, L.A.;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Erkihun</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M.T.; </a:t>
                      </a:r>
                      <a:r>
                        <a:rPr lang="en-IN" sz="2000" kern="1200" dirty="0" err="1">
                          <a:solidFill>
                            <a:schemeClr val="dk1"/>
                          </a:solidFill>
                          <a:effectLst/>
                          <a:latin typeface="Times New Roman" panose="02020603050405020304" pitchFamily="18" charset="0"/>
                          <a:ea typeface="+mn-ea"/>
                          <a:cs typeface="Times New Roman" panose="02020603050405020304" pitchFamily="18" charset="0"/>
                        </a:rPr>
                        <a:t>Anas</a:t>
                      </a:r>
                      <a:r>
                        <a:rPr lang="en-IN" sz="2000" kern="1200" dirty="0">
                          <a:solidFill>
                            <a:schemeClr val="dk1"/>
                          </a:solidFill>
                          <a:effectLst/>
                          <a:latin typeface="Times New Roman" panose="02020603050405020304" pitchFamily="18" charset="0"/>
                          <a:ea typeface="+mn-ea"/>
                          <a:cs typeface="Times New Roman" panose="02020603050405020304" pitchFamily="18" charset="0"/>
                        </a:rPr>
                        <a:t>, M</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kern="1200" dirty="0">
                          <a:solidFill>
                            <a:schemeClr val="dk1"/>
                          </a:solidFill>
                          <a:effectLst/>
                          <a:latin typeface="Times New Roman" panose="02020603050405020304" pitchFamily="18" charset="0"/>
                          <a:ea typeface="+mn-ea"/>
                          <a:cs typeface="Times New Roman" panose="02020603050405020304" pitchFamily="18" charset="0"/>
                        </a:rPr>
                        <a:t>In this study, we have used malicious and benign URLs datasets and have proposed a detection mechanism for detecting malicious URLs using recurrent neural network models such as long short-term memory (LSTM), bidirectional long short-term memory (Bi-LSTM), and the gated recurrent unit (GRU).</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stretch>
            <a:fillRect/>
          </a:stretch>
        </p:blipFill>
        <p:spPr>
          <a:xfrm>
            <a:off x="1175657" y="1690688"/>
            <a:ext cx="9261565" cy="44619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317" y="-142240"/>
            <a:ext cx="10515600" cy="1325563"/>
          </a:xfrm>
        </p:spPr>
        <p:txBody>
          <a:bodyPr/>
          <a:lstStyle/>
          <a:p>
            <a:r>
              <a:rPr lang="en-US" dirty="0">
                <a:latin typeface="Times New Roman" panose="02020603050405020304" pitchFamily="18" charset="0"/>
                <a:cs typeface="Times New Roman" panose="02020603050405020304" pitchFamily="18" charset="0"/>
              </a:rPr>
              <a:t>Bi-directional GRU</a:t>
            </a:r>
            <a:endParaRPr lang="en-IN"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GRU</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2"/>
          <a:stretch>
            <a:fillRect/>
          </a:stretch>
        </p:blipFill>
        <p:spPr>
          <a:xfrm>
            <a:off x="839788" y="2505075"/>
            <a:ext cx="4450669" cy="3344091"/>
          </a:xfrm>
          <a:prstGeom prst="rect">
            <a:avLst/>
          </a:prstGeom>
        </p:spPr>
      </p:pic>
      <p:sp>
        <p:nvSpPr>
          <p:cNvPr id="8" name="Text Placeholder 7"/>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Bi-directional GRU</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quarter" idx="4"/>
          </p:nvPr>
        </p:nvPicPr>
        <p:blipFill>
          <a:blip r:embed="rId3"/>
          <a:stretch>
            <a:fillRect/>
          </a:stretch>
        </p:blipFill>
        <p:spPr>
          <a:xfrm>
            <a:off x="6322422" y="2711295"/>
            <a:ext cx="5032965" cy="2748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271550" y="1194160"/>
            <a:ext cx="233825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Input URL</a:t>
            </a:r>
            <a:endParaRPr lang="en-IN"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4271550" y="3439884"/>
            <a:ext cx="233825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Embedding</a:t>
            </a:r>
            <a:endParaRPr lang="en-IN"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5856515" y="2289268"/>
            <a:ext cx="233825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Word2Vector</a:t>
            </a:r>
            <a:endParaRPr lang="en-IN"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2547257" y="2287634"/>
            <a:ext cx="233825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Word </a:t>
            </a:r>
          </a:p>
          <a:p>
            <a:pPr algn="ctr"/>
            <a:r>
              <a:rPr lang="en-US" dirty="0">
                <a:latin typeface="Times New Roman" panose="02020603050405020304" pitchFamily="18" charset="0"/>
                <a:cs typeface="Times New Roman" panose="02020603050405020304" pitchFamily="18" charset="0"/>
              </a:rPr>
              <a:t>Segmentation</a:t>
            </a:r>
            <a:endParaRPr lang="en-IN" dirty="0">
              <a:latin typeface="Times New Roman" panose="02020603050405020304" pitchFamily="18" charset="0"/>
              <a:cs typeface="Times New Roman" panose="02020603050405020304" pitchFamily="18" charset="0"/>
            </a:endParaRPr>
          </a:p>
        </p:txBody>
      </p:sp>
      <p:cxnSp>
        <p:nvCxnSpPr>
          <p:cNvPr id="12" name="Elbow Connector 11"/>
          <p:cNvCxnSpPr>
            <a:stCxn id="3" idx="1"/>
            <a:endCxn id="6" idx="0"/>
          </p:cNvCxnSpPr>
          <p:nvPr/>
        </p:nvCxnSpPr>
        <p:spPr>
          <a:xfrm rot="10800000" flipV="1">
            <a:off x="3716384" y="1533794"/>
            <a:ext cx="555167" cy="753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5" idx="0"/>
          </p:cNvCxnSpPr>
          <p:nvPr/>
        </p:nvCxnSpPr>
        <p:spPr>
          <a:xfrm>
            <a:off x="6609801" y="1533794"/>
            <a:ext cx="415840" cy="755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2"/>
            <a:endCxn id="4" idx="1"/>
          </p:cNvCxnSpPr>
          <p:nvPr/>
        </p:nvCxnSpPr>
        <p:spPr>
          <a:xfrm rot="16200000" flipH="1">
            <a:off x="3587658" y="3095626"/>
            <a:ext cx="812616" cy="5551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4" idx="3"/>
          </p:cNvCxnSpPr>
          <p:nvPr/>
        </p:nvCxnSpPr>
        <p:spPr>
          <a:xfrm rot="5400000">
            <a:off x="6412230" y="3166107"/>
            <a:ext cx="810982" cy="415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271550" y="4753249"/>
            <a:ext cx="233825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Bidirectional </a:t>
            </a:r>
          </a:p>
          <a:p>
            <a:pPr algn="ctr"/>
            <a:r>
              <a:rPr lang="en-US" dirty="0">
                <a:latin typeface="Times New Roman" panose="02020603050405020304" pitchFamily="18" charset="0"/>
                <a:cs typeface="Times New Roman" panose="02020603050405020304" pitchFamily="18" charset="0"/>
              </a:rPr>
              <a:t>GRU</a:t>
            </a:r>
            <a:endParaRPr lang="en-IN"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4271550" y="5905499"/>
            <a:ext cx="2338251" cy="679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Determine URL’s </a:t>
            </a:r>
          </a:p>
          <a:p>
            <a:pPr algn="ctr"/>
            <a:r>
              <a:rPr lang="en-US" dirty="0">
                <a:latin typeface="Times New Roman" panose="02020603050405020304" pitchFamily="18" charset="0"/>
                <a:cs typeface="Times New Roman" panose="02020603050405020304" pitchFamily="18" charset="0"/>
              </a:rPr>
              <a:t>Category</a:t>
            </a:r>
            <a:endParaRPr lang="en-IN" dirty="0">
              <a:latin typeface="Times New Roman" panose="02020603050405020304" pitchFamily="18" charset="0"/>
              <a:cs typeface="Times New Roman" panose="02020603050405020304" pitchFamily="18" charset="0"/>
            </a:endParaRPr>
          </a:p>
        </p:txBody>
      </p:sp>
      <p:cxnSp>
        <p:nvCxnSpPr>
          <p:cNvPr id="35" name="Straight Arrow Connector 34"/>
          <p:cNvCxnSpPr>
            <a:stCxn id="4" idx="2"/>
            <a:endCxn id="22" idx="0"/>
          </p:cNvCxnSpPr>
          <p:nvPr/>
        </p:nvCxnSpPr>
        <p:spPr>
          <a:xfrm>
            <a:off x="5440676" y="4119152"/>
            <a:ext cx="0" cy="63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2" idx="2"/>
            <a:endCxn id="23" idx="0"/>
          </p:cNvCxnSpPr>
          <p:nvPr/>
        </p:nvCxnSpPr>
        <p:spPr>
          <a:xfrm>
            <a:off x="5440676" y="5432517"/>
            <a:ext cx="0" cy="47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itle 37"/>
          <p:cNvSpPr>
            <a:spLocks noGrp="1"/>
          </p:cNvSpPr>
          <p:nvPr>
            <p:ph type="title"/>
          </p:nvPr>
        </p:nvSpPr>
        <p:spPr>
          <a:xfrm>
            <a:off x="0" y="-131128"/>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Proposed methodology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Novelty</a:t>
            </a:r>
          </a:p>
        </p:txBody>
      </p:sp>
      <p:sp>
        <p:nvSpPr>
          <p:cNvPr id="3" name="Content Placeholder 2"/>
          <p:cNvSpPr>
            <a:spLocks noGrp="1"/>
          </p:cNvSpPr>
          <p:nvPr>
            <p:ph idx="1"/>
          </p:nvPr>
        </p:nvSpPr>
        <p:spPr>
          <a:xfrm>
            <a:off x="609600" y="1174750"/>
            <a:ext cx="10972800" cy="5240020"/>
          </a:xfrm>
        </p:spPr>
        <p:txBody>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We are using Bi-directional GRU to train our model.</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Better at capturing long-term dependencies: Bidirectional GRU can capture long-term dependencies in both forward and backward directions, whereas GRU and LSTM only capture dependencies in the forward direction. This allows the model to better understand the context of the sequence data and make more accurate predictions.</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Improved accuracy</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More efficient: Bidirectional GRU is more computationally efficient than LSTM, as it has fewer parameters and operations to compute. This makes it a good choice for real-time applications or devices with limited computing power.</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Better at handling noisy data: Bidirectional GRU is less sensitive to noise and outliers in the data than LSTM, as it can use information from both directions to correct errors in the sequence.</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99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Our work:</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2128" y="979080"/>
            <a:ext cx="10787743" cy="5878920"/>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taken a huge dataset of 651,191 URLs, out of which 428103 benign or safe URLs, 96457 defacement URLs, 94111 phishing URLs, and 32520 malware URLs.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collecting data we have performed data cleaning because the URL protocol is generally http:// or https://, this part of the content has little effect on the identification of malicious URLs. Therefore, this paper conducts data cleaning on URLs containing http:// and https:// in the experimental data set to remove redundant information to reduce the waste of features.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Then we perform word segmentation followed by word2vector to get fixed size word vector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pre-processing of data we split dataset into 80:20 ratio for training and testing purpose, then we apply GRU model to train the model.</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experiment we have used </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 optimizer with 0.001 learning rate and for 10 epochs with drop out 0.2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performing 10 epochs we are getting more than 98% accuracy for our test data, which performs batter than LSTM,CNN based model.</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Content Placeholder 2"/>
          <p:cNvSpPr>
            <a:spLocks noGrp="1"/>
          </p:cNvSpPr>
          <p:nvPr>
            <p:ph idx="1"/>
          </p:nvPr>
        </p:nvSpPr>
        <p:spPr>
          <a:xfrm>
            <a:off x="609600" y="1174750"/>
            <a:ext cx="10972800" cy="5948680"/>
          </a:xfrm>
        </p:spPr>
        <p:txBody>
          <a:bodyPr/>
          <a:lstStyle/>
          <a:p>
            <a:r>
              <a:rPr lang="en-US">
                <a:latin typeface="Times New Roman" panose="02020603050405020304" pitchFamily="18" charset="0"/>
                <a:cs typeface="Times New Roman" panose="02020603050405020304" pitchFamily="18" charset="0"/>
              </a:rPr>
              <a:t>results of various ML model</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Results of Bidirectional-GRU:</a:t>
            </a:r>
          </a:p>
          <a:p>
            <a:pPr marL="0" indent="0">
              <a:buNone/>
            </a:pPr>
            <a:r>
              <a:rPr lang="en-US">
                <a:latin typeface="Times New Roman" panose="02020603050405020304" pitchFamily="18" charset="0"/>
                <a:cs typeface="Times New Roman" panose="02020603050405020304" pitchFamily="18" charset="0"/>
              </a:rPr>
              <a:t> Accuracy = 98.3 for 10 epochs with learnig rate of 0.001 and we have used adam optimizer .</a:t>
            </a:r>
          </a:p>
        </p:txBody>
      </p:sp>
      <p:graphicFrame>
        <p:nvGraphicFramePr>
          <p:cNvPr id="4" name="Table 3"/>
          <p:cNvGraphicFramePr/>
          <p:nvPr/>
        </p:nvGraphicFramePr>
        <p:xfrm>
          <a:off x="1828800" y="2095500"/>
          <a:ext cx="5688753" cy="3169920"/>
        </p:xfrm>
        <a:graphic>
          <a:graphicData uri="http://schemas.openxmlformats.org/drawingml/2006/table">
            <a:tbl>
              <a:tblPr firstRow="1" bandRow="1">
                <a:tableStyleId>{5C22544A-7EE6-4342-B048-85BDC9FD1C3A}</a:tableStyleId>
              </a:tblPr>
              <a:tblGrid>
                <a:gridCol w="2844377">
                  <a:extLst>
                    <a:ext uri="{9D8B030D-6E8A-4147-A177-3AD203B41FA5}">
                      <a16:colId xmlns:a16="http://schemas.microsoft.com/office/drawing/2014/main" val="20000"/>
                    </a:ext>
                  </a:extLst>
                </a:gridCol>
                <a:gridCol w="2844376">
                  <a:extLst>
                    <a:ext uri="{9D8B030D-6E8A-4147-A177-3AD203B41FA5}">
                      <a16:colId xmlns:a16="http://schemas.microsoft.com/office/drawing/2014/main" val="20001"/>
                    </a:ext>
                  </a:extLst>
                </a:gridCol>
              </a:tblGrid>
              <a:tr h="381000">
                <a:tc>
                  <a:txBody>
                    <a:bodyPr/>
                    <a:lstStyle/>
                    <a:p>
                      <a:pPr>
                        <a:buNone/>
                      </a:pPr>
                      <a:r>
                        <a:rPr lang="en-US" sz="2000">
                          <a:latin typeface="Times New Roman" panose="02020603050405020304" pitchFamily="18" charset="0"/>
                          <a:cs typeface="Times New Roman" panose="02020603050405020304" pitchFamily="18" charset="0"/>
                        </a:rPr>
                        <a:t>MODEL</a:t>
                      </a:r>
                    </a:p>
                  </a:txBody>
                  <a:tcPr/>
                </a:tc>
                <a:tc>
                  <a:txBody>
                    <a:bodyPr/>
                    <a:lstStyle/>
                    <a:p>
                      <a:pPr>
                        <a:buNone/>
                      </a:pPr>
                      <a:r>
                        <a:rPr lang="en-US" sz="200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0000"/>
                  </a:ext>
                </a:extLst>
              </a:tr>
              <a:tr h="381000">
                <a:tc>
                  <a:txBody>
                    <a:bodyPr/>
                    <a:lstStyle/>
                    <a:p>
                      <a:pPr>
                        <a:buNone/>
                      </a:pPr>
                      <a:r>
                        <a:rPr lang="en-US" sz="2000">
                          <a:latin typeface="Times New Roman" panose="02020603050405020304" pitchFamily="18" charset="0"/>
                          <a:cs typeface="Times New Roman" panose="02020603050405020304" pitchFamily="18" charset="0"/>
                        </a:rPr>
                        <a:t>Decision Tree Classifier</a:t>
                      </a:r>
                    </a:p>
                  </a:txBody>
                  <a:tcPr/>
                </a:tc>
                <a:tc>
                  <a:txBody>
                    <a:bodyPr/>
                    <a:lstStyle/>
                    <a:p>
                      <a:pPr>
                        <a:buNone/>
                      </a:pPr>
                      <a:r>
                        <a:rPr lang="en-US" sz="2000">
                          <a:latin typeface="Times New Roman" panose="02020603050405020304" pitchFamily="18" charset="0"/>
                          <a:cs typeface="Times New Roman" panose="02020603050405020304" pitchFamily="18" charset="0"/>
                        </a:rPr>
                        <a:t>0.909282</a:t>
                      </a:r>
                    </a:p>
                  </a:txBody>
                  <a:tcPr/>
                </a:tc>
                <a:extLst>
                  <a:ext uri="{0D108BD9-81ED-4DB2-BD59-A6C34878D82A}">
                    <a16:rowId xmlns:a16="http://schemas.microsoft.com/office/drawing/2014/main" val="10001"/>
                  </a:ext>
                </a:extLst>
              </a:tr>
              <a:tr h="381000">
                <a:tc>
                  <a:txBody>
                    <a:bodyPr/>
                    <a:lstStyle/>
                    <a:p>
                      <a:pPr>
                        <a:buNone/>
                      </a:pPr>
                      <a:r>
                        <a:rPr lang="en-US" sz="2000">
                          <a:latin typeface="Times New Roman" panose="02020603050405020304" pitchFamily="18" charset="0"/>
                          <a:cs typeface="Times New Roman" panose="02020603050405020304" pitchFamily="18" charset="0"/>
                        </a:rPr>
                        <a:t>Random Forest Classifier</a:t>
                      </a:r>
                    </a:p>
                  </a:txBody>
                  <a:tcPr/>
                </a:tc>
                <a:tc>
                  <a:txBody>
                    <a:bodyPr/>
                    <a:lstStyle/>
                    <a:p>
                      <a:pPr>
                        <a:buNone/>
                      </a:pPr>
                      <a:r>
                        <a:rPr lang="en-US" sz="2000">
                          <a:latin typeface="Times New Roman" panose="02020603050405020304" pitchFamily="18" charset="0"/>
                          <a:cs typeface="Times New Roman" panose="02020603050405020304" pitchFamily="18" charset="0"/>
                        </a:rPr>
                        <a:t>0.914872</a:t>
                      </a:r>
                    </a:p>
                  </a:txBody>
                  <a:tcPr/>
                </a:tc>
                <a:extLst>
                  <a:ext uri="{0D108BD9-81ED-4DB2-BD59-A6C34878D82A}">
                    <a16:rowId xmlns:a16="http://schemas.microsoft.com/office/drawing/2014/main" val="10002"/>
                  </a:ext>
                </a:extLst>
              </a:tr>
              <a:tr h="381000">
                <a:tc>
                  <a:txBody>
                    <a:bodyPr/>
                    <a:lstStyle/>
                    <a:p>
                      <a:pPr>
                        <a:buNone/>
                      </a:pPr>
                      <a:r>
                        <a:rPr lang="en-US" sz="2000">
                          <a:latin typeface="Times New Roman" panose="02020603050405020304" pitchFamily="18" charset="0"/>
                          <a:cs typeface="Times New Roman" panose="02020603050405020304" pitchFamily="18" charset="0"/>
                        </a:rPr>
                        <a:t>AdaBoost Classifier</a:t>
                      </a:r>
                    </a:p>
                  </a:txBody>
                  <a:tcPr/>
                </a:tc>
                <a:tc>
                  <a:txBody>
                    <a:bodyPr/>
                    <a:lstStyle/>
                    <a:p>
                      <a:pPr>
                        <a:buNone/>
                      </a:pPr>
                      <a:r>
                        <a:rPr lang="en-US" sz="2000">
                          <a:latin typeface="Times New Roman" panose="02020603050405020304" pitchFamily="18" charset="0"/>
                          <a:cs typeface="Times New Roman" panose="02020603050405020304" pitchFamily="18" charset="0"/>
                        </a:rPr>
                        <a:t>0.820077</a:t>
                      </a:r>
                    </a:p>
                  </a:txBody>
                  <a:tcPr/>
                </a:tc>
                <a:extLst>
                  <a:ext uri="{0D108BD9-81ED-4DB2-BD59-A6C34878D82A}">
                    <a16:rowId xmlns:a16="http://schemas.microsoft.com/office/drawing/2014/main" val="10003"/>
                  </a:ext>
                </a:extLst>
              </a:tr>
              <a:tr h="381000">
                <a:tc>
                  <a:txBody>
                    <a:bodyPr/>
                    <a:lstStyle/>
                    <a:p>
                      <a:pPr>
                        <a:buNone/>
                      </a:pPr>
                      <a:r>
                        <a:rPr lang="en-US" sz="2000">
                          <a:latin typeface="Times New Roman" panose="02020603050405020304" pitchFamily="18" charset="0"/>
                          <a:cs typeface="Times New Roman" panose="02020603050405020304" pitchFamily="18" charset="0"/>
                        </a:rPr>
                        <a:t>KNeighbors Classifier</a:t>
                      </a:r>
                    </a:p>
                  </a:txBody>
                  <a:tcPr/>
                </a:tc>
                <a:tc>
                  <a:txBody>
                    <a:bodyPr/>
                    <a:lstStyle/>
                    <a:p>
                      <a:pPr>
                        <a:buNone/>
                      </a:pPr>
                      <a:r>
                        <a:rPr lang="en-US" sz="2000">
                          <a:latin typeface="Times New Roman" panose="02020603050405020304" pitchFamily="18" charset="0"/>
                          <a:cs typeface="Times New Roman" panose="02020603050405020304" pitchFamily="18" charset="0"/>
                        </a:rPr>
                        <a:t>0.889618</a:t>
                      </a:r>
                    </a:p>
                  </a:txBody>
                  <a:tcPr/>
                </a:tc>
                <a:extLst>
                  <a:ext uri="{0D108BD9-81ED-4DB2-BD59-A6C34878D82A}">
                    <a16:rowId xmlns:a16="http://schemas.microsoft.com/office/drawing/2014/main" val="10004"/>
                  </a:ext>
                </a:extLst>
              </a:tr>
              <a:tr h="381000">
                <a:tc>
                  <a:txBody>
                    <a:bodyPr/>
                    <a:lstStyle/>
                    <a:p>
                      <a:pPr>
                        <a:buNone/>
                      </a:pPr>
                      <a:r>
                        <a:rPr lang="en-US" sz="2000">
                          <a:latin typeface="Times New Roman" panose="02020603050405020304" pitchFamily="18" charset="0"/>
                          <a:cs typeface="Times New Roman" panose="02020603050405020304" pitchFamily="18" charset="0"/>
                        </a:rPr>
                        <a:t>SGD Classifier</a:t>
                      </a:r>
                    </a:p>
                  </a:txBody>
                  <a:tcPr/>
                </a:tc>
                <a:tc>
                  <a:txBody>
                    <a:bodyPr/>
                    <a:lstStyle/>
                    <a:p>
                      <a:pPr>
                        <a:buNone/>
                      </a:pPr>
                      <a:r>
                        <a:rPr lang="en-US" sz="2000">
                          <a:latin typeface="Times New Roman" panose="02020603050405020304" pitchFamily="18" charset="0"/>
                          <a:cs typeface="Times New Roman" panose="02020603050405020304" pitchFamily="18" charset="0"/>
                        </a:rPr>
                        <a:t>0.804897</a:t>
                      </a:r>
                    </a:p>
                  </a:txBody>
                  <a:tcPr/>
                </a:tc>
                <a:extLst>
                  <a:ext uri="{0D108BD9-81ED-4DB2-BD59-A6C34878D82A}">
                    <a16:rowId xmlns:a16="http://schemas.microsoft.com/office/drawing/2014/main" val="10005"/>
                  </a:ext>
                </a:extLst>
              </a:tr>
              <a:tr h="381000">
                <a:tc>
                  <a:txBody>
                    <a:bodyPr/>
                    <a:lstStyle/>
                    <a:p>
                      <a:pPr>
                        <a:buNone/>
                      </a:pPr>
                      <a:r>
                        <a:rPr lang="en-US" sz="2000">
                          <a:latin typeface="Times New Roman" panose="02020603050405020304" pitchFamily="18" charset="0"/>
                          <a:cs typeface="Times New Roman" panose="02020603050405020304" pitchFamily="18" charset="0"/>
                        </a:rPr>
                        <a:t>Extra Trees Classifier</a:t>
                      </a:r>
                    </a:p>
                  </a:txBody>
                  <a:tcPr/>
                </a:tc>
                <a:tc>
                  <a:txBody>
                    <a:bodyPr/>
                    <a:lstStyle/>
                    <a:p>
                      <a:pPr>
                        <a:buNone/>
                      </a:pPr>
                      <a:r>
                        <a:rPr lang="en-US" sz="2000">
                          <a:latin typeface="Times New Roman" panose="02020603050405020304" pitchFamily="18" charset="0"/>
                          <a:cs typeface="Times New Roman" panose="02020603050405020304" pitchFamily="18" charset="0"/>
                        </a:rPr>
                        <a:t>0.914626</a:t>
                      </a:r>
                    </a:p>
                  </a:txBody>
                  <a:tcPr/>
                </a:tc>
                <a:extLst>
                  <a:ext uri="{0D108BD9-81ED-4DB2-BD59-A6C34878D82A}">
                    <a16:rowId xmlns:a16="http://schemas.microsoft.com/office/drawing/2014/main" val="10006"/>
                  </a:ext>
                </a:extLst>
              </a:tr>
              <a:tr h="381000">
                <a:tc>
                  <a:txBody>
                    <a:bodyPr/>
                    <a:lstStyle/>
                    <a:p>
                      <a:pPr>
                        <a:buNone/>
                      </a:pPr>
                      <a:r>
                        <a:rPr lang="en-US" sz="2000">
                          <a:latin typeface="Times New Roman" panose="02020603050405020304" pitchFamily="18" charset="0"/>
                          <a:cs typeface="Times New Roman" panose="02020603050405020304" pitchFamily="18" charset="0"/>
                        </a:rPr>
                        <a:t>Gaussian NB</a:t>
                      </a:r>
                    </a:p>
                  </a:txBody>
                  <a:tcPr/>
                </a:tc>
                <a:tc>
                  <a:txBody>
                    <a:bodyPr/>
                    <a:lstStyle/>
                    <a:p>
                      <a:pPr>
                        <a:buNone/>
                      </a:pPr>
                      <a:r>
                        <a:rPr lang="en-US" sz="2000">
                          <a:latin typeface="Times New Roman" panose="02020603050405020304" pitchFamily="18" charset="0"/>
                          <a:cs typeface="Times New Roman" panose="02020603050405020304" pitchFamily="18" charset="0"/>
                        </a:rPr>
                        <a:t>0.789548</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1001</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Times New Roman</vt:lpstr>
      <vt:lpstr>Wingdings</vt:lpstr>
      <vt:lpstr>Data Pie Charts</vt:lpstr>
      <vt:lpstr>      Malicious URL detection Using GRU</vt:lpstr>
      <vt:lpstr>Problem Statement</vt:lpstr>
      <vt:lpstr>Literature survey:</vt:lpstr>
      <vt:lpstr>Data pre-processing</vt:lpstr>
      <vt:lpstr>Bi-directional GRU</vt:lpstr>
      <vt:lpstr>Proposed methodology</vt:lpstr>
      <vt:lpstr>Novelty</vt:lpstr>
      <vt:lpstr>Our work:</vt:lpstr>
      <vt:lpstr>Results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Manmohan</dc:creator>
  <cp:lastModifiedBy>NIKHIL</cp:lastModifiedBy>
  <cp:revision>23</cp:revision>
  <dcterms:created xsi:type="dcterms:W3CDTF">2023-03-09T12:49:00Z</dcterms:created>
  <dcterms:modified xsi:type="dcterms:W3CDTF">2023-03-31T04:34:59Z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6CAE6B7929254DEB87566CF4CD39C1CE</vt:lpwstr>
  </property>
  <property fmtid="{D5CDD505-2E9C-101B-9397-08002B2CF9AE}" pid="3" name="KSOProductBuildVer">
    <vt:lpwstr>1033-11.2.0.11513</vt:lpwstr>
  </property>
</Properties>
</file>