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sldIdLst>
    <p:sldId id="256" r:id="rId5"/>
    <p:sldId id="278" r:id="rId6"/>
    <p:sldId id="279" r:id="rId7"/>
    <p:sldId id="280" r:id="rId8"/>
    <p:sldId id="281" r:id="rId9"/>
    <p:sldId id="282" r:id="rId10"/>
    <p:sldId id="283" r:id="rId11"/>
    <p:sldId id="284" r:id="rId12"/>
    <p:sldId id="285" r:id="rId13"/>
    <p:sldId id="286" r:id="rId14"/>
    <p:sldId id="287" r:id="rId15"/>
    <p:sldId id="289" r:id="rId16"/>
    <p:sldId id="290" r:id="rId17"/>
    <p:sldId id="288" r:id="rId18"/>
    <p:sldId id="291" r:id="rId19"/>
    <p:sldId id="292" r:id="rId20"/>
    <p:sldId id="296" r:id="rId21"/>
    <p:sldId id="297" r:id="rId22"/>
    <p:sldId id="298" r:id="rId23"/>
    <p:sldId id="293" r:id="rId24"/>
    <p:sldId id="294"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4" d="100"/>
          <a:sy n="124" d="100"/>
        </p:scale>
        <p:origin x="427"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sz="4000" dirty="0">
                <a:solidFill>
                  <a:srgbClr val="FFFFFF"/>
                </a:solidFill>
              </a:rPr>
              <a:t>Web Traffic Time series forecasting</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0F72CDE1-119E-499A-5707-1454E67F5A3D}"/>
              </a:ext>
            </a:extLst>
          </p:cNvPr>
          <p:cNvSpPr txBox="1"/>
          <p:nvPr/>
        </p:nvSpPr>
        <p:spPr>
          <a:xfrm>
            <a:off x="9821333" y="5608497"/>
            <a:ext cx="2230804" cy="1200329"/>
          </a:xfrm>
          <a:prstGeom prst="rect">
            <a:avLst/>
          </a:prstGeom>
          <a:noFill/>
        </p:spPr>
        <p:txBody>
          <a:bodyPr wrap="none" rtlCol="0">
            <a:spAutoFit/>
          </a:bodyPr>
          <a:lstStyle/>
          <a:p>
            <a:r>
              <a:rPr lang="en-US" dirty="0"/>
              <a:t>Submitted by-</a:t>
            </a:r>
          </a:p>
          <a:p>
            <a:r>
              <a:rPr lang="en-US" dirty="0"/>
              <a:t>Nikhil Verma</a:t>
            </a:r>
          </a:p>
          <a:p>
            <a:r>
              <a:rPr lang="en-US" dirty="0"/>
              <a:t>Man Mohan Nayak</a:t>
            </a:r>
          </a:p>
          <a:p>
            <a:r>
              <a:rPr lang="en-US" dirty="0"/>
              <a:t>M B </a:t>
            </a:r>
            <a:r>
              <a:rPr lang="en-US" dirty="0" err="1"/>
              <a:t>Manikanta</a:t>
            </a:r>
            <a:r>
              <a:rPr lang="en-US" dirty="0"/>
              <a:t> Reddy</a:t>
            </a: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487F-8D5E-053E-23CD-A26AE8C47940}"/>
              </a:ext>
            </a:extLst>
          </p:cNvPr>
          <p:cNvSpPr>
            <a:spLocks noGrp="1"/>
          </p:cNvSpPr>
          <p:nvPr>
            <p:ph type="title"/>
          </p:nvPr>
        </p:nvSpPr>
        <p:spPr>
          <a:xfrm>
            <a:off x="1024128" y="585216"/>
            <a:ext cx="9720072" cy="1039698"/>
          </a:xfrm>
        </p:spPr>
        <p:txBody>
          <a:bodyPr>
            <a:normAutofit/>
          </a:bodyPr>
          <a:lstStyle/>
          <a:p>
            <a:r>
              <a:rPr lang="en-US" sz="3200" dirty="0"/>
              <a:t>Auto Regressive Model (AR)</a:t>
            </a:r>
          </a:p>
        </p:txBody>
      </p:sp>
      <p:sp>
        <p:nvSpPr>
          <p:cNvPr id="3" name="Content Placeholder 2">
            <a:extLst>
              <a:ext uri="{FF2B5EF4-FFF2-40B4-BE49-F238E27FC236}">
                <a16:creationId xmlns:a16="http://schemas.microsoft.com/office/drawing/2014/main" id="{A5D81AC8-1A5A-B505-07A1-64ADD11DE2A3}"/>
              </a:ext>
            </a:extLst>
          </p:cNvPr>
          <p:cNvSpPr>
            <a:spLocks noGrp="1"/>
          </p:cNvSpPr>
          <p:nvPr>
            <p:ph idx="1"/>
          </p:nvPr>
        </p:nvSpPr>
        <p:spPr/>
        <p:txBody>
          <a:bodyPr/>
          <a:lstStyle/>
          <a:p>
            <a:pPr>
              <a:buFont typeface="Wingdings" panose="05000000000000000000" pitchFamily="2" charset="2"/>
              <a:buChar char="Ø"/>
            </a:pPr>
            <a:r>
              <a:rPr lang="en-US" dirty="0"/>
              <a:t>It is a type of linear model where the current value of a time series variable is expressed as a linear combination of its past values and a random error term.</a:t>
            </a:r>
          </a:p>
          <a:p>
            <a:pPr>
              <a:buFont typeface="Wingdings" panose="05000000000000000000" pitchFamily="2" charset="2"/>
              <a:buChar char="Ø"/>
            </a:pPr>
            <a:r>
              <a:rPr lang="en-US" dirty="0" err="1"/>
              <a:t>Y_t</a:t>
            </a:r>
            <a:r>
              <a:rPr lang="en-US" dirty="0"/>
              <a:t> = c + </a:t>
            </a:r>
            <a:r>
              <a:rPr lang="el-GR" dirty="0"/>
              <a:t>Σ_{</a:t>
            </a:r>
            <a:r>
              <a:rPr lang="en-US" dirty="0" err="1"/>
              <a:t>i</a:t>
            </a:r>
            <a:r>
              <a:rPr lang="en-US" dirty="0"/>
              <a:t>=1}^{p} </a:t>
            </a:r>
            <a:r>
              <a:rPr lang="el-GR" dirty="0"/>
              <a:t>ϕ_</a:t>
            </a:r>
            <a:r>
              <a:rPr lang="en-US" dirty="0" err="1"/>
              <a:t>i</a:t>
            </a:r>
            <a:r>
              <a:rPr lang="en-US" dirty="0"/>
              <a:t> Y_{t-</a:t>
            </a:r>
            <a:r>
              <a:rPr lang="en-US" dirty="0" err="1"/>
              <a:t>i</a:t>
            </a:r>
            <a:r>
              <a:rPr lang="en-US" dirty="0"/>
              <a:t>} + </a:t>
            </a:r>
            <a:r>
              <a:rPr lang="el-GR" dirty="0"/>
              <a:t>ε_</a:t>
            </a:r>
            <a:r>
              <a:rPr lang="en-US" dirty="0"/>
              <a:t>t</a:t>
            </a:r>
          </a:p>
          <a:p>
            <a:pPr>
              <a:buFont typeface="Wingdings" panose="05000000000000000000" pitchFamily="2" charset="2"/>
              <a:buChar char="Ø"/>
            </a:pPr>
            <a:r>
              <a:rPr lang="en-US" dirty="0"/>
              <a:t>Plot of prediction for next 31 days –</a:t>
            </a:r>
          </a:p>
          <a:p>
            <a:pPr marL="0" indent="0">
              <a:buNone/>
            </a:pPr>
            <a:endParaRPr lang="en-US" dirty="0"/>
          </a:p>
        </p:txBody>
      </p:sp>
      <p:pic>
        <p:nvPicPr>
          <p:cNvPr id="5" name="Picture 4">
            <a:extLst>
              <a:ext uri="{FF2B5EF4-FFF2-40B4-BE49-F238E27FC236}">
                <a16:creationId xmlns:a16="http://schemas.microsoft.com/office/drawing/2014/main" id="{A95780E1-EA6C-BFC1-AC1D-09BAF6728E88}"/>
              </a:ext>
            </a:extLst>
          </p:cNvPr>
          <p:cNvPicPr>
            <a:picLocks noChangeAspect="1"/>
          </p:cNvPicPr>
          <p:nvPr/>
        </p:nvPicPr>
        <p:blipFill>
          <a:blip r:embed="rId2"/>
          <a:stretch>
            <a:fillRect/>
          </a:stretch>
        </p:blipFill>
        <p:spPr>
          <a:xfrm>
            <a:off x="1024128" y="3981111"/>
            <a:ext cx="9720072" cy="2648289"/>
          </a:xfrm>
          <a:prstGeom prst="rect">
            <a:avLst/>
          </a:prstGeom>
        </p:spPr>
      </p:pic>
    </p:spTree>
    <p:extLst>
      <p:ext uri="{BB962C8B-B14F-4D97-AF65-F5344CB8AC3E}">
        <p14:creationId xmlns:p14="http://schemas.microsoft.com/office/powerpoint/2010/main" val="93407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BB4C-415A-104E-0775-D087E9CB9A6B}"/>
              </a:ext>
            </a:extLst>
          </p:cNvPr>
          <p:cNvSpPr>
            <a:spLocks noGrp="1"/>
          </p:cNvSpPr>
          <p:nvPr>
            <p:ph type="title"/>
          </p:nvPr>
        </p:nvSpPr>
        <p:spPr/>
        <p:txBody>
          <a:bodyPr>
            <a:normAutofit/>
          </a:bodyPr>
          <a:lstStyle/>
          <a:p>
            <a:r>
              <a:rPr lang="en-US" sz="3600" dirty="0"/>
              <a:t>Autoregressive Integrated Moving Average (ARIMA)</a:t>
            </a:r>
          </a:p>
        </p:txBody>
      </p:sp>
      <p:sp>
        <p:nvSpPr>
          <p:cNvPr id="3" name="Content Placeholder 2">
            <a:extLst>
              <a:ext uri="{FF2B5EF4-FFF2-40B4-BE49-F238E27FC236}">
                <a16:creationId xmlns:a16="http://schemas.microsoft.com/office/drawing/2014/main" id="{23973FB3-F1EE-20C5-F82A-F2515BBA0A78}"/>
              </a:ext>
            </a:extLst>
          </p:cNvPr>
          <p:cNvSpPr>
            <a:spLocks noGrp="1"/>
          </p:cNvSpPr>
          <p:nvPr>
            <p:ph idx="1"/>
          </p:nvPr>
        </p:nvSpPr>
        <p:spPr/>
        <p:txBody>
          <a:bodyPr/>
          <a:lstStyle/>
          <a:p>
            <a:pPr>
              <a:buFont typeface="Wingdings" panose="05000000000000000000" pitchFamily="2" charset="2"/>
              <a:buChar char="Ø"/>
            </a:pPr>
            <a:r>
              <a:rPr lang="en-US" sz="2000" dirty="0"/>
              <a:t>It is an extension of the AR model that also includes the integration and moving average components.</a:t>
            </a:r>
          </a:p>
          <a:p>
            <a:pPr>
              <a:buFont typeface="Wingdings" panose="05000000000000000000" pitchFamily="2" charset="2"/>
              <a:buChar char="Ø"/>
            </a:pPr>
            <a:r>
              <a:rPr lang="en-US" sz="2000" dirty="0"/>
              <a:t>Mathematically, an ARIMA(p, d, q) model can be written as:</a:t>
            </a:r>
          </a:p>
          <a:p>
            <a:pPr>
              <a:buFont typeface="Wingdings" panose="05000000000000000000" pitchFamily="2" charset="2"/>
              <a:buChar char="Ø"/>
            </a:pPr>
            <a:r>
              <a:rPr lang="en-US" sz="2000" dirty="0"/>
              <a:t>y’(t) = c + </a:t>
            </a:r>
            <a:r>
              <a:rPr lang="el-GR" sz="2000" dirty="0"/>
              <a:t>ϕ1* </a:t>
            </a:r>
            <a:r>
              <a:rPr lang="en-US" sz="2000" dirty="0"/>
              <a:t>y′(t−1) +⋯ + </a:t>
            </a:r>
            <a:r>
              <a:rPr lang="el-GR" sz="2000" dirty="0"/>
              <a:t>ϕ</a:t>
            </a:r>
            <a:r>
              <a:rPr lang="en-US" sz="2000" dirty="0"/>
              <a:t>p*y′(t−p) + </a:t>
            </a:r>
            <a:r>
              <a:rPr lang="el-GR" sz="2000" dirty="0"/>
              <a:t>θ1*ε(</a:t>
            </a:r>
            <a:r>
              <a:rPr lang="en-US" sz="2000" dirty="0"/>
              <a:t>t−1) +⋯ + </a:t>
            </a:r>
            <a:r>
              <a:rPr lang="el-GR" sz="2000" dirty="0"/>
              <a:t>θ</a:t>
            </a:r>
            <a:r>
              <a:rPr lang="en-US" sz="2000" dirty="0"/>
              <a:t>q*</a:t>
            </a:r>
            <a:r>
              <a:rPr lang="el-GR" sz="2000" dirty="0"/>
              <a:t>ε(</a:t>
            </a:r>
            <a:r>
              <a:rPr lang="en-US" sz="2000" dirty="0"/>
              <a:t>t−q) + </a:t>
            </a:r>
            <a:r>
              <a:rPr lang="el-GR" sz="2000" dirty="0"/>
              <a:t>ε</a:t>
            </a:r>
            <a:r>
              <a:rPr lang="en-US" sz="2000" dirty="0"/>
              <a:t>t</a:t>
            </a:r>
          </a:p>
          <a:p>
            <a:pPr>
              <a:buFont typeface="Wingdings" panose="05000000000000000000" pitchFamily="2" charset="2"/>
              <a:buChar char="Ø"/>
            </a:pPr>
            <a:r>
              <a:rPr lang="en-US" sz="2000" dirty="0"/>
              <a:t>Plot of actual and predicted value for next 31 days-</a:t>
            </a:r>
          </a:p>
          <a:p>
            <a:pPr>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92D5C774-990B-FCB8-5928-B57E825A0B60}"/>
              </a:ext>
            </a:extLst>
          </p:cNvPr>
          <p:cNvPicPr>
            <a:picLocks noChangeAspect="1"/>
          </p:cNvPicPr>
          <p:nvPr/>
        </p:nvPicPr>
        <p:blipFill>
          <a:blip r:embed="rId2"/>
          <a:stretch>
            <a:fillRect/>
          </a:stretch>
        </p:blipFill>
        <p:spPr>
          <a:xfrm>
            <a:off x="1024128" y="4361935"/>
            <a:ext cx="9149091" cy="2310714"/>
          </a:xfrm>
          <a:prstGeom prst="rect">
            <a:avLst/>
          </a:prstGeom>
        </p:spPr>
      </p:pic>
    </p:spTree>
    <p:extLst>
      <p:ext uri="{BB962C8B-B14F-4D97-AF65-F5344CB8AC3E}">
        <p14:creationId xmlns:p14="http://schemas.microsoft.com/office/powerpoint/2010/main" val="243183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967-9603-DBA2-ED13-A6841851B6D0}"/>
              </a:ext>
            </a:extLst>
          </p:cNvPr>
          <p:cNvSpPr>
            <a:spLocks noGrp="1"/>
          </p:cNvSpPr>
          <p:nvPr>
            <p:ph type="title"/>
          </p:nvPr>
        </p:nvSpPr>
        <p:spPr>
          <a:xfrm>
            <a:off x="1024128" y="585216"/>
            <a:ext cx="9720072" cy="996449"/>
          </a:xfrm>
        </p:spPr>
        <p:txBody>
          <a:bodyPr>
            <a:normAutofit/>
          </a:bodyPr>
          <a:lstStyle/>
          <a:p>
            <a:r>
              <a:rPr lang="en-US" sz="3200" dirty="0"/>
              <a:t>Xtreme gradient boosting (XGBOOST)</a:t>
            </a:r>
          </a:p>
        </p:txBody>
      </p:sp>
      <p:sp>
        <p:nvSpPr>
          <p:cNvPr id="3" name="Content Placeholder 2">
            <a:extLst>
              <a:ext uri="{FF2B5EF4-FFF2-40B4-BE49-F238E27FC236}">
                <a16:creationId xmlns:a16="http://schemas.microsoft.com/office/drawing/2014/main" id="{9975EAD5-9B2B-507C-A3EC-233E5F60CE64}"/>
              </a:ext>
            </a:extLst>
          </p:cNvPr>
          <p:cNvSpPr>
            <a:spLocks noGrp="1"/>
          </p:cNvSpPr>
          <p:nvPr>
            <p:ph idx="1"/>
          </p:nvPr>
        </p:nvSpPr>
        <p:spPr>
          <a:xfrm>
            <a:off x="1024127" y="1686697"/>
            <a:ext cx="9720073" cy="4023360"/>
          </a:xfrm>
        </p:spPr>
        <p:txBody>
          <a:bodyPr/>
          <a:lstStyle/>
          <a:p>
            <a:pPr>
              <a:buFont typeface="Wingdings" panose="05000000000000000000" pitchFamily="2" charset="2"/>
              <a:buChar char="Ø"/>
            </a:pPr>
            <a:r>
              <a:rPr lang="en-US" sz="2000" dirty="0"/>
              <a:t>It is an extension of the gradient boosting method, which uses an ensemble of decision trees to make predictions.</a:t>
            </a:r>
          </a:p>
          <a:p>
            <a:pPr>
              <a:buFont typeface="Wingdings" panose="05000000000000000000" pitchFamily="2" charset="2"/>
              <a:buChar char="Ø"/>
            </a:pPr>
            <a:r>
              <a:rPr lang="en-US" sz="2000" dirty="0" err="1"/>
              <a:t>XGBoost</a:t>
            </a:r>
            <a:r>
              <a:rPr lang="en-US" sz="2000" dirty="0"/>
              <a:t> for time series forecasting uses a rolling window technique.</a:t>
            </a:r>
          </a:p>
          <a:p>
            <a:pPr>
              <a:buFont typeface="Wingdings" panose="05000000000000000000" pitchFamily="2" charset="2"/>
              <a:buChar char="Ø"/>
            </a:pPr>
            <a:r>
              <a:rPr lang="en-US" sz="2000" dirty="0"/>
              <a:t>Plot of actual and predicted value for next 31 days-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15A5998E-3564-4775-9F92-0D44CFD4B675}"/>
              </a:ext>
            </a:extLst>
          </p:cNvPr>
          <p:cNvPicPr>
            <a:picLocks noChangeAspect="1"/>
          </p:cNvPicPr>
          <p:nvPr/>
        </p:nvPicPr>
        <p:blipFill>
          <a:blip r:embed="rId2"/>
          <a:stretch>
            <a:fillRect/>
          </a:stretch>
        </p:blipFill>
        <p:spPr>
          <a:xfrm>
            <a:off x="1024127" y="3429000"/>
            <a:ext cx="8402273" cy="3231644"/>
          </a:xfrm>
          <a:prstGeom prst="rect">
            <a:avLst/>
          </a:prstGeom>
        </p:spPr>
      </p:pic>
    </p:spTree>
    <p:extLst>
      <p:ext uri="{BB962C8B-B14F-4D97-AF65-F5344CB8AC3E}">
        <p14:creationId xmlns:p14="http://schemas.microsoft.com/office/powerpoint/2010/main" val="348355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9ED0-B019-1AF7-C953-801E67F96295}"/>
              </a:ext>
            </a:extLst>
          </p:cNvPr>
          <p:cNvSpPr>
            <a:spLocks noGrp="1"/>
          </p:cNvSpPr>
          <p:nvPr>
            <p:ph type="title"/>
          </p:nvPr>
        </p:nvSpPr>
        <p:spPr>
          <a:xfrm>
            <a:off x="1024128" y="585216"/>
            <a:ext cx="9720072" cy="1027341"/>
          </a:xfrm>
        </p:spPr>
        <p:txBody>
          <a:bodyPr>
            <a:normAutofit/>
          </a:bodyPr>
          <a:lstStyle/>
          <a:p>
            <a:r>
              <a:rPr lang="en-US" sz="3600" dirty="0"/>
              <a:t>Long short term memory (</a:t>
            </a:r>
            <a:r>
              <a:rPr lang="en-US" sz="3600" dirty="0" err="1"/>
              <a:t>lstm</a:t>
            </a:r>
            <a:r>
              <a:rPr lang="en-US" sz="3600" dirty="0"/>
              <a:t>)</a:t>
            </a:r>
          </a:p>
        </p:txBody>
      </p:sp>
      <p:sp>
        <p:nvSpPr>
          <p:cNvPr id="3" name="Content Placeholder 2">
            <a:extLst>
              <a:ext uri="{FF2B5EF4-FFF2-40B4-BE49-F238E27FC236}">
                <a16:creationId xmlns:a16="http://schemas.microsoft.com/office/drawing/2014/main" id="{7C83A946-D84E-5623-BDEE-8E26E4592B3E}"/>
              </a:ext>
            </a:extLst>
          </p:cNvPr>
          <p:cNvSpPr>
            <a:spLocks noGrp="1"/>
          </p:cNvSpPr>
          <p:nvPr>
            <p:ph idx="1"/>
          </p:nvPr>
        </p:nvSpPr>
        <p:spPr>
          <a:xfrm>
            <a:off x="1024127" y="1834978"/>
            <a:ext cx="9720073" cy="4023360"/>
          </a:xfrm>
        </p:spPr>
        <p:txBody>
          <a:bodyPr/>
          <a:lstStyle/>
          <a:p>
            <a:pPr>
              <a:buFont typeface="Wingdings" panose="05000000000000000000" pitchFamily="2" charset="2"/>
              <a:buChar char="Ø"/>
            </a:pPr>
            <a:r>
              <a:rPr lang="en-US" dirty="0"/>
              <a:t>It is a type of recurrent neural network (RNN) that is commonly used for sequence modeling and time series forecasting.</a:t>
            </a:r>
          </a:p>
          <a:p>
            <a:pPr>
              <a:buFont typeface="Wingdings" panose="05000000000000000000" pitchFamily="2" charset="2"/>
              <a:buChar char="Ø"/>
            </a:pPr>
            <a:r>
              <a:rPr lang="en-US" dirty="0"/>
              <a:t>An LSTM network can remember long term dependency and has cell that can store information over multiple steps.</a:t>
            </a:r>
          </a:p>
          <a:p>
            <a:pPr>
              <a:buFont typeface="Wingdings" panose="05000000000000000000" pitchFamily="2" charset="2"/>
              <a:buChar char="Ø"/>
            </a:pPr>
            <a:r>
              <a:rPr lang="en-US" dirty="0"/>
              <a:t>Plot of actual and predicted value for next 31 days-</a:t>
            </a:r>
          </a:p>
          <a:p>
            <a:pPr>
              <a:buFont typeface="Wingdings" panose="05000000000000000000" pitchFamily="2" charset="2"/>
              <a:buChar char="Ø"/>
            </a:pPr>
            <a:endParaRPr lang="en-US" sz="24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4B782B3B-B7F0-F355-E283-E42C316A8466}"/>
              </a:ext>
            </a:extLst>
          </p:cNvPr>
          <p:cNvPicPr>
            <a:picLocks noChangeAspect="1"/>
          </p:cNvPicPr>
          <p:nvPr/>
        </p:nvPicPr>
        <p:blipFill>
          <a:blip r:embed="rId2"/>
          <a:stretch>
            <a:fillRect/>
          </a:stretch>
        </p:blipFill>
        <p:spPr>
          <a:xfrm>
            <a:off x="1024127" y="3945835"/>
            <a:ext cx="9440562" cy="2726622"/>
          </a:xfrm>
          <a:prstGeom prst="rect">
            <a:avLst/>
          </a:prstGeom>
        </p:spPr>
      </p:pic>
    </p:spTree>
    <p:extLst>
      <p:ext uri="{BB962C8B-B14F-4D97-AF65-F5344CB8AC3E}">
        <p14:creationId xmlns:p14="http://schemas.microsoft.com/office/powerpoint/2010/main" val="52807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FF68-91B0-C76D-E743-B7BC85092CEC}"/>
              </a:ext>
            </a:extLst>
          </p:cNvPr>
          <p:cNvSpPr>
            <a:spLocks noGrp="1"/>
          </p:cNvSpPr>
          <p:nvPr>
            <p:ph type="title"/>
          </p:nvPr>
        </p:nvSpPr>
        <p:spPr>
          <a:xfrm>
            <a:off x="1024128" y="585216"/>
            <a:ext cx="9720072" cy="1045876"/>
          </a:xfrm>
        </p:spPr>
        <p:txBody>
          <a:bodyPr>
            <a:normAutofit/>
          </a:bodyPr>
          <a:lstStyle/>
          <a:p>
            <a:r>
              <a:rPr lang="en-US" sz="3600" dirty="0"/>
              <a:t>Facebook Prophet</a:t>
            </a:r>
          </a:p>
        </p:txBody>
      </p:sp>
      <p:sp>
        <p:nvSpPr>
          <p:cNvPr id="3" name="Content Placeholder 2">
            <a:extLst>
              <a:ext uri="{FF2B5EF4-FFF2-40B4-BE49-F238E27FC236}">
                <a16:creationId xmlns:a16="http://schemas.microsoft.com/office/drawing/2014/main" id="{A2CABEF4-BEAD-4F40-0D64-50F6ED6992B6}"/>
              </a:ext>
            </a:extLst>
          </p:cNvPr>
          <p:cNvSpPr>
            <a:spLocks noGrp="1"/>
          </p:cNvSpPr>
          <p:nvPr>
            <p:ph idx="1"/>
          </p:nvPr>
        </p:nvSpPr>
        <p:spPr>
          <a:xfrm>
            <a:off x="1024127" y="1705232"/>
            <a:ext cx="9720073" cy="3243650"/>
          </a:xfrm>
        </p:spPr>
        <p:txBody>
          <a:bodyPr>
            <a:normAutofit/>
          </a:bodyPr>
          <a:lstStyle/>
          <a:p>
            <a:pPr>
              <a:buFont typeface="Wingdings" panose="05000000000000000000" pitchFamily="2" charset="2"/>
              <a:buChar char="Ø"/>
            </a:pPr>
            <a:r>
              <a:rPr lang="en-US" sz="1800" dirty="0"/>
              <a:t>It is a time series forecasting tool developed by Facebook's Core Data Science team. It is an open-source tool that can be used to model and forecast time series data with daily, weekly, and yearly seasonality.</a:t>
            </a:r>
          </a:p>
          <a:p>
            <a:pPr>
              <a:buFont typeface="Wingdings" panose="05000000000000000000" pitchFamily="2" charset="2"/>
              <a:buChar char="Ø"/>
            </a:pPr>
            <a:r>
              <a:rPr lang="en-US" sz="1800" dirty="0"/>
              <a:t>y(t) = g(t) + s(t) + h(t) + </a:t>
            </a:r>
            <a:r>
              <a:rPr lang="el-GR" sz="1800" dirty="0"/>
              <a:t>ε_</a:t>
            </a:r>
            <a:r>
              <a:rPr lang="en-US" sz="1800" dirty="0"/>
              <a:t>t</a:t>
            </a:r>
          </a:p>
          <a:p>
            <a:pPr>
              <a:buFont typeface="Wingdings" panose="05000000000000000000" pitchFamily="2" charset="2"/>
              <a:buChar char="Ø"/>
            </a:pPr>
            <a:r>
              <a:rPr lang="en-US" sz="1800" dirty="0"/>
              <a:t> y(t) is the observed value at time t, g(t) is a piecewise linear or logistic growth curve for modeling trend, s(t) represents seasonality (daily, weekly, yearly), h(t) represents holiday effects, and </a:t>
            </a:r>
            <a:r>
              <a:rPr lang="en-US" sz="1800" dirty="0" err="1"/>
              <a:t>ε_t</a:t>
            </a:r>
            <a:r>
              <a:rPr lang="en-US" sz="1800" dirty="0"/>
              <a:t> is the error term.</a:t>
            </a:r>
          </a:p>
          <a:p>
            <a:pPr>
              <a:lnSpc>
                <a:spcPct val="100000"/>
              </a:lnSpc>
              <a:buFont typeface="Wingdings" panose="05000000000000000000" pitchFamily="2" charset="2"/>
              <a:buChar char="Ø"/>
            </a:pPr>
            <a:r>
              <a:rPr lang="en-US" sz="1800" dirty="0"/>
              <a:t>Plot of actual and predicted value for next 31 days-</a:t>
            </a:r>
          </a:p>
          <a:p>
            <a:pPr>
              <a:lnSpc>
                <a:spcPct val="100000"/>
              </a:lnSpc>
              <a:buFont typeface="Wingdings" panose="05000000000000000000" pitchFamily="2" charset="2"/>
              <a:buChar char="Ø"/>
            </a:pPr>
            <a:endParaRPr lang="en-US" sz="1800" dirty="0"/>
          </a:p>
        </p:txBody>
      </p:sp>
      <p:pic>
        <p:nvPicPr>
          <p:cNvPr id="5" name="Picture 4">
            <a:extLst>
              <a:ext uri="{FF2B5EF4-FFF2-40B4-BE49-F238E27FC236}">
                <a16:creationId xmlns:a16="http://schemas.microsoft.com/office/drawing/2014/main" id="{70B18427-4D61-7978-34A9-F0B6535A387E}"/>
              </a:ext>
            </a:extLst>
          </p:cNvPr>
          <p:cNvPicPr>
            <a:picLocks noChangeAspect="1"/>
          </p:cNvPicPr>
          <p:nvPr/>
        </p:nvPicPr>
        <p:blipFill>
          <a:blip r:embed="rId2"/>
          <a:stretch>
            <a:fillRect/>
          </a:stretch>
        </p:blipFill>
        <p:spPr>
          <a:xfrm>
            <a:off x="1024127" y="4287848"/>
            <a:ext cx="8992769" cy="2570152"/>
          </a:xfrm>
          <a:prstGeom prst="rect">
            <a:avLst/>
          </a:prstGeom>
        </p:spPr>
      </p:pic>
    </p:spTree>
    <p:extLst>
      <p:ext uri="{BB962C8B-B14F-4D97-AF65-F5344CB8AC3E}">
        <p14:creationId xmlns:p14="http://schemas.microsoft.com/office/powerpoint/2010/main" val="214851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47FAE-94E6-B223-E03A-C8120C559F1F}"/>
              </a:ext>
            </a:extLst>
          </p:cNvPr>
          <p:cNvSpPr>
            <a:spLocks noGrp="1"/>
          </p:cNvSpPr>
          <p:nvPr>
            <p:ph type="title"/>
          </p:nvPr>
        </p:nvSpPr>
        <p:spPr>
          <a:xfrm>
            <a:off x="1024128" y="585216"/>
            <a:ext cx="9720072" cy="959379"/>
          </a:xfrm>
        </p:spPr>
        <p:txBody>
          <a:bodyPr>
            <a:normAutofit/>
          </a:bodyPr>
          <a:lstStyle/>
          <a:p>
            <a:r>
              <a:rPr lang="en-US" sz="3200" dirty="0"/>
              <a:t>ARTIFICIAL NEURAL NETWORK (ANN) -1</a:t>
            </a:r>
          </a:p>
        </p:txBody>
      </p:sp>
      <p:sp>
        <p:nvSpPr>
          <p:cNvPr id="3" name="Content Placeholder 2">
            <a:extLst>
              <a:ext uri="{FF2B5EF4-FFF2-40B4-BE49-F238E27FC236}">
                <a16:creationId xmlns:a16="http://schemas.microsoft.com/office/drawing/2014/main" id="{58E73C5B-6A79-14DB-5438-C83F65A099B9}"/>
              </a:ext>
            </a:extLst>
          </p:cNvPr>
          <p:cNvSpPr>
            <a:spLocks noGrp="1"/>
          </p:cNvSpPr>
          <p:nvPr>
            <p:ph idx="1"/>
          </p:nvPr>
        </p:nvSpPr>
        <p:spPr>
          <a:xfrm>
            <a:off x="968522" y="1816443"/>
            <a:ext cx="9720073" cy="4023360"/>
          </a:xfrm>
        </p:spPr>
        <p:txBody>
          <a:bodyPr/>
          <a:lstStyle/>
          <a:p>
            <a:pPr>
              <a:buFont typeface="Wingdings" panose="05000000000000000000" pitchFamily="2" charset="2"/>
              <a:buChar char="Ø"/>
            </a:pPr>
            <a:r>
              <a:rPr lang="en-US" dirty="0"/>
              <a:t>A deep neural network is a very powerful tool to learn time series modeling. As there are large numbers of layers and trainable parameters, a deep neural network can model complex dependency in time series.</a:t>
            </a:r>
          </a:p>
          <a:p>
            <a:pPr>
              <a:buFont typeface="Wingdings" panose="05000000000000000000" pitchFamily="2" charset="2"/>
              <a:buChar char="Ø"/>
            </a:pPr>
            <a:r>
              <a:rPr lang="en-US" dirty="0"/>
              <a:t>The model has in total 48657 trainable parameters.</a:t>
            </a:r>
          </a:p>
          <a:p>
            <a:pPr>
              <a:buFont typeface="Wingdings" panose="05000000000000000000" pitchFamily="2" charset="2"/>
              <a:buChar char="Ø"/>
            </a:pPr>
            <a:r>
              <a:rPr lang="en-US" dirty="0"/>
              <a:t>In this for validation set we are using same time range as training set, but the validation set is shifted forward for 60 days in time.</a:t>
            </a:r>
          </a:p>
          <a:p>
            <a:pPr>
              <a:buFont typeface="Wingdings" panose="05000000000000000000" pitchFamily="2" charset="2"/>
              <a:buChar char="Ø"/>
            </a:pPr>
            <a:r>
              <a:rPr lang="en-US" dirty="0"/>
              <a:t>We are using mean absolute error as loss function.</a:t>
            </a:r>
          </a:p>
          <a:p>
            <a:pPr>
              <a:buFont typeface="Wingdings" panose="05000000000000000000" pitchFamily="2" charset="2"/>
              <a:buChar char="Ø"/>
            </a:pPr>
            <a:r>
              <a:rPr lang="en-US" dirty="0"/>
              <a:t>For 10 epochs the deep learning model is giving validation loss of .2448 which is very low compared to other models.</a:t>
            </a:r>
          </a:p>
        </p:txBody>
      </p:sp>
    </p:spTree>
    <p:extLst>
      <p:ext uri="{BB962C8B-B14F-4D97-AF65-F5344CB8AC3E}">
        <p14:creationId xmlns:p14="http://schemas.microsoft.com/office/powerpoint/2010/main" val="3238353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C861-98F6-78E9-C76D-9F48CE39DF5B}"/>
              </a:ext>
            </a:extLst>
          </p:cNvPr>
          <p:cNvSpPr>
            <a:spLocks noGrp="1"/>
          </p:cNvSpPr>
          <p:nvPr>
            <p:ph type="title"/>
          </p:nvPr>
        </p:nvSpPr>
        <p:spPr>
          <a:xfrm>
            <a:off x="1024128" y="585216"/>
            <a:ext cx="9720072" cy="965557"/>
          </a:xfrm>
        </p:spPr>
        <p:txBody>
          <a:bodyPr>
            <a:normAutofit/>
          </a:bodyPr>
          <a:lstStyle/>
          <a:p>
            <a:r>
              <a:rPr lang="en-US" sz="3600" dirty="0"/>
              <a:t>ARTIFICIAL NEURAL NETWORK (ANN) -2</a:t>
            </a:r>
          </a:p>
        </p:txBody>
      </p:sp>
      <p:sp>
        <p:nvSpPr>
          <p:cNvPr id="3" name="Content Placeholder 2">
            <a:extLst>
              <a:ext uri="{FF2B5EF4-FFF2-40B4-BE49-F238E27FC236}">
                <a16:creationId xmlns:a16="http://schemas.microsoft.com/office/drawing/2014/main" id="{B880DAB8-6DC7-B13B-D8F2-9349D7859FFA}"/>
              </a:ext>
            </a:extLst>
          </p:cNvPr>
          <p:cNvSpPr>
            <a:spLocks noGrp="1"/>
          </p:cNvSpPr>
          <p:nvPr>
            <p:ph idx="1"/>
          </p:nvPr>
        </p:nvSpPr>
        <p:spPr>
          <a:xfrm>
            <a:off x="1024127" y="1550773"/>
            <a:ext cx="9720073" cy="4023360"/>
          </a:xfrm>
        </p:spPr>
        <p:txBody>
          <a:bodyPr/>
          <a:lstStyle/>
          <a:p>
            <a:r>
              <a:rPr lang="en-US" dirty="0"/>
              <a:t>Plot of actual and predicted values of next 60 days –</a:t>
            </a:r>
          </a:p>
          <a:p>
            <a:endParaRPr lang="en-US" dirty="0"/>
          </a:p>
          <a:p>
            <a:endParaRPr lang="en-US" dirty="0"/>
          </a:p>
        </p:txBody>
      </p:sp>
      <p:pic>
        <p:nvPicPr>
          <p:cNvPr id="5" name="Picture 4">
            <a:extLst>
              <a:ext uri="{FF2B5EF4-FFF2-40B4-BE49-F238E27FC236}">
                <a16:creationId xmlns:a16="http://schemas.microsoft.com/office/drawing/2014/main" id="{8CA29225-76DA-B307-9E4D-6181A3C1942F}"/>
              </a:ext>
            </a:extLst>
          </p:cNvPr>
          <p:cNvPicPr>
            <a:picLocks noChangeAspect="1"/>
          </p:cNvPicPr>
          <p:nvPr/>
        </p:nvPicPr>
        <p:blipFill>
          <a:blip r:embed="rId2"/>
          <a:stretch>
            <a:fillRect/>
          </a:stretch>
        </p:blipFill>
        <p:spPr>
          <a:xfrm>
            <a:off x="857900" y="2048782"/>
            <a:ext cx="9886300" cy="4008467"/>
          </a:xfrm>
          <a:prstGeom prst="rect">
            <a:avLst/>
          </a:prstGeom>
        </p:spPr>
      </p:pic>
    </p:spTree>
    <p:extLst>
      <p:ext uri="{BB962C8B-B14F-4D97-AF65-F5344CB8AC3E}">
        <p14:creationId xmlns:p14="http://schemas.microsoft.com/office/powerpoint/2010/main" val="4283732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F029-CBA1-4B54-8487-5D79DBB6C2FD}"/>
              </a:ext>
            </a:extLst>
          </p:cNvPr>
          <p:cNvSpPr>
            <a:spLocks noGrp="1"/>
          </p:cNvSpPr>
          <p:nvPr>
            <p:ph type="title"/>
          </p:nvPr>
        </p:nvSpPr>
        <p:spPr>
          <a:xfrm>
            <a:off x="1024128" y="585216"/>
            <a:ext cx="9720072" cy="1008806"/>
          </a:xfrm>
        </p:spPr>
        <p:txBody>
          <a:bodyPr>
            <a:normAutofit/>
          </a:bodyPr>
          <a:lstStyle/>
          <a:p>
            <a:r>
              <a:rPr lang="en-US" sz="3200" dirty="0"/>
              <a:t>Comparison - 1</a:t>
            </a:r>
          </a:p>
        </p:txBody>
      </p:sp>
      <p:sp>
        <p:nvSpPr>
          <p:cNvPr id="3" name="Content Placeholder 2">
            <a:extLst>
              <a:ext uri="{FF2B5EF4-FFF2-40B4-BE49-F238E27FC236}">
                <a16:creationId xmlns:a16="http://schemas.microsoft.com/office/drawing/2014/main" id="{3C25C564-6827-C4CB-0458-0371F48F9FCF}"/>
              </a:ext>
            </a:extLst>
          </p:cNvPr>
          <p:cNvSpPr>
            <a:spLocks noGrp="1"/>
          </p:cNvSpPr>
          <p:nvPr>
            <p:ph idx="1"/>
          </p:nvPr>
        </p:nvSpPr>
        <p:spPr>
          <a:xfrm>
            <a:off x="1024128" y="1822622"/>
            <a:ext cx="9720073" cy="4486738"/>
          </a:xfrm>
        </p:spPr>
        <p:txBody>
          <a:bodyPr/>
          <a:lstStyle/>
          <a:p>
            <a:r>
              <a:rPr lang="en-US" dirty="0"/>
              <a:t>1. Comparing the results of ANN model with "Web traffic prediction of </a:t>
            </a:r>
            <a:r>
              <a:rPr lang="en-US" dirty="0" err="1"/>
              <a:t>wikipedia</a:t>
            </a:r>
            <a:r>
              <a:rPr lang="en-US" dirty="0"/>
              <a:t> pages." by </a:t>
            </a:r>
            <a:r>
              <a:rPr lang="en-US" dirty="0" err="1"/>
              <a:t>Petluri</a:t>
            </a:r>
            <a:r>
              <a:rPr lang="en-US" dirty="0"/>
              <a:t>, </a:t>
            </a:r>
            <a:r>
              <a:rPr lang="en-US" dirty="0" err="1"/>
              <a:t>Navyasree</a:t>
            </a:r>
            <a:r>
              <a:rPr lang="en-US" dirty="0"/>
              <a:t>, and </a:t>
            </a:r>
            <a:r>
              <a:rPr lang="en-US" dirty="0" err="1"/>
              <a:t>Eyhab</a:t>
            </a:r>
            <a:r>
              <a:rPr lang="en-US" dirty="0"/>
              <a:t> Al-</a:t>
            </a:r>
            <a:r>
              <a:rPr lang="en-US" dirty="0" err="1"/>
              <a:t>Masri</a:t>
            </a:r>
            <a:r>
              <a:rPr lang="en-US" dirty="0"/>
              <a:t>. </a:t>
            </a:r>
          </a:p>
          <a:p>
            <a:r>
              <a:rPr lang="en-US" dirty="0"/>
              <a:t>SMAPE of model in paper – 0.351 </a:t>
            </a:r>
          </a:p>
          <a:p>
            <a:r>
              <a:rPr lang="en-US" dirty="0"/>
              <a:t>SMAPE of proposed ANN model – 0.15</a:t>
            </a:r>
          </a:p>
          <a:p>
            <a:r>
              <a:rPr lang="en-US" dirty="0"/>
              <a:t>from Symmetric mean absolute percentage error(SMAPE) it is clear that out proposed</a:t>
            </a:r>
          </a:p>
          <a:p>
            <a:r>
              <a:rPr lang="en-US" dirty="0"/>
              <a:t>ANN model has better performance than the model proposed in paper.</a:t>
            </a:r>
          </a:p>
          <a:p>
            <a:endParaRPr lang="en-US" dirty="0"/>
          </a:p>
        </p:txBody>
      </p:sp>
    </p:spTree>
    <p:extLst>
      <p:ext uri="{BB962C8B-B14F-4D97-AF65-F5344CB8AC3E}">
        <p14:creationId xmlns:p14="http://schemas.microsoft.com/office/powerpoint/2010/main" val="251077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78B7-BB89-4073-72BF-EA1094AFB14E}"/>
              </a:ext>
            </a:extLst>
          </p:cNvPr>
          <p:cNvSpPr>
            <a:spLocks noGrp="1"/>
          </p:cNvSpPr>
          <p:nvPr>
            <p:ph type="title"/>
          </p:nvPr>
        </p:nvSpPr>
        <p:spPr/>
        <p:txBody>
          <a:bodyPr>
            <a:normAutofit/>
          </a:bodyPr>
          <a:lstStyle/>
          <a:p>
            <a:r>
              <a:rPr lang="en-US" sz="3200" dirty="0"/>
              <a:t>Comparison -2</a:t>
            </a:r>
          </a:p>
        </p:txBody>
      </p:sp>
      <p:sp>
        <p:nvSpPr>
          <p:cNvPr id="4" name="Content Placeholder 3">
            <a:extLst>
              <a:ext uri="{FF2B5EF4-FFF2-40B4-BE49-F238E27FC236}">
                <a16:creationId xmlns:a16="http://schemas.microsoft.com/office/drawing/2014/main" id="{C0D8DA67-4E2A-FE70-153A-335A92EF9153}"/>
              </a:ext>
            </a:extLst>
          </p:cNvPr>
          <p:cNvSpPr>
            <a:spLocks noGrp="1"/>
          </p:cNvSpPr>
          <p:nvPr>
            <p:ph sz="half" idx="1"/>
          </p:nvPr>
        </p:nvSpPr>
        <p:spPr/>
        <p:txBody>
          <a:bodyPr>
            <a:normAutofit/>
          </a:bodyPr>
          <a:lstStyle/>
          <a:p>
            <a:pPr>
              <a:buFont typeface="Wingdings" panose="05000000000000000000" pitchFamily="2" charset="2"/>
              <a:buChar char="Ø"/>
            </a:pPr>
            <a:r>
              <a:rPr lang="en-US" sz="1600" dirty="0"/>
              <a:t>Comparing the result of ANN </a:t>
            </a:r>
            <a:r>
              <a:rPr lang="en-US" sz="1600" dirty="0" err="1"/>
              <a:t>modle</a:t>
            </a:r>
            <a:r>
              <a:rPr lang="en-US" sz="1600" dirty="0"/>
              <a:t> with "Web traffic time series forecasting using LSTM neural networks with distributed asynchronous training." by Casado-Vara, Roberto.</a:t>
            </a:r>
          </a:p>
          <a:p>
            <a:pPr>
              <a:buFont typeface="Wingdings" panose="05000000000000000000" pitchFamily="2" charset="2"/>
              <a:buChar char="Ø"/>
            </a:pPr>
            <a:r>
              <a:rPr lang="en-US" sz="1600" dirty="0"/>
              <a:t>plot of MAE loss and number of epochs in LSTM neural network.</a:t>
            </a:r>
          </a:p>
          <a:p>
            <a:pPr>
              <a:buFont typeface="Wingdings" panose="05000000000000000000" pitchFamily="2" charset="2"/>
              <a:buChar char="Ø"/>
            </a:pPr>
            <a:r>
              <a:rPr lang="en-US" sz="1600" dirty="0"/>
              <a:t>MAE achieved – 132.26</a:t>
            </a:r>
          </a:p>
          <a:p>
            <a:pPr>
              <a:buFont typeface="Wingdings" panose="05000000000000000000" pitchFamily="2" charset="2"/>
              <a:buChar char="Ø"/>
            </a:pPr>
            <a:endParaRPr lang="en-US" sz="1600" dirty="0"/>
          </a:p>
        </p:txBody>
      </p:sp>
      <p:sp>
        <p:nvSpPr>
          <p:cNvPr id="5" name="Content Placeholder 4">
            <a:extLst>
              <a:ext uri="{FF2B5EF4-FFF2-40B4-BE49-F238E27FC236}">
                <a16:creationId xmlns:a16="http://schemas.microsoft.com/office/drawing/2014/main" id="{EA3BB3FB-63A3-25F4-185D-7C9465CCD80D}"/>
              </a:ext>
            </a:extLst>
          </p:cNvPr>
          <p:cNvSpPr>
            <a:spLocks noGrp="1"/>
          </p:cNvSpPr>
          <p:nvPr>
            <p:ph sz="half" idx="2"/>
          </p:nvPr>
        </p:nvSpPr>
        <p:spPr/>
        <p:txBody>
          <a:bodyPr>
            <a:normAutofit/>
          </a:bodyPr>
          <a:lstStyle/>
          <a:p>
            <a:r>
              <a:rPr lang="en-US" sz="1600" dirty="0"/>
              <a:t>plot of MAE loss and number of epochs in proposed ANN model.</a:t>
            </a:r>
          </a:p>
          <a:p>
            <a:r>
              <a:rPr lang="en-US" sz="1600" dirty="0"/>
              <a:t>MAE achieved – 0.24</a:t>
            </a:r>
          </a:p>
          <a:p>
            <a:r>
              <a:rPr lang="en-US" sz="1600" dirty="0"/>
              <a:t>from the performance matrix and error vs epochs graph it is clear that the propose ANN model is giving better performance.</a:t>
            </a:r>
          </a:p>
          <a:p>
            <a:endParaRPr lang="en-US" sz="1600" dirty="0"/>
          </a:p>
        </p:txBody>
      </p:sp>
      <p:pic>
        <p:nvPicPr>
          <p:cNvPr id="7" name="Picture 6">
            <a:extLst>
              <a:ext uri="{FF2B5EF4-FFF2-40B4-BE49-F238E27FC236}">
                <a16:creationId xmlns:a16="http://schemas.microsoft.com/office/drawing/2014/main" id="{045C2594-7B44-252E-8825-5E60E533EC76}"/>
              </a:ext>
            </a:extLst>
          </p:cNvPr>
          <p:cNvPicPr>
            <a:picLocks noChangeAspect="1"/>
          </p:cNvPicPr>
          <p:nvPr/>
        </p:nvPicPr>
        <p:blipFill>
          <a:blip r:embed="rId2"/>
          <a:stretch>
            <a:fillRect/>
          </a:stretch>
        </p:blipFill>
        <p:spPr>
          <a:xfrm>
            <a:off x="1196546" y="4349579"/>
            <a:ext cx="3610919" cy="2031142"/>
          </a:xfrm>
          <a:prstGeom prst="rect">
            <a:avLst/>
          </a:prstGeom>
        </p:spPr>
      </p:pic>
      <p:pic>
        <p:nvPicPr>
          <p:cNvPr id="9" name="Picture 8">
            <a:extLst>
              <a:ext uri="{FF2B5EF4-FFF2-40B4-BE49-F238E27FC236}">
                <a16:creationId xmlns:a16="http://schemas.microsoft.com/office/drawing/2014/main" id="{17051FAE-02DC-0A12-1493-2D39C669B3A5}"/>
              </a:ext>
            </a:extLst>
          </p:cNvPr>
          <p:cNvPicPr>
            <a:picLocks noChangeAspect="1"/>
          </p:cNvPicPr>
          <p:nvPr/>
        </p:nvPicPr>
        <p:blipFill>
          <a:blip r:embed="rId3"/>
          <a:stretch>
            <a:fillRect/>
          </a:stretch>
        </p:blipFill>
        <p:spPr>
          <a:xfrm>
            <a:off x="6096000" y="4193704"/>
            <a:ext cx="3810705" cy="2174660"/>
          </a:xfrm>
          <a:prstGeom prst="rect">
            <a:avLst/>
          </a:prstGeom>
        </p:spPr>
      </p:pic>
    </p:spTree>
    <p:extLst>
      <p:ext uri="{BB962C8B-B14F-4D97-AF65-F5344CB8AC3E}">
        <p14:creationId xmlns:p14="http://schemas.microsoft.com/office/powerpoint/2010/main" val="42238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60E7-33C5-0522-8D23-BB061450BE9C}"/>
              </a:ext>
            </a:extLst>
          </p:cNvPr>
          <p:cNvSpPr>
            <a:spLocks noGrp="1"/>
          </p:cNvSpPr>
          <p:nvPr>
            <p:ph type="title"/>
          </p:nvPr>
        </p:nvSpPr>
        <p:spPr/>
        <p:txBody>
          <a:bodyPr>
            <a:normAutofit/>
          </a:bodyPr>
          <a:lstStyle/>
          <a:p>
            <a:r>
              <a:rPr lang="en-US" sz="3200" dirty="0"/>
              <a:t>Comparison -3</a:t>
            </a:r>
          </a:p>
        </p:txBody>
      </p:sp>
      <p:sp>
        <p:nvSpPr>
          <p:cNvPr id="5" name="Content Placeholder 4">
            <a:extLst>
              <a:ext uri="{FF2B5EF4-FFF2-40B4-BE49-F238E27FC236}">
                <a16:creationId xmlns:a16="http://schemas.microsoft.com/office/drawing/2014/main" id="{4732EE52-05C1-916B-7F2E-DC9E16910C9D}"/>
              </a:ext>
            </a:extLst>
          </p:cNvPr>
          <p:cNvSpPr>
            <a:spLocks noGrp="1"/>
          </p:cNvSpPr>
          <p:nvPr>
            <p:ph idx="1"/>
          </p:nvPr>
        </p:nvSpPr>
        <p:spPr/>
        <p:txBody>
          <a:bodyPr>
            <a:normAutofit/>
          </a:bodyPr>
          <a:lstStyle/>
          <a:p>
            <a:r>
              <a:rPr lang="en-US" sz="1600" dirty="0"/>
              <a:t>Comparing the result of ANN </a:t>
            </a:r>
            <a:r>
              <a:rPr lang="en-US" sz="1600" dirty="0" err="1"/>
              <a:t>modle</a:t>
            </a:r>
            <a:r>
              <a:rPr lang="en-US" sz="1600" dirty="0"/>
              <a:t> with Web traffic time series forecasting using ARIMA and LSTM RNN." by </a:t>
            </a:r>
            <a:r>
              <a:rPr lang="en-US" sz="1600" dirty="0" err="1"/>
              <a:t>Tejas</a:t>
            </a:r>
            <a:r>
              <a:rPr lang="en-US" sz="1600" dirty="0"/>
              <a:t> </a:t>
            </a:r>
            <a:r>
              <a:rPr lang="en-US" sz="1600" dirty="0" err="1"/>
              <a:t>Shelatkar</a:t>
            </a:r>
            <a:r>
              <a:rPr lang="en-US" sz="1600" dirty="0"/>
              <a:t>, Stephen </a:t>
            </a:r>
            <a:r>
              <a:rPr lang="en-US" sz="1600" dirty="0" err="1"/>
              <a:t>Tondale</a:t>
            </a:r>
            <a:r>
              <a:rPr lang="en-US" sz="1600" dirty="0"/>
              <a:t>, Swaraj Yadav ,and Sheetal </a:t>
            </a:r>
            <a:r>
              <a:rPr lang="en-US" sz="1600" dirty="0" err="1"/>
              <a:t>Ahir</a:t>
            </a:r>
            <a:r>
              <a:rPr lang="en-US" sz="1600" dirty="0"/>
              <a:t>. plot of web traffic in the next 15 days-</a:t>
            </a:r>
          </a:p>
          <a:p>
            <a:endParaRPr lang="en-US" sz="1600" dirty="0"/>
          </a:p>
        </p:txBody>
      </p:sp>
      <p:pic>
        <p:nvPicPr>
          <p:cNvPr id="7" name="Picture 6">
            <a:extLst>
              <a:ext uri="{FF2B5EF4-FFF2-40B4-BE49-F238E27FC236}">
                <a16:creationId xmlns:a16="http://schemas.microsoft.com/office/drawing/2014/main" id="{49743CBB-0162-4448-D6C5-3D476A455B16}"/>
              </a:ext>
            </a:extLst>
          </p:cNvPr>
          <p:cNvPicPr>
            <a:picLocks noChangeAspect="1"/>
          </p:cNvPicPr>
          <p:nvPr/>
        </p:nvPicPr>
        <p:blipFill>
          <a:blip r:embed="rId2"/>
          <a:stretch>
            <a:fillRect/>
          </a:stretch>
        </p:blipFill>
        <p:spPr>
          <a:xfrm>
            <a:off x="1024128" y="3484606"/>
            <a:ext cx="4451113" cy="2102836"/>
          </a:xfrm>
          <a:prstGeom prst="rect">
            <a:avLst/>
          </a:prstGeom>
        </p:spPr>
      </p:pic>
      <p:pic>
        <p:nvPicPr>
          <p:cNvPr id="9" name="Picture 8">
            <a:extLst>
              <a:ext uri="{FF2B5EF4-FFF2-40B4-BE49-F238E27FC236}">
                <a16:creationId xmlns:a16="http://schemas.microsoft.com/office/drawing/2014/main" id="{7008D134-E4A6-0E1C-62D0-23C625F0BF9E}"/>
              </a:ext>
            </a:extLst>
          </p:cNvPr>
          <p:cNvPicPr>
            <a:picLocks noChangeAspect="1"/>
          </p:cNvPicPr>
          <p:nvPr/>
        </p:nvPicPr>
        <p:blipFill>
          <a:blip r:embed="rId3"/>
          <a:stretch>
            <a:fillRect/>
          </a:stretch>
        </p:blipFill>
        <p:spPr>
          <a:xfrm>
            <a:off x="6393620" y="3206579"/>
            <a:ext cx="4237052" cy="2659534"/>
          </a:xfrm>
          <a:prstGeom prst="rect">
            <a:avLst/>
          </a:prstGeom>
        </p:spPr>
      </p:pic>
    </p:spTree>
    <p:extLst>
      <p:ext uri="{BB962C8B-B14F-4D97-AF65-F5344CB8AC3E}">
        <p14:creationId xmlns:p14="http://schemas.microsoft.com/office/powerpoint/2010/main" val="164314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DD35-3650-0062-39C6-E6F255BB1A15}"/>
              </a:ext>
            </a:extLst>
          </p:cNvPr>
          <p:cNvSpPr>
            <a:spLocks noGrp="1"/>
          </p:cNvSpPr>
          <p:nvPr>
            <p:ph type="title"/>
          </p:nvPr>
        </p:nvSpPr>
        <p:spPr/>
        <p:txBody>
          <a:bodyPr>
            <a:normAutofit/>
          </a:bodyPr>
          <a:lstStyle/>
          <a:p>
            <a:r>
              <a:rPr lang="en-US" sz="3600" dirty="0"/>
              <a:t>Problem Statement</a:t>
            </a:r>
          </a:p>
        </p:txBody>
      </p:sp>
      <p:sp>
        <p:nvSpPr>
          <p:cNvPr id="3" name="Content Placeholder 2">
            <a:extLst>
              <a:ext uri="{FF2B5EF4-FFF2-40B4-BE49-F238E27FC236}">
                <a16:creationId xmlns:a16="http://schemas.microsoft.com/office/drawing/2014/main" id="{302FFB11-F5FF-C84F-12EE-3E2D50F73DF1}"/>
              </a:ext>
            </a:extLst>
          </p:cNvPr>
          <p:cNvSpPr>
            <a:spLocks noGrp="1"/>
          </p:cNvSpPr>
          <p:nvPr>
            <p:ph idx="1"/>
          </p:nvPr>
        </p:nvSpPr>
        <p:spPr>
          <a:xfrm>
            <a:off x="897128" y="1947333"/>
            <a:ext cx="9720073" cy="4023360"/>
          </a:xfrm>
        </p:spPr>
        <p:txBody>
          <a:bodyPr/>
          <a:lstStyle/>
          <a:p>
            <a:r>
              <a:rPr lang="en-US" dirty="0"/>
              <a:t>Nowadays, web traffic forecasting is a major problem as this can cause setbacks to the workings of major websites. Forecasting the web traffic helps in providing a secure, reliable web service. Web traffic time series analysis is used by web service provider to determine popularity and usage pattern of webpages which can be used to structure the web pages to provide reliable service. In this project we are doing analysis on the daily usage statistics of Wikipedia pages and create a model to predict the future usage of pages.</a:t>
            </a:r>
          </a:p>
        </p:txBody>
      </p:sp>
    </p:spTree>
    <p:extLst>
      <p:ext uri="{BB962C8B-B14F-4D97-AF65-F5344CB8AC3E}">
        <p14:creationId xmlns:p14="http://schemas.microsoft.com/office/powerpoint/2010/main" val="284359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D5D-A3E6-897E-DC88-38D09DD2529A}"/>
              </a:ext>
            </a:extLst>
          </p:cNvPr>
          <p:cNvSpPr>
            <a:spLocks noGrp="1"/>
          </p:cNvSpPr>
          <p:nvPr>
            <p:ph type="title"/>
          </p:nvPr>
        </p:nvSpPr>
        <p:spPr/>
        <p:txBody>
          <a:bodyPr/>
          <a:lstStyle/>
          <a:p>
            <a:r>
              <a:rPr lang="en-US" dirty="0"/>
              <a:t>Result &amp; conclusion		</a:t>
            </a:r>
          </a:p>
        </p:txBody>
      </p:sp>
      <p:sp>
        <p:nvSpPr>
          <p:cNvPr id="3" name="Content Placeholder 2">
            <a:extLst>
              <a:ext uri="{FF2B5EF4-FFF2-40B4-BE49-F238E27FC236}">
                <a16:creationId xmlns:a16="http://schemas.microsoft.com/office/drawing/2014/main" id="{A4115712-2F24-7C14-0A5B-A0B25B637B43}"/>
              </a:ext>
            </a:extLst>
          </p:cNvPr>
          <p:cNvSpPr>
            <a:spLocks noGrp="1"/>
          </p:cNvSpPr>
          <p:nvPr>
            <p:ph idx="1"/>
          </p:nvPr>
        </p:nvSpPr>
        <p:spPr/>
        <p:txBody>
          <a:bodyPr/>
          <a:lstStyle/>
          <a:p>
            <a:pPr>
              <a:buFont typeface="Wingdings" panose="05000000000000000000" pitchFamily="2" charset="2"/>
              <a:buChar char="Ø"/>
            </a:pPr>
            <a:r>
              <a:rPr lang="en-US" dirty="0"/>
              <a:t>As the time series data has stationary and non-stationary component the AR, ARIMA, Prophet model were unable to properly model the data.</a:t>
            </a:r>
          </a:p>
          <a:p>
            <a:pPr>
              <a:buFont typeface="Wingdings" panose="05000000000000000000" pitchFamily="2" charset="2"/>
              <a:buChar char="Ø"/>
            </a:pPr>
            <a:r>
              <a:rPr lang="en-US" dirty="0"/>
              <a:t>As the ANN model has large number of trainable parameters to model complex changes in time series, it is able to model the time series and make prediction.</a:t>
            </a:r>
          </a:p>
        </p:txBody>
      </p:sp>
    </p:spTree>
    <p:extLst>
      <p:ext uri="{BB962C8B-B14F-4D97-AF65-F5344CB8AC3E}">
        <p14:creationId xmlns:p14="http://schemas.microsoft.com/office/powerpoint/2010/main" val="356096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A705-F732-E92B-4C0A-8AF85C65EE8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FC5D11C-9CF2-0335-EF34-0CC6F28BB63B}"/>
              </a:ext>
            </a:extLst>
          </p:cNvPr>
          <p:cNvSpPr>
            <a:spLocks noGrp="1"/>
          </p:cNvSpPr>
          <p:nvPr>
            <p:ph idx="1"/>
          </p:nvPr>
        </p:nvSpPr>
        <p:spPr/>
        <p:txBody>
          <a:bodyPr>
            <a:normAutofit fontScale="62500" lnSpcReduction="20000"/>
          </a:bodyPr>
          <a:lstStyle/>
          <a:p>
            <a:pPr marL="457200" indent="-457200">
              <a:buFont typeface="+mj-lt"/>
              <a:buAutoNum type="arabicPeriod"/>
            </a:pPr>
            <a:r>
              <a:rPr lang="en-US" dirty="0" err="1"/>
              <a:t>Petluri</a:t>
            </a:r>
            <a:r>
              <a:rPr lang="en-US" dirty="0"/>
              <a:t>, </a:t>
            </a:r>
            <a:r>
              <a:rPr lang="en-US" dirty="0" err="1"/>
              <a:t>Navyasree</a:t>
            </a:r>
            <a:r>
              <a:rPr lang="en-US" dirty="0"/>
              <a:t>, and </a:t>
            </a:r>
            <a:r>
              <a:rPr lang="en-US" dirty="0" err="1"/>
              <a:t>Eyhab</a:t>
            </a:r>
            <a:r>
              <a:rPr lang="en-US" dirty="0"/>
              <a:t> Al-</a:t>
            </a:r>
            <a:r>
              <a:rPr lang="en-US" dirty="0" err="1"/>
              <a:t>Masri</a:t>
            </a:r>
            <a:r>
              <a:rPr lang="en-US" dirty="0"/>
              <a:t>. "Web traffic prediction of </a:t>
            </a:r>
            <a:r>
              <a:rPr lang="en-US" dirty="0" err="1"/>
              <a:t>wikipedia</a:t>
            </a:r>
            <a:r>
              <a:rPr lang="en-US" dirty="0"/>
              <a:t> pages." 2018 IEEE International Conference on Big Data (Big Data). IEEE, 2018.</a:t>
            </a:r>
          </a:p>
          <a:p>
            <a:pPr marL="457200" indent="-457200">
              <a:buFont typeface="+mj-lt"/>
              <a:buAutoNum type="arabicPeriod"/>
            </a:pPr>
            <a:r>
              <a:rPr lang="en-US" dirty="0"/>
              <a:t>Madan, Rishabh, and </a:t>
            </a:r>
            <a:r>
              <a:rPr lang="en-US" dirty="0" err="1"/>
              <a:t>Partha</a:t>
            </a:r>
            <a:r>
              <a:rPr lang="en-US" dirty="0"/>
              <a:t> </a:t>
            </a:r>
            <a:r>
              <a:rPr lang="en-US" dirty="0" err="1"/>
              <a:t>Sarathi</a:t>
            </a:r>
            <a:r>
              <a:rPr lang="en-US" dirty="0"/>
              <a:t> </a:t>
            </a:r>
            <a:r>
              <a:rPr lang="en-US" dirty="0" err="1"/>
              <a:t>Mangipudi</a:t>
            </a:r>
            <a:r>
              <a:rPr lang="en-US" dirty="0"/>
              <a:t>. "Predicting computer network traffic: a time series forecasting approach using DWT, ARIMA and RNN." 2018 Eleventh International Conference on Contemporary Computing (IC3). IEEE, 2018.</a:t>
            </a:r>
          </a:p>
          <a:p>
            <a:pPr marL="457200" indent="-457200">
              <a:buFont typeface="+mj-lt"/>
              <a:buAutoNum type="arabicPeriod"/>
            </a:pPr>
            <a:r>
              <a:rPr lang="en-US" dirty="0"/>
              <a:t>Casado-Vara, Roberto, et al. "Web traffic time series forecasting using LSTM neural networks with distributed asynchronous training." Mathematics 9.4 (2021): 421.</a:t>
            </a:r>
          </a:p>
          <a:p>
            <a:pPr marL="457200" indent="-457200">
              <a:buFont typeface="+mj-lt"/>
              <a:buAutoNum type="arabicPeriod"/>
            </a:pPr>
            <a:r>
              <a:rPr lang="en-US" dirty="0"/>
              <a:t>Zhang, </a:t>
            </a:r>
            <a:r>
              <a:rPr lang="en-US" dirty="0" err="1"/>
              <a:t>Sikai</a:t>
            </a:r>
            <a:r>
              <a:rPr lang="en-US" dirty="0"/>
              <a:t>, et al. "GACAN: Graph Attention-Convolution-Attention Networks for Traffic Forecasting Based on Multi-granularity Time Series." </a:t>
            </a:r>
            <a:r>
              <a:rPr lang="en-US" dirty="0" err="1"/>
              <a:t>arXiv</a:t>
            </a:r>
            <a:r>
              <a:rPr lang="en-US" dirty="0"/>
              <a:t> preprint arXiv:2110.14331 (2021).</a:t>
            </a:r>
          </a:p>
          <a:p>
            <a:pPr marL="457200" indent="-457200">
              <a:buFont typeface="+mj-lt"/>
              <a:buAutoNum type="arabicPeriod"/>
            </a:pPr>
            <a:r>
              <a:rPr lang="en-US" dirty="0" err="1"/>
              <a:t>Shelatkar</a:t>
            </a:r>
            <a:r>
              <a:rPr lang="en-US" dirty="0"/>
              <a:t>, </a:t>
            </a:r>
            <a:r>
              <a:rPr lang="en-US" dirty="0" err="1"/>
              <a:t>Tejas</a:t>
            </a:r>
            <a:r>
              <a:rPr lang="en-US" dirty="0"/>
              <a:t>, et al. "Web traffic time series forecasting using ARIMA and LSTM RNN." ITM Web of Conferences. Vol. 32. EDP Sciences, 2020.</a:t>
            </a:r>
          </a:p>
          <a:p>
            <a:pPr marL="457200" indent="-457200">
              <a:buFont typeface="+mj-lt"/>
              <a:buAutoNum type="arabicPeriod"/>
            </a:pPr>
            <a:r>
              <a:rPr lang="en-US" dirty="0"/>
              <a:t>Yang, </a:t>
            </a:r>
            <a:r>
              <a:rPr lang="en-US" dirty="0" err="1"/>
              <a:t>Hanyu</a:t>
            </a:r>
            <a:r>
              <a:rPr lang="en-US" dirty="0"/>
              <a:t>, et al. "A network traffic forecasting method based on SA optimized ARIMA–BP neural network." Computer Networks 193 (2021): 108102.</a:t>
            </a:r>
          </a:p>
          <a:p>
            <a:pPr marL="457200" indent="-457200">
              <a:buFont typeface="+mj-lt"/>
              <a:buAutoNum type="arabicPeriod"/>
            </a:pPr>
            <a:r>
              <a:rPr lang="en-US" dirty="0" err="1"/>
              <a:t>Szostak</a:t>
            </a:r>
            <a:r>
              <a:rPr lang="en-US" dirty="0"/>
              <a:t>, Daniel. "Machine learning ensemble methods for optical network traffic prediction." 14th International Conference on Computational Intelligence in Security for Information Systems and 12th International Conference on European Transnational Educational (CISIS 2021 and ICEUTE 2021) 14. Springer International Publishing, 2022.</a:t>
            </a:r>
          </a:p>
          <a:p>
            <a:pPr marL="457200" indent="-457200">
              <a:buFont typeface="+mj-lt"/>
              <a:buAutoNum type="arabicPeriod"/>
            </a:pPr>
            <a:r>
              <a:rPr lang="en-US" dirty="0"/>
              <a:t>Zhou, </a:t>
            </a:r>
            <a:r>
              <a:rPr lang="en-US" dirty="0" err="1"/>
              <a:t>Kun</a:t>
            </a:r>
            <a:r>
              <a:rPr lang="en-US" dirty="0"/>
              <a:t>, et al. "Comparative study on the time series forecasting of web traffic based on statistical model and Generative Adversarial model." Knowledge-Based Systems 213 (2021): 106467.</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29254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2034FC-186F-459E-D1F6-26A2B2F3BD10}"/>
              </a:ext>
            </a:extLst>
          </p:cNvPr>
          <p:cNvSpPr txBox="1"/>
          <p:nvPr/>
        </p:nvSpPr>
        <p:spPr>
          <a:xfrm>
            <a:off x="3880022" y="2699952"/>
            <a:ext cx="4275145" cy="1323439"/>
          </a:xfrm>
          <a:prstGeom prst="rect">
            <a:avLst/>
          </a:prstGeom>
          <a:noFill/>
        </p:spPr>
        <p:txBody>
          <a:bodyPr wrap="none" rtlCol="0">
            <a:spAutoFit/>
          </a:bodyPr>
          <a:lstStyle/>
          <a:p>
            <a:r>
              <a:rPr lang="en-US" sz="8000" dirty="0">
                <a:solidFill>
                  <a:srgbClr val="00B0F0"/>
                </a:solidFill>
              </a:rPr>
              <a:t>Thank You</a:t>
            </a:r>
          </a:p>
        </p:txBody>
      </p:sp>
    </p:spTree>
    <p:extLst>
      <p:ext uri="{BB962C8B-B14F-4D97-AF65-F5344CB8AC3E}">
        <p14:creationId xmlns:p14="http://schemas.microsoft.com/office/powerpoint/2010/main" val="167315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60EFC-10A5-764A-B7C0-C683FD4109AA}"/>
              </a:ext>
            </a:extLst>
          </p:cNvPr>
          <p:cNvSpPr>
            <a:spLocks noGrp="1"/>
          </p:cNvSpPr>
          <p:nvPr>
            <p:ph type="title"/>
          </p:nvPr>
        </p:nvSpPr>
        <p:spPr>
          <a:xfrm>
            <a:off x="1079733" y="214513"/>
            <a:ext cx="9720072" cy="755492"/>
          </a:xfrm>
        </p:spPr>
        <p:txBody>
          <a:bodyPr>
            <a:normAutofit/>
          </a:bodyPr>
          <a:lstStyle/>
          <a:p>
            <a:r>
              <a:rPr lang="en-US" sz="3200" dirty="0"/>
              <a:t>Literature Survey</a:t>
            </a:r>
          </a:p>
        </p:txBody>
      </p:sp>
      <p:graphicFrame>
        <p:nvGraphicFramePr>
          <p:cNvPr id="5" name="Table 5">
            <a:extLst>
              <a:ext uri="{FF2B5EF4-FFF2-40B4-BE49-F238E27FC236}">
                <a16:creationId xmlns:a16="http://schemas.microsoft.com/office/drawing/2014/main" id="{C3ADBAF6-BF52-C9FC-1B80-428C76A78107}"/>
              </a:ext>
            </a:extLst>
          </p:cNvPr>
          <p:cNvGraphicFramePr>
            <a:graphicFrameLocks noGrp="1"/>
          </p:cNvGraphicFramePr>
          <p:nvPr>
            <p:ph idx="1"/>
            <p:extLst>
              <p:ext uri="{D42A27DB-BD31-4B8C-83A1-F6EECF244321}">
                <p14:modId xmlns:p14="http://schemas.microsoft.com/office/powerpoint/2010/main" val="369136533"/>
              </p:ext>
            </p:extLst>
          </p:nvPr>
        </p:nvGraphicFramePr>
        <p:xfrm>
          <a:off x="1079733" y="908222"/>
          <a:ext cx="9726633" cy="5399436"/>
        </p:xfrm>
        <a:graphic>
          <a:graphicData uri="http://schemas.openxmlformats.org/drawingml/2006/table">
            <a:tbl>
              <a:tblPr firstRow="1" bandRow="1">
                <a:tableStyleId>{5C22544A-7EE6-4342-B048-85BDC9FD1C3A}</a:tableStyleId>
              </a:tblPr>
              <a:tblGrid>
                <a:gridCol w="3246459">
                  <a:extLst>
                    <a:ext uri="{9D8B030D-6E8A-4147-A177-3AD203B41FA5}">
                      <a16:colId xmlns:a16="http://schemas.microsoft.com/office/drawing/2014/main" val="3858521452"/>
                    </a:ext>
                  </a:extLst>
                </a:gridCol>
                <a:gridCol w="1537089">
                  <a:extLst>
                    <a:ext uri="{9D8B030D-6E8A-4147-A177-3AD203B41FA5}">
                      <a16:colId xmlns:a16="http://schemas.microsoft.com/office/drawing/2014/main" val="2127689453"/>
                    </a:ext>
                  </a:extLst>
                </a:gridCol>
                <a:gridCol w="4943085">
                  <a:extLst>
                    <a:ext uri="{9D8B030D-6E8A-4147-A177-3AD203B41FA5}">
                      <a16:colId xmlns:a16="http://schemas.microsoft.com/office/drawing/2014/main" val="1441696856"/>
                    </a:ext>
                  </a:extLst>
                </a:gridCol>
              </a:tblGrid>
              <a:tr h="288378">
                <a:tc>
                  <a:txBody>
                    <a:bodyPr/>
                    <a:lstStyle/>
                    <a:p>
                      <a:pPr algn="ctr"/>
                      <a:r>
                        <a:rPr lang="en-US" sz="1800" dirty="0"/>
                        <a:t>Authors</a:t>
                      </a:r>
                    </a:p>
                  </a:txBody>
                  <a:tcPr/>
                </a:tc>
                <a:tc>
                  <a:txBody>
                    <a:bodyPr/>
                    <a:lstStyle/>
                    <a:p>
                      <a:pPr algn="ctr"/>
                      <a:r>
                        <a:rPr lang="en-US" sz="1800" dirty="0"/>
                        <a:t>Year of publication</a:t>
                      </a:r>
                    </a:p>
                  </a:txBody>
                  <a:tcPr/>
                </a:tc>
                <a:tc>
                  <a:txBody>
                    <a:bodyPr/>
                    <a:lstStyle/>
                    <a:p>
                      <a:pPr algn="ctr"/>
                      <a:r>
                        <a:rPr lang="en-US" sz="1800" dirty="0"/>
                        <a:t>Summary</a:t>
                      </a:r>
                    </a:p>
                  </a:txBody>
                  <a:tcPr/>
                </a:tc>
                <a:extLst>
                  <a:ext uri="{0D108BD9-81ED-4DB2-BD59-A6C34878D82A}">
                    <a16:rowId xmlns:a16="http://schemas.microsoft.com/office/drawing/2014/main" val="1463176385"/>
                  </a:ext>
                </a:extLst>
              </a:tr>
              <a:tr h="711070">
                <a:tc>
                  <a:txBody>
                    <a:bodyPr/>
                    <a:lstStyle/>
                    <a:p>
                      <a:r>
                        <a:rPr lang="en-US" sz="1800" dirty="0" err="1"/>
                        <a:t>Navyasree</a:t>
                      </a:r>
                      <a:r>
                        <a:rPr lang="en-US" sz="1800" dirty="0"/>
                        <a:t> </a:t>
                      </a:r>
                      <a:r>
                        <a:rPr lang="en-US" sz="1800" dirty="0" err="1"/>
                        <a:t>Petluri</a:t>
                      </a:r>
                      <a:r>
                        <a:rPr lang="en-US" sz="1800" dirty="0"/>
                        <a:t>, </a:t>
                      </a:r>
                      <a:r>
                        <a:rPr lang="en-US" sz="1800" dirty="0" err="1"/>
                        <a:t>Eyhab</a:t>
                      </a:r>
                      <a:r>
                        <a:rPr lang="en-US" sz="1800" dirty="0"/>
                        <a:t> Al-</a:t>
                      </a:r>
                      <a:r>
                        <a:rPr lang="en-US" sz="1800" dirty="0" err="1"/>
                        <a:t>Masri</a:t>
                      </a:r>
                      <a:endParaRPr lang="en-US" sz="1800" dirty="0"/>
                    </a:p>
                  </a:txBody>
                  <a:tcPr/>
                </a:tc>
                <a:tc>
                  <a:txBody>
                    <a:bodyPr/>
                    <a:lstStyle/>
                    <a:p>
                      <a:r>
                        <a:rPr lang="en-US" sz="1800" dirty="0"/>
                        <a:t>2018</a:t>
                      </a:r>
                    </a:p>
                  </a:txBody>
                  <a:tcPr/>
                </a:tc>
                <a:tc>
                  <a:txBody>
                    <a:bodyPr/>
                    <a:lstStyle/>
                    <a:p>
                      <a:r>
                        <a:rPr lang="en-US" sz="1800" dirty="0"/>
                        <a:t>Uses RNN seq2seq model with the Encoder/decoder Architecture.</a:t>
                      </a:r>
                    </a:p>
                  </a:txBody>
                  <a:tcPr/>
                </a:tc>
                <a:extLst>
                  <a:ext uri="{0D108BD9-81ED-4DB2-BD59-A6C34878D82A}">
                    <a16:rowId xmlns:a16="http://schemas.microsoft.com/office/drawing/2014/main" val="447347945"/>
                  </a:ext>
                </a:extLst>
              </a:tr>
              <a:tr h="1564353">
                <a:tc>
                  <a:txBody>
                    <a:bodyPr/>
                    <a:lstStyle/>
                    <a:p>
                      <a:r>
                        <a:rPr lang="en-US" sz="1800" b="0" i="0" kern="1200" dirty="0">
                          <a:solidFill>
                            <a:schemeClr val="dk1"/>
                          </a:solidFill>
                          <a:effectLst/>
                          <a:latin typeface="+mn-lt"/>
                          <a:ea typeface="+mn-ea"/>
                          <a:cs typeface="+mn-cs"/>
                        </a:rPr>
                        <a:t>Shiva Prakash, </a:t>
                      </a:r>
                      <a:r>
                        <a:rPr lang="en-US" sz="1800" b="0" i="0" kern="1200" dirty="0" err="1">
                          <a:solidFill>
                            <a:schemeClr val="dk1"/>
                          </a:solidFill>
                          <a:effectLst/>
                          <a:latin typeface="+mn-lt"/>
                          <a:ea typeface="+mn-ea"/>
                          <a:cs typeface="+mn-cs"/>
                        </a:rPr>
                        <a:t>Santhi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Thilagam</a:t>
                      </a:r>
                      <a:r>
                        <a:rPr lang="en-US" sz="1800" b="0" i="0" kern="1200" dirty="0">
                          <a:solidFill>
                            <a:schemeClr val="dk1"/>
                          </a:solidFill>
                          <a:effectLst/>
                          <a:latin typeface="+mn-lt"/>
                          <a:ea typeface="+mn-ea"/>
                          <a:cs typeface="+mn-cs"/>
                        </a:rPr>
                        <a:t>, and N. Mohan Kumar</a:t>
                      </a:r>
                      <a:endParaRPr lang="en-US" sz="1800" dirty="0"/>
                    </a:p>
                  </a:txBody>
                  <a:tcPr/>
                </a:tc>
                <a:tc>
                  <a:txBody>
                    <a:bodyPr/>
                    <a:lstStyle/>
                    <a:p>
                      <a:r>
                        <a:rPr lang="en-US" sz="1800" dirty="0"/>
                        <a:t>2018</a:t>
                      </a:r>
                    </a:p>
                  </a:txBody>
                  <a:tcPr/>
                </a:tc>
                <a:tc>
                  <a:txBody>
                    <a:bodyPr/>
                    <a:lstStyle/>
                    <a:p>
                      <a:r>
                        <a:rPr lang="en-US" sz="1800" b="0" i="0" kern="1200" dirty="0">
                          <a:solidFill>
                            <a:schemeClr val="dk1"/>
                          </a:solidFill>
                          <a:effectLst/>
                          <a:latin typeface="+mn-lt"/>
                          <a:ea typeface="+mn-ea"/>
                          <a:cs typeface="+mn-cs"/>
                        </a:rPr>
                        <a:t>Uses three different techniques, namely Discrete Wavelet Transform (DWT), Autoregressive Integrated Moving Average (ARIMA), and Recurrent Neural Network (RNN) to predict network traffic volume.</a:t>
                      </a:r>
                      <a:endParaRPr lang="en-US" sz="1800" dirty="0"/>
                    </a:p>
                  </a:txBody>
                  <a:tcPr/>
                </a:tc>
                <a:extLst>
                  <a:ext uri="{0D108BD9-81ED-4DB2-BD59-A6C34878D82A}">
                    <a16:rowId xmlns:a16="http://schemas.microsoft.com/office/drawing/2014/main" val="2928927061"/>
                  </a:ext>
                </a:extLst>
              </a:tr>
              <a:tr h="1351032">
                <a:tc>
                  <a:txBody>
                    <a:bodyPr/>
                    <a:lstStyle/>
                    <a:p>
                      <a:r>
                        <a:rPr lang="en-US" sz="1800" b="0" i="0" kern="1200" dirty="0">
                          <a:solidFill>
                            <a:schemeClr val="dk1"/>
                          </a:solidFill>
                          <a:effectLst/>
                          <a:latin typeface="+mn-lt"/>
                          <a:ea typeface="+mn-ea"/>
                          <a:cs typeface="+mn-cs"/>
                        </a:rPr>
                        <a:t>Roberto Casado-Vara 1, Angel Martin del Rey, Daniel Pérez-Palau, Luis de-la-Fuente-Valentín and Juan M. </a:t>
                      </a:r>
                      <a:r>
                        <a:rPr lang="en-US" sz="1800" b="0" i="0" kern="1200" dirty="0" err="1">
                          <a:solidFill>
                            <a:schemeClr val="dk1"/>
                          </a:solidFill>
                          <a:effectLst/>
                          <a:latin typeface="+mn-lt"/>
                          <a:ea typeface="+mn-ea"/>
                          <a:cs typeface="+mn-cs"/>
                        </a:rPr>
                        <a:t>Corchado</a:t>
                      </a:r>
                      <a:r>
                        <a:rPr lang="en-US" sz="1800" b="0" i="0" kern="1200" dirty="0">
                          <a:solidFill>
                            <a:schemeClr val="dk1"/>
                          </a:solidFill>
                          <a:effectLst/>
                          <a:latin typeface="+mn-lt"/>
                          <a:ea typeface="+mn-ea"/>
                          <a:cs typeface="+mn-cs"/>
                        </a:rPr>
                        <a:t> </a:t>
                      </a:r>
                      <a:endParaRPr lang="en-US" sz="1800" dirty="0"/>
                    </a:p>
                  </a:txBody>
                  <a:tcPr/>
                </a:tc>
                <a:tc>
                  <a:txBody>
                    <a:bodyPr/>
                    <a:lstStyle/>
                    <a:p>
                      <a:r>
                        <a:rPr lang="en-US" sz="1800" dirty="0"/>
                        <a:t>2021</a:t>
                      </a:r>
                    </a:p>
                  </a:txBody>
                  <a:tcPr/>
                </a:tc>
                <a:tc>
                  <a:txBody>
                    <a:bodyPr/>
                    <a:lstStyle/>
                    <a:p>
                      <a:r>
                        <a:rPr lang="en-US" sz="1800" b="0" i="0" kern="1200" dirty="0">
                          <a:solidFill>
                            <a:schemeClr val="dk1"/>
                          </a:solidFill>
                          <a:effectLst/>
                          <a:latin typeface="+mn-lt"/>
                          <a:ea typeface="+mn-ea"/>
                          <a:cs typeface="+mn-cs"/>
                        </a:rPr>
                        <a:t>Proposes a distributed and asynchronous training method for LSTM networks to improve the training process and overcome the limitations of traditional training methods.</a:t>
                      </a:r>
                      <a:endParaRPr lang="en-US" sz="1800" dirty="0"/>
                    </a:p>
                  </a:txBody>
                  <a:tcPr/>
                </a:tc>
                <a:extLst>
                  <a:ext uri="{0D108BD9-81ED-4DB2-BD59-A6C34878D82A}">
                    <a16:rowId xmlns:a16="http://schemas.microsoft.com/office/drawing/2014/main" val="660502992"/>
                  </a:ext>
                </a:extLst>
              </a:tr>
              <a:tr h="1132901">
                <a:tc>
                  <a:txBody>
                    <a:bodyPr/>
                    <a:lstStyle/>
                    <a:p>
                      <a:r>
                        <a:rPr lang="en-US" sz="1800" dirty="0" err="1"/>
                        <a:t>Sikai</a:t>
                      </a:r>
                      <a:r>
                        <a:rPr lang="en-US" sz="1800" dirty="0"/>
                        <a:t> Zhang, Hong Zheng, </a:t>
                      </a:r>
                      <a:r>
                        <a:rPr lang="en-US" sz="1800" dirty="0" err="1"/>
                        <a:t>Hongyi</a:t>
                      </a:r>
                      <a:r>
                        <a:rPr lang="en-US" sz="1800" dirty="0"/>
                        <a:t> </a:t>
                      </a:r>
                      <a:r>
                        <a:rPr lang="en-US" sz="1800" dirty="0" err="1"/>
                        <a:t>Su</a:t>
                      </a:r>
                      <a:r>
                        <a:rPr lang="en-US" sz="1800" dirty="0"/>
                        <a:t>, Bo Yan, </a:t>
                      </a:r>
                      <a:r>
                        <a:rPr lang="en-US" sz="1800" dirty="0" err="1"/>
                        <a:t>Jiamou</a:t>
                      </a:r>
                      <a:r>
                        <a:rPr lang="en-US" sz="1800" dirty="0"/>
                        <a:t> Liu, Song Yang</a:t>
                      </a:r>
                    </a:p>
                  </a:txBody>
                  <a:tcPr/>
                </a:tc>
                <a:tc>
                  <a:txBody>
                    <a:bodyPr/>
                    <a:lstStyle/>
                    <a:p>
                      <a:r>
                        <a:rPr lang="en-US" sz="1800" dirty="0"/>
                        <a:t>2021</a:t>
                      </a:r>
                    </a:p>
                  </a:txBody>
                  <a:tcPr/>
                </a:tc>
                <a:tc>
                  <a:txBody>
                    <a:bodyPr/>
                    <a:lstStyle/>
                    <a:p>
                      <a:r>
                        <a:rPr lang="en-US" sz="1800" dirty="0"/>
                        <a:t>proposes a novel neural network architecture, called GACAN, for traffic forecasting based on multi-granularity time series data.</a:t>
                      </a:r>
                    </a:p>
                  </a:txBody>
                  <a:tcPr/>
                </a:tc>
                <a:extLst>
                  <a:ext uri="{0D108BD9-81ED-4DB2-BD59-A6C34878D82A}">
                    <a16:rowId xmlns:a16="http://schemas.microsoft.com/office/drawing/2014/main" val="1122850351"/>
                  </a:ext>
                </a:extLst>
              </a:tr>
            </a:tbl>
          </a:graphicData>
        </a:graphic>
      </p:graphicFrame>
    </p:spTree>
    <p:extLst>
      <p:ext uri="{BB962C8B-B14F-4D97-AF65-F5344CB8AC3E}">
        <p14:creationId xmlns:p14="http://schemas.microsoft.com/office/powerpoint/2010/main" val="421390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B280-4987-B5BB-6A4F-67BC1C51F089}"/>
              </a:ext>
            </a:extLst>
          </p:cNvPr>
          <p:cNvSpPr>
            <a:spLocks noGrp="1"/>
          </p:cNvSpPr>
          <p:nvPr>
            <p:ph type="title"/>
          </p:nvPr>
        </p:nvSpPr>
        <p:spPr/>
        <p:txBody>
          <a:bodyPr/>
          <a:lstStyle/>
          <a:p>
            <a:r>
              <a:rPr lang="en-US" dirty="0"/>
              <a:t>Literature Survey</a:t>
            </a:r>
          </a:p>
        </p:txBody>
      </p:sp>
      <p:graphicFrame>
        <p:nvGraphicFramePr>
          <p:cNvPr id="4" name="Table 4">
            <a:extLst>
              <a:ext uri="{FF2B5EF4-FFF2-40B4-BE49-F238E27FC236}">
                <a16:creationId xmlns:a16="http://schemas.microsoft.com/office/drawing/2014/main" id="{ABFE4FF3-25B7-D2C5-13EC-217D8ACE48A2}"/>
              </a:ext>
            </a:extLst>
          </p:cNvPr>
          <p:cNvGraphicFramePr>
            <a:graphicFrameLocks noGrp="1"/>
          </p:cNvGraphicFramePr>
          <p:nvPr>
            <p:ph idx="1"/>
            <p:extLst>
              <p:ext uri="{D42A27DB-BD31-4B8C-83A1-F6EECF244321}">
                <p14:modId xmlns:p14="http://schemas.microsoft.com/office/powerpoint/2010/main" val="2544511179"/>
              </p:ext>
            </p:extLst>
          </p:nvPr>
        </p:nvGraphicFramePr>
        <p:xfrm>
          <a:off x="1023939" y="1744133"/>
          <a:ext cx="9720261" cy="4572000"/>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28818841"/>
                    </a:ext>
                  </a:extLst>
                </a:gridCol>
                <a:gridCol w="1586442">
                  <a:extLst>
                    <a:ext uri="{9D8B030D-6E8A-4147-A177-3AD203B41FA5}">
                      <a16:colId xmlns:a16="http://schemas.microsoft.com/office/drawing/2014/main" val="2379204159"/>
                    </a:ext>
                  </a:extLst>
                </a:gridCol>
                <a:gridCol w="4893732">
                  <a:extLst>
                    <a:ext uri="{9D8B030D-6E8A-4147-A177-3AD203B41FA5}">
                      <a16:colId xmlns:a16="http://schemas.microsoft.com/office/drawing/2014/main" val="1169648949"/>
                    </a:ext>
                  </a:extLst>
                </a:gridCol>
              </a:tblGrid>
              <a:tr h="370840">
                <a:tc>
                  <a:txBody>
                    <a:bodyPr/>
                    <a:lstStyle/>
                    <a:p>
                      <a:pPr algn="ctr"/>
                      <a:r>
                        <a:rPr lang="en-US" dirty="0"/>
                        <a:t>Authors</a:t>
                      </a:r>
                    </a:p>
                  </a:txBody>
                  <a:tcPr/>
                </a:tc>
                <a:tc>
                  <a:txBody>
                    <a:bodyPr/>
                    <a:lstStyle/>
                    <a:p>
                      <a:pPr algn="ctr"/>
                      <a:r>
                        <a:rPr lang="en-US" dirty="0"/>
                        <a:t>Year of Publication</a:t>
                      </a:r>
                    </a:p>
                  </a:txBody>
                  <a:tcPr/>
                </a:tc>
                <a:tc>
                  <a:txBody>
                    <a:bodyPr/>
                    <a:lstStyle/>
                    <a:p>
                      <a:pPr algn="ctr"/>
                      <a:r>
                        <a:rPr lang="en-US" dirty="0"/>
                        <a:t>Summary</a:t>
                      </a:r>
                    </a:p>
                  </a:txBody>
                  <a:tcPr/>
                </a:tc>
                <a:extLst>
                  <a:ext uri="{0D108BD9-81ED-4DB2-BD59-A6C34878D82A}">
                    <a16:rowId xmlns:a16="http://schemas.microsoft.com/office/drawing/2014/main" val="2356924431"/>
                  </a:ext>
                </a:extLst>
              </a:tr>
              <a:tr h="370840">
                <a:tc>
                  <a:txBody>
                    <a:bodyPr/>
                    <a:lstStyle/>
                    <a:p>
                      <a:r>
                        <a:rPr lang="en-US" sz="1800" b="0" i="0" kern="1200" dirty="0" err="1">
                          <a:solidFill>
                            <a:schemeClr val="dk1"/>
                          </a:solidFill>
                          <a:effectLst/>
                          <a:latin typeface="+mn-lt"/>
                          <a:ea typeface="+mn-ea"/>
                          <a:cs typeface="+mn-cs"/>
                        </a:rPr>
                        <a:t>Tejas</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Shelatkar</a:t>
                      </a:r>
                      <a:r>
                        <a:rPr lang="en-US" sz="1800" b="0" i="0" kern="1200" dirty="0">
                          <a:solidFill>
                            <a:schemeClr val="dk1"/>
                          </a:solidFill>
                          <a:effectLst/>
                          <a:latin typeface="+mn-lt"/>
                          <a:ea typeface="+mn-ea"/>
                          <a:cs typeface="+mn-cs"/>
                        </a:rPr>
                        <a:t>, Stephen</a:t>
                      </a:r>
                    </a:p>
                    <a:p>
                      <a:r>
                        <a:rPr lang="en-US" sz="1800" b="0" i="0" kern="1200" dirty="0" err="1">
                          <a:solidFill>
                            <a:schemeClr val="dk1"/>
                          </a:solidFill>
                          <a:effectLst/>
                          <a:latin typeface="+mn-lt"/>
                          <a:ea typeface="+mn-ea"/>
                          <a:cs typeface="+mn-cs"/>
                        </a:rPr>
                        <a:t>Tondale</a:t>
                      </a:r>
                      <a:r>
                        <a:rPr lang="en-US" sz="1800" b="0" i="0" kern="1200" dirty="0">
                          <a:solidFill>
                            <a:schemeClr val="dk1"/>
                          </a:solidFill>
                          <a:effectLst/>
                          <a:latin typeface="+mn-lt"/>
                          <a:ea typeface="+mn-ea"/>
                          <a:cs typeface="+mn-cs"/>
                        </a:rPr>
                        <a:t>, Swaraj Yadav ,and Sheetal </a:t>
                      </a:r>
                      <a:r>
                        <a:rPr lang="en-US" sz="1800" b="0" i="0" kern="1200" dirty="0" err="1">
                          <a:solidFill>
                            <a:schemeClr val="dk1"/>
                          </a:solidFill>
                          <a:effectLst/>
                          <a:latin typeface="+mn-lt"/>
                          <a:ea typeface="+mn-ea"/>
                          <a:cs typeface="+mn-cs"/>
                        </a:rPr>
                        <a:t>Ahir</a:t>
                      </a:r>
                      <a:r>
                        <a:rPr lang="en-US" sz="1800" b="0" i="0" kern="1200" dirty="0">
                          <a:solidFill>
                            <a:schemeClr val="dk1"/>
                          </a:solidFill>
                          <a:effectLst/>
                          <a:latin typeface="+mn-lt"/>
                          <a:ea typeface="+mn-ea"/>
                          <a:cs typeface="+mn-cs"/>
                        </a:rPr>
                        <a:t>.</a:t>
                      </a:r>
                      <a:endParaRPr lang="en-US" dirty="0"/>
                    </a:p>
                  </a:txBody>
                  <a:tcPr/>
                </a:tc>
                <a:tc>
                  <a:txBody>
                    <a:bodyPr/>
                    <a:lstStyle/>
                    <a:p>
                      <a:r>
                        <a:rPr lang="en-US" dirty="0"/>
                        <a:t>2020</a:t>
                      </a:r>
                    </a:p>
                  </a:txBody>
                  <a:tcPr/>
                </a:tc>
                <a:tc>
                  <a:txBody>
                    <a:bodyPr/>
                    <a:lstStyle/>
                    <a:p>
                      <a:r>
                        <a:rPr lang="en-US" sz="1800" b="0" i="0" kern="1200" dirty="0">
                          <a:solidFill>
                            <a:schemeClr val="dk1"/>
                          </a:solidFill>
                          <a:effectLst/>
                          <a:latin typeface="+mn-lt"/>
                          <a:ea typeface="+mn-ea"/>
                          <a:cs typeface="+mn-cs"/>
                        </a:rPr>
                        <a:t>presents a comparative study of two different methods for web traffic time series forecasting: the Autoregressive Integrated Moving Average (ARIMA) model and the Long Short-Term Memory Recurrent Neural Network (LSTM RNN) model.</a:t>
                      </a:r>
                    </a:p>
                  </a:txBody>
                  <a:tcPr/>
                </a:tc>
                <a:extLst>
                  <a:ext uri="{0D108BD9-81ED-4DB2-BD59-A6C34878D82A}">
                    <a16:rowId xmlns:a16="http://schemas.microsoft.com/office/drawing/2014/main" val="1828935367"/>
                  </a:ext>
                </a:extLst>
              </a:tr>
              <a:tr h="370840">
                <a:tc>
                  <a:txBody>
                    <a:bodyPr/>
                    <a:lstStyle/>
                    <a:p>
                      <a:r>
                        <a:rPr lang="en-US" dirty="0"/>
                        <a:t>H Yang, X Li, W </a:t>
                      </a:r>
                      <a:r>
                        <a:rPr lang="en-US" dirty="0" err="1"/>
                        <a:t>Qiang</a:t>
                      </a:r>
                      <a:r>
                        <a:rPr lang="en-US" dirty="0"/>
                        <a:t>, Y Zhao, W Zhang, C Tang</a:t>
                      </a:r>
                    </a:p>
                  </a:txBody>
                  <a:tcPr/>
                </a:tc>
                <a:tc>
                  <a:txBody>
                    <a:bodyPr/>
                    <a:lstStyle/>
                    <a:p>
                      <a:r>
                        <a:rPr lang="en-US" dirty="0"/>
                        <a:t>2021</a:t>
                      </a:r>
                    </a:p>
                  </a:txBody>
                  <a:tcPr/>
                </a:tc>
                <a:tc>
                  <a:txBody>
                    <a:bodyPr/>
                    <a:lstStyle/>
                    <a:p>
                      <a:r>
                        <a:rPr lang="en-US" sz="1800" b="0" i="0" kern="1200" dirty="0">
                          <a:solidFill>
                            <a:schemeClr val="dk1"/>
                          </a:solidFill>
                          <a:effectLst/>
                          <a:latin typeface="+mn-lt"/>
                          <a:ea typeface="+mn-ea"/>
                          <a:cs typeface="+mn-cs"/>
                        </a:rPr>
                        <a:t>proposes a method for network traffic forecasting that combines ARIMA and BP Neural Network with simulated annealing (SA) optimization. </a:t>
                      </a:r>
                      <a:endParaRPr lang="en-US" dirty="0"/>
                    </a:p>
                  </a:txBody>
                  <a:tcPr/>
                </a:tc>
                <a:extLst>
                  <a:ext uri="{0D108BD9-81ED-4DB2-BD59-A6C34878D82A}">
                    <a16:rowId xmlns:a16="http://schemas.microsoft.com/office/drawing/2014/main" val="1211263676"/>
                  </a:ext>
                </a:extLst>
              </a:tr>
              <a:tr h="370840">
                <a:tc>
                  <a:txBody>
                    <a:bodyPr/>
                    <a:lstStyle/>
                    <a:p>
                      <a:r>
                        <a:rPr lang="en-US" sz="1800" b="0" i="0" kern="1200" dirty="0" err="1">
                          <a:solidFill>
                            <a:schemeClr val="dk1"/>
                          </a:solidFill>
                          <a:effectLst/>
                          <a:latin typeface="+mn-lt"/>
                          <a:ea typeface="+mn-ea"/>
                          <a:cs typeface="+mn-cs"/>
                        </a:rPr>
                        <a:t>Szostak</a:t>
                      </a:r>
                      <a:r>
                        <a:rPr lang="en-US" sz="1800" b="0" i="0" kern="1200" dirty="0">
                          <a:solidFill>
                            <a:schemeClr val="dk1"/>
                          </a:solidFill>
                          <a:effectLst/>
                          <a:latin typeface="+mn-lt"/>
                          <a:ea typeface="+mn-ea"/>
                          <a:cs typeface="+mn-cs"/>
                        </a:rPr>
                        <a:t>, Daniel</a:t>
                      </a:r>
                      <a:endParaRPr lang="en-US" dirty="0"/>
                    </a:p>
                  </a:txBody>
                  <a:tcPr/>
                </a:tc>
                <a:tc>
                  <a:txBody>
                    <a:bodyPr/>
                    <a:lstStyle/>
                    <a:p>
                      <a:r>
                        <a:rPr lang="en-US" dirty="0"/>
                        <a:t>2021</a:t>
                      </a:r>
                    </a:p>
                  </a:txBody>
                  <a:tcPr/>
                </a:tc>
                <a:tc>
                  <a:txBody>
                    <a:bodyPr/>
                    <a:lstStyle/>
                    <a:p>
                      <a:r>
                        <a:rPr lang="en-US" sz="1800" b="0" i="0" kern="1200" dirty="0">
                          <a:solidFill>
                            <a:schemeClr val="dk1"/>
                          </a:solidFill>
                          <a:effectLst/>
                          <a:latin typeface="+mn-lt"/>
                          <a:ea typeface="+mn-ea"/>
                          <a:cs typeface="+mn-cs"/>
                        </a:rPr>
                        <a:t>Proposes machine learning methods for network traffic prediction in optical network.</a:t>
                      </a:r>
                      <a:endParaRPr lang="en-US" dirty="0"/>
                    </a:p>
                  </a:txBody>
                  <a:tcPr/>
                </a:tc>
                <a:extLst>
                  <a:ext uri="{0D108BD9-81ED-4DB2-BD59-A6C34878D82A}">
                    <a16:rowId xmlns:a16="http://schemas.microsoft.com/office/drawing/2014/main" val="1120036538"/>
                  </a:ext>
                </a:extLst>
              </a:tr>
              <a:tr h="370840">
                <a:tc>
                  <a:txBody>
                    <a:bodyPr/>
                    <a:lstStyle/>
                    <a:p>
                      <a:r>
                        <a:rPr lang="en-US" sz="1800" b="0" i="0" kern="1200" dirty="0">
                          <a:solidFill>
                            <a:schemeClr val="dk1"/>
                          </a:solidFill>
                          <a:effectLst/>
                          <a:latin typeface="+mn-lt"/>
                          <a:ea typeface="+mn-ea"/>
                          <a:cs typeface="+mn-cs"/>
                        </a:rPr>
                        <a:t>K Zhou, W Wang, L Huang, B Liu</a:t>
                      </a:r>
                      <a:endParaRPr lang="en-US" dirty="0"/>
                    </a:p>
                  </a:txBody>
                  <a:tcPr/>
                </a:tc>
                <a:tc>
                  <a:txBody>
                    <a:bodyPr/>
                    <a:lstStyle/>
                    <a:p>
                      <a:r>
                        <a:rPr lang="en-US" dirty="0"/>
                        <a:t>2021</a:t>
                      </a:r>
                    </a:p>
                  </a:txBody>
                  <a:tcPr/>
                </a:tc>
                <a:tc>
                  <a:txBody>
                    <a:bodyPr/>
                    <a:lstStyle/>
                    <a:p>
                      <a:r>
                        <a:rPr lang="en-US" sz="1800" b="0" i="0" kern="1200" dirty="0">
                          <a:solidFill>
                            <a:schemeClr val="dk1"/>
                          </a:solidFill>
                          <a:effectLst/>
                          <a:latin typeface="+mn-lt"/>
                          <a:ea typeface="+mn-ea"/>
                          <a:cs typeface="+mn-cs"/>
                        </a:rPr>
                        <a:t>Comparative study on the time series forecasting of web traffic based on statistical model and Generative Adversarial model</a:t>
                      </a:r>
                      <a:endParaRPr lang="en-US" dirty="0"/>
                    </a:p>
                  </a:txBody>
                  <a:tcPr/>
                </a:tc>
                <a:extLst>
                  <a:ext uri="{0D108BD9-81ED-4DB2-BD59-A6C34878D82A}">
                    <a16:rowId xmlns:a16="http://schemas.microsoft.com/office/drawing/2014/main" val="3059234473"/>
                  </a:ext>
                </a:extLst>
              </a:tr>
            </a:tbl>
          </a:graphicData>
        </a:graphic>
      </p:graphicFrame>
    </p:spTree>
    <p:extLst>
      <p:ext uri="{BB962C8B-B14F-4D97-AF65-F5344CB8AC3E}">
        <p14:creationId xmlns:p14="http://schemas.microsoft.com/office/powerpoint/2010/main" val="305809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D0FD-F78E-FE3A-B369-2D9F2184060D}"/>
              </a:ext>
            </a:extLst>
          </p:cNvPr>
          <p:cNvSpPr>
            <a:spLocks noGrp="1"/>
          </p:cNvSpPr>
          <p:nvPr>
            <p:ph type="title"/>
          </p:nvPr>
        </p:nvSpPr>
        <p:spPr/>
        <p:txBody>
          <a:bodyPr>
            <a:normAutofit/>
          </a:bodyPr>
          <a:lstStyle/>
          <a:p>
            <a:r>
              <a:rPr lang="en-US" sz="3200" dirty="0"/>
              <a:t>Dataset Description</a:t>
            </a:r>
          </a:p>
        </p:txBody>
      </p:sp>
      <p:sp>
        <p:nvSpPr>
          <p:cNvPr id="3" name="Content Placeholder 2">
            <a:extLst>
              <a:ext uri="{FF2B5EF4-FFF2-40B4-BE49-F238E27FC236}">
                <a16:creationId xmlns:a16="http://schemas.microsoft.com/office/drawing/2014/main" id="{E372B858-4F9C-EE16-3F4B-2B8DB8F44105}"/>
              </a:ext>
            </a:extLst>
          </p:cNvPr>
          <p:cNvSpPr>
            <a:spLocks noGrp="1"/>
          </p:cNvSpPr>
          <p:nvPr>
            <p:ph idx="1"/>
          </p:nvPr>
        </p:nvSpPr>
        <p:spPr/>
        <p:txBody>
          <a:bodyPr/>
          <a:lstStyle/>
          <a:p>
            <a:pPr>
              <a:buFont typeface="Wingdings" panose="05000000000000000000" pitchFamily="2" charset="2"/>
              <a:buChar char="Ø"/>
            </a:pPr>
            <a:r>
              <a:rPr lang="en-US" dirty="0"/>
              <a:t>The training dataset consists of approximately 145k time series. Each of these time series represent a number of daily views of a different Wikipedia article starting from July, 1st, 2015 up until March 1st, 2017.</a:t>
            </a:r>
          </a:p>
          <a:p>
            <a:pPr>
              <a:buFont typeface="Wingdings" panose="05000000000000000000" pitchFamily="2" charset="2"/>
              <a:buChar char="Ø"/>
            </a:pPr>
            <a:r>
              <a:rPr lang="en-US" dirty="0"/>
              <a:t>The dataset consists of two .csv files namely train1 and train2.</a:t>
            </a:r>
          </a:p>
          <a:p>
            <a:pPr>
              <a:buFont typeface="Wingdings" panose="05000000000000000000" pitchFamily="2" charset="2"/>
              <a:buChar char="Ø"/>
            </a:pPr>
            <a:r>
              <a:rPr lang="en-US" dirty="0"/>
              <a:t>For training a model we have taken data from July,1st,2015 to August,10st,2017. and for testing the models we are predicting web traffic for last 31 and 60 days in case of ANN.</a:t>
            </a:r>
          </a:p>
          <a:p>
            <a:pPr>
              <a:buFont typeface="Wingdings" panose="05000000000000000000" pitchFamily="2" charset="2"/>
              <a:buChar char="Ø"/>
            </a:pPr>
            <a:r>
              <a:rPr lang="en-US" dirty="0"/>
              <a:t>The dataset has daily views of Wikipedia pages as Wikipedia has pages in different languages, on analysis we have found that time series of different language has different characteristics.</a:t>
            </a:r>
          </a:p>
        </p:txBody>
      </p:sp>
    </p:spTree>
    <p:extLst>
      <p:ext uri="{BB962C8B-B14F-4D97-AF65-F5344CB8AC3E}">
        <p14:creationId xmlns:p14="http://schemas.microsoft.com/office/powerpoint/2010/main" val="281347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8723-B162-2AB0-1884-76A709BC2B68}"/>
              </a:ext>
            </a:extLst>
          </p:cNvPr>
          <p:cNvSpPr>
            <a:spLocks noGrp="1"/>
          </p:cNvSpPr>
          <p:nvPr>
            <p:ph type="title"/>
          </p:nvPr>
        </p:nvSpPr>
        <p:spPr>
          <a:xfrm>
            <a:off x="1024128" y="585216"/>
            <a:ext cx="9720072" cy="1101481"/>
          </a:xfrm>
        </p:spPr>
        <p:txBody>
          <a:bodyPr>
            <a:normAutofit/>
          </a:bodyPr>
          <a:lstStyle/>
          <a:p>
            <a:r>
              <a:rPr lang="en-US" sz="3200" dirty="0" err="1"/>
              <a:t>DatA</a:t>
            </a:r>
            <a:r>
              <a:rPr lang="en-US" sz="3200" dirty="0"/>
              <a:t> Analysis	</a:t>
            </a:r>
          </a:p>
        </p:txBody>
      </p:sp>
      <p:sp>
        <p:nvSpPr>
          <p:cNvPr id="3" name="Content Placeholder 2">
            <a:extLst>
              <a:ext uri="{FF2B5EF4-FFF2-40B4-BE49-F238E27FC236}">
                <a16:creationId xmlns:a16="http://schemas.microsoft.com/office/drawing/2014/main" id="{DD34371C-50C3-28AB-77F9-CFE9C9633EE6}"/>
              </a:ext>
            </a:extLst>
          </p:cNvPr>
          <p:cNvSpPr>
            <a:spLocks noGrp="1"/>
          </p:cNvSpPr>
          <p:nvPr>
            <p:ph idx="1"/>
          </p:nvPr>
        </p:nvSpPr>
        <p:spPr>
          <a:xfrm>
            <a:off x="1024127" y="1606379"/>
            <a:ext cx="9720073" cy="4023360"/>
          </a:xfrm>
        </p:spPr>
        <p:txBody>
          <a:bodyPr/>
          <a:lstStyle/>
          <a:p>
            <a:pPr>
              <a:buFont typeface="Wingdings" panose="05000000000000000000" pitchFamily="2" charset="2"/>
              <a:buChar char="Ø"/>
            </a:pPr>
            <a:r>
              <a:rPr lang="en-US" dirty="0"/>
              <a:t>A stationary time series is a type of time series where the statistical properties of the series remain constant over time. This means that the mean, variance, and autocorrelation of the series do not change with time. </a:t>
            </a:r>
          </a:p>
          <a:p>
            <a:pPr>
              <a:buFont typeface="Wingdings" panose="05000000000000000000" pitchFamily="2" charset="2"/>
              <a:buChar char="Ø"/>
            </a:pPr>
            <a:r>
              <a:rPr lang="en-US" dirty="0"/>
              <a:t>To test for stationarity we have done dicky fuller test for different language pages.</a:t>
            </a:r>
          </a:p>
          <a:p>
            <a:pPr marL="0" indent="0">
              <a:buNone/>
            </a:pPr>
            <a:endParaRPr lang="en-US" dirty="0"/>
          </a:p>
          <a:p>
            <a:endParaRPr lang="en-US" dirty="0"/>
          </a:p>
        </p:txBody>
      </p:sp>
      <p:graphicFrame>
        <p:nvGraphicFramePr>
          <p:cNvPr id="5" name="Table 5">
            <a:extLst>
              <a:ext uri="{FF2B5EF4-FFF2-40B4-BE49-F238E27FC236}">
                <a16:creationId xmlns:a16="http://schemas.microsoft.com/office/drawing/2014/main" id="{AF1FC9B7-AC9E-9D89-F6F7-6FE4710E4F36}"/>
              </a:ext>
            </a:extLst>
          </p:cNvPr>
          <p:cNvGraphicFramePr>
            <a:graphicFrameLocks noGrp="1"/>
          </p:cNvGraphicFramePr>
          <p:nvPr>
            <p:extLst>
              <p:ext uri="{D42A27DB-BD31-4B8C-83A1-F6EECF244321}">
                <p14:modId xmlns:p14="http://schemas.microsoft.com/office/powerpoint/2010/main" val="3230009709"/>
              </p:ext>
            </p:extLst>
          </p:nvPr>
        </p:nvGraphicFramePr>
        <p:xfrm>
          <a:off x="1735437" y="3143064"/>
          <a:ext cx="8128000" cy="365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613282"/>
                    </a:ext>
                  </a:extLst>
                </a:gridCol>
                <a:gridCol w="4064000">
                  <a:extLst>
                    <a:ext uri="{9D8B030D-6E8A-4147-A177-3AD203B41FA5}">
                      <a16:colId xmlns:a16="http://schemas.microsoft.com/office/drawing/2014/main" val="3755349100"/>
                    </a:ext>
                  </a:extLst>
                </a:gridCol>
              </a:tblGrid>
              <a:tr h="283908">
                <a:tc>
                  <a:txBody>
                    <a:bodyPr/>
                    <a:lstStyle/>
                    <a:p>
                      <a:r>
                        <a:rPr lang="en-US" dirty="0" err="1"/>
                        <a:t>url</a:t>
                      </a:r>
                      <a:r>
                        <a:rPr lang="en-US" dirty="0"/>
                        <a:t> category</a:t>
                      </a:r>
                    </a:p>
                  </a:txBody>
                  <a:tcPr/>
                </a:tc>
                <a:tc>
                  <a:txBody>
                    <a:bodyPr/>
                    <a:lstStyle/>
                    <a:p>
                      <a:r>
                        <a:rPr lang="en-US" dirty="0"/>
                        <a:t>Stationarity</a:t>
                      </a:r>
                    </a:p>
                  </a:txBody>
                  <a:tcPr/>
                </a:tc>
                <a:extLst>
                  <a:ext uri="{0D108BD9-81ED-4DB2-BD59-A6C34878D82A}">
                    <a16:rowId xmlns:a16="http://schemas.microsoft.com/office/drawing/2014/main" val="3145964510"/>
                  </a:ext>
                </a:extLst>
              </a:tr>
              <a:tr h="283908">
                <a:tc>
                  <a:txBody>
                    <a:bodyPr/>
                    <a:lstStyle/>
                    <a:p>
                      <a:r>
                        <a:rPr lang="en-US" sz="1800" b="0" i="0" kern="1200" dirty="0">
                          <a:solidFill>
                            <a:schemeClr val="dk1"/>
                          </a:solidFill>
                          <a:effectLst/>
                          <a:latin typeface="+mn-lt"/>
                          <a:ea typeface="+mn-ea"/>
                          <a:cs typeface="+mn-cs"/>
                        </a:rPr>
                        <a:t>Chinese, </a:t>
                      </a:r>
                      <a:r>
                        <a:rPr lang="en-US" sz="1800" b="0" i="0" kern="1200" dirty="0" err="1">
                          <a:solidFill>
                            <a:schemeClr val="dk1"/>
                          </a:solidFill>
                          <a:effectLst/>
                          <a:latin typeface="+mn-lt"/>
                          <a:ea typeface="+mn-ea"/>
                          <a:cs typeface="+mn-cs"/>
                        </a:rPr>
                        <a:t>Zhōnghuá</a:t>
                      </a:r>
                      <a:endParaRPr lang="en-US" dirty="0"/>
                    </a:p>
                  </a:txBody>
                  <a:tcPr/>
                </a:tc>
                <a:tc>
                  <a:txBody>
                    <a:bodyPr/>
                    <a:lstStyle/>
                    <a:p>
                      <a:r>
                        <a:rPr lang="en-US" dirty="0"/>
                        <a:t>Non-stationary</a:t>
                      </a:r>
                    </a:p>
                  </a:txBody>
                  <a:tcPr/>
                </a:tc>
                <a:extLst>
                  <a:ext uri="{0D108BD9-81ED-4DB2-BD59-A6C34878D82A}">
                    <a16:rowId xmlns:a16="http://schemas.microsoft.com/office/drawing/2014/main" val="137140845"/>
                  </a:ext>
                </a:extLst>
              </a:tr>
              <a:tr h="283908">
                <a:tc>
                  <a:txBody>
                    <a:bodyPr/>
                    <a:lstStyle/>
                    <a:p>
                      <a:r>
                        <a:rPr lang="en-US" dirty="0"/>
                        <a:t>English</a:t>
                      </a:r>
                    </a:p>
                  </a:txBody>
                  <a:tcPr/>
                </a:tc>
                <a:tc>
                  <a:txBody>
                    <a:bodyPr/>
                    <a:lstStyle/>
                    <a:p>
                      <a:r>
                        <a:rPr lang="en-US" dirty="0"/>
                        <a:t>Non-stationary</a:t>
                      </a:r>
                    </a:p>
                  </a:txBody>
                  <a:tcPr/>
                </a:tc>
                <a:extLst>
                  <a:ext uri="{0D108BD9-81ED-4DB2-BD59-A6C34878D82A}">
                    <a16:rowId xmlns:a16="http://schemas.microsoft.com/office/drawing/2014/main" val="549763837"/>
                  </a:ext>
                </a:extLst>
              </a:tr>
              <a:tr h="283908">
                <a:tc>
                  <a:txBody>
                    <a:bodyPr/>
                    <a:lstStyle/>
                    <a:p>
                      <a:r>
                        <a:rPr lang="en-US" dirty="0" err="1"/>
                        <a:t>Japenese</a:t>
                      </a:r>
                      <a:endParaRPr lang="en-US" dirty="0"/>
                    </a:p>
                  </a:txBody>
                  <a:tcPr/>
                </a:tc>
                <a:tc>
                  <a:txBody>
                    <a:bodyPr/>
                    <a:lstStyle/>
                    <a:p>
                      <a:r>
                        <a:rPr lang="en-US" dirty="0"/>
                        <a:t>Non-stationary</a:t>
                      </a:r>
                    </a:p>
                  </a:txBody>
                  <a:tcPr/>
                </a:tc>
                <a:extLst>
                  <a:ext uri="{0D108BD9-81ED-4DB2-BD59-A6C34878D82A}">
                    <a16:rowId xmlns:a16="http://schemas.microsoft.com/office/drawing/2014/main" val="3467046274"/>
                  </a:ext>
                </a:extLst>
              </a:tr>
              <a:tr h="283908">
                <a:tc>
                  <a:txBody>
                    <a:bodyPr/>
                    <a:lstStyle/>
                    <a:p>
                      <a:r>
                        <a:rPr lang="en-US" dirty="0"/>
                        <a:t>Spanish</a:t>
                      </a:r>
                    </a:p>
                  </a:txBody>
                  <a:tcPr/>
                </a:tc>
                <a:tc>
                  <a:txBody>
                    <a:bodyPr/>
                    <a:lstStyle/>
                    <a:p>
                      <a:r>
                        <a:rPr lang="en-US" dirty="0"/>
                        <a:t>Stationary</a:t>
                      </a:r>
                    </a:p>
                  </a:txBody>
                  <a:tcPr/>
                </a:tc>
                <a:extLst>
                  <a:ext uri="{0D108BD9-81ED-4DB2-BD59-A6C34878D82A}">
                    <a16:rowId xmlns:a16="http://schemas.microsoft.com/office/drawing/2014/main" val="2864890476"/>
                  </a:ext>
                </a:extLst>
              </a:tr>
              <a:tr h="283908">
                <a:tc>
                  <a:txBody>
                    <a:bodyPr/>
                    <a:lstStyle/>
                    <a:p>
                      <a:r>
                        <a:rPr lang="en-US" dirty="0"/>
                        <a:t>French</a:t>
                      </a:r>
                    </a:p>
                  </a:txBody>
                  <a:tcPr/>
                </a:tc>
                <a:tc>
                  <a:txBody>
                    <a:bodyPr/>
                    <a:lstStyle/>
                    <a:p>
                      <a:r>
                        <a:rPr lang="en-US" dirty="0"/>
                        <a:t>Stationary</a:t>
                      </a:r>
                    </a:p>
                  </a:txBody>
                  <a:tcPr/>
                </a:tc>
                <a:extLst>
                  <a:ext uri="{0D108BD9-81ED-4DB2-BD59-A6C34878D82A}">
                    <a16:rowId xmlns:a16="http://schemas.microsoft.com/office/drawing/2014/main" val="4252987640"/>
                  </a:ext>
                </a:extLst>
              </a:tr>
              <a:tr h="283908">
                <a:tc>
                  <a:txBody>
                    <a:bodyPr/>
                    <a:lstStyle/>
                    <a:p>
                      <a:r>
                        <a:rPr lang="en-US" dirty="0"/>
                        <a:t>ns</a:t>
                      </a:r>
                    </a:p>
                  </a:txBody>
                  <a:tcPr/>
                </a:tc>
                <a:tc>
                  <a:txBody>
                    <a:bodyPr/>
                    <a:lstStyle/>
                    <a:p>
                      <a:r>
                        <a:rPr lang="en-US" dirty="0"/>
                        <a:t>Stationary</a:t>
                      </a:r>
                    </a:p>
                  </a:txBody>
                  <a:tcPr/>
                </a:tc>
                <a:extLst>
                  <a:ext uri="{0D108BD9-81ED-4DB2-BD59-A6C34878D82A}">
                    <a16:rowId xmlns:a16="http://schemas.microsoft.com/office/drawing/2014/main" val="1684600244"/>
                  </a:ext>
                </a:extLst>
              </a:tr>
              <a:tr h="240156">
                <a:tc>
                  <a:txBody>
                    <a:bodyPr/>
                    <a:lstStyle/>
                    <a:p>
                      <a:r>
                        <a:rPr lang="en-US" dirty="0" err="1"/>
                        <a:t>ww</a:t>
                      </a:r>
                      <a:endParaRPr lang="en-US" dirty="0"/>
                    </a:p>
                  </a:txBody>
                  <a:tcPr/>
                </a:tc>
                <a:tc>
                  <a:txBody>
                    <a:bodyPr/>
                    <a:lstStyle/>
                    <a:p>
                      <a:r>
                        <a:rPr lang="en-US" dirty="0"/>
                        <a:t>Stationary</a:t>
                      </a:r>
                    </a:p>
                  </a:txBody>
                  <a:tcPr/>
                </a:tc>
                <a:extLst>
                  <a:ext uri="{0D108BD9-81ED-4DB2-BD59-A6C34878D82A}">
                    <a16:rowId xmlns:a16="http://schemas.microsoft.com/office/drawing/2014/main" val="1929438676"/>
                  </a:ext>
                </a:extLst>
              </a:tr>
              <a:tr h="283908">
                <a:tc>
                  <a:txBody>
                    <a:bodyPr/>
                    <a:lstStyle/>
                    <a:p>
                      <a:r>
                        <a:rPr lang="en-US" dirty="0"/>
                        <a:t>Russian</a:t>
                      </a:r>
                    </a:p>
                  </a:txBody>
                  <a:tcPr/>
                </a:tc>
                <a:tc>
                  <a:txBody>
                    <a:bodyPr/>
                    <a:lstStyle/>
                    <a:p>
                      <a:r>
                        <a:rPr lang="en-US" dirty="0"/>
                        <a:t>Stationary</a:t>
                      </a:r>
                    </a:p>
                  </a:txBody>
                  <a:tcPr/>
                </a:tc>
                <a:extLst>
                  <a:ext uri="{0D108BD9-81ED-4DB2-BD59-A6C34878D82A}">
                    <a16:rowId xmlns:a16="http://schemas.microsoft.com/office/drawing/2014/main" val="1751575375"/>
                  </a:ext>
                </a:extLst>
              </a:tr>
              <a:tr h="283908">
                <a:tc>
                  <a:txBody>
                    <a:bodyPr/>
                    <a:lstStyle/>
                    <a:p>
                      <a:r>
                        <a:rPr lang="en-US" dirty="0"/>
                        <a:t>German</a:t>
                      </a:r>
                    </a:p>
                  </a:txBody>
                  <a:tcPr/>
                </a:tc>
                <a:tc>
                  <a:txBody>
                    <a:bodyPr/>
                    <a:lstStyle/>
                    <a:p>
                      <a:r>
                        <a:rPr lang="en-US" dirty="0"/>
                        <a:t>Stationary</a:t>
                      </a:r>
                    </a:p>
                  </a:txBody>
                  <a:tcPr/>
                </a:tc>
                <a:extLst>
                  <a:ext uri="{0D108BD9-81ED-4DB2-BD59-A6C34878D82A}">
                    <a16:rowId xmlns:a16="http://schemas.microsoft.com/office/drawing/2014/main" val="71214823"/>
                  </a:ext>
                </a:extLst>
              </a:tr>
            </a:tbl>
          </a:graphicData>
        </a:graphic>
      </p:graphicFrame>
    </p:spTree>
    <p:extLst>
      <p:ext uri="{BB962C8B-B14F-4D97-AF65-F5344CB8AC3E}">
        <p14:creationId xmlns:p14="http://schemas.microsoft.com/office/powerpoint/2010/main" val="30372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CC4C-CC1E-C881-9E01-04819EC352D3}"/>
              </a:ext>
            </a:extLst>
          </p:cNvPr>
          <p:cNvSpPr>
            <a:spLocks noGrp="1"/>
          </p:cNvSpPr>
          <p:nvPr>
            <p:ph type="title"/>
          </p:nvPr>
        </p:nvSpPr>
        <p:spPr/>
        <p:txBody>
          <a:bodyPr>
            <a:normAutofit/>
          </a:bodyPr>
          <a:lstStyle/>
          <a:p>
            <a:r>
              <a:rPr lang="en-US" sz="3200" dirty="0"/>
              <a:t>Augmented Dicky Fuller Test</a:t>
            </a:r>
          </a:p>
        </p:txBody>
      </p:sp>
      <p:sp>
        <p:nvSpPr>
          <p:cNvPr id="3" name="Content Placeholder 2">
            <a:extLst>
              <a:ext uri="{FF2B5EF4-FFF2-40B4-BE49-F238E27FC236}">
                <a16:creationId xmlns:a16="http://schemas.microsoft.com/office/drawing/2014/main" id="{F9171FF4-DA1A-A5DD-2C6C-557947462B58}"/>
              </a:ext>
            </a:extLst>
          </p:cNvPr>
          <p:cNvSpPr>
            <a:spLocks noGrp="1"/>
          </p:cNvSpPr>
          <p:nvPr>
            <p:ph idx="1"/>
          </p:nvPr>
        </p:nvSpPr>
        <p:spPr>
          <a:xfrm>
            <a:off x="962345" y="1921476"/>
            <a:ext cx="9720073" cy="4023360"/>
          </a:xfrm>
        </p:spPr>
        <p:txBody>
          <a:bodyPr>
            <a:normAutofit lnSpcReduction="10000"/>
          </a:bodyPr>
          <a:lstStyle/>
          <a:p>
            <a:pPr algn="l">
              <a:buFont typeface="Wingdings" panose="05000000000000000000" pitchFamily="2" charset="2"/>
              <a:buChar char="Ø"/>
            </a:pPr>
            <a:r>
              <a:rPr lang="en-US" b="0" i="0" dirty="0">
                <a:effectLst/>
                <a:latin typeface="Inter"/>
              </a:rPr>
              <a:t>This test checks if the data is stationary or not.</a:t>
            </a:r>
          </a:p>
          <a:p>
            <a:pPr algn="l">
              <a:buFont typeface="Wingdings" panose="05000000000000000000" pitchFamily="2" charset="2"/>
              <a:buChar char="Ø"/>
            </a:pPr>
            <a:r>
              <a:rPr lang="en-US" b="0" i="0" dirty="0">
                <a:effectLst/>
                <a:latin typeface="Inter"/>
              </a:rPr>
              <a:t>It is a hypothesis testing in which the null hypothesis is that the data is non-stationary.</a:t>
            </a:r>
          </a:p>
          <a:p>
            <a:pPr algn="l">
              <a:buFont typeface="Wingdings" panose="05000000000000000000" pitchFamily="2" charset="2"/>
              <a:buChar char="Ø"/>
            </a:pPr>
            <a:r>
              <a:rPr lang="en-US" b="1" i="0" dirty="0">
                <a:effectLst/>
                <a:latin typeface="Inter"/>
              </a:rPr>
              <a:t>p-value &gt; 0.05</a:t>
            </a:r>
            <a:r>
              <a:rPr lang="en-US" b="0" i="0" dirty="0">
                <a:effectLst/>
                <a:latin typeface="Inter"/>
              </a:rPr>
              <a:t>: Fail to reject the null hypothesis (H0), the data has a unit root and is non-stationary.</a:t>
            </a:r>
          </a:p>
          <a:p>
            <a:pPr algn="l">
              <a:buFont typeface="Wingdings" panose="05000000000000000000" pitchFamily="2" charset="2"/>
              <a:buChar char="Ø"/>
            </a:pPr>
            <a:r>
              <a:rPr lang="en-US" b="1" i="0" dirty="0">
                <a:effectLst/>
                <a:latin typeface="Inter"/>
              </a:rPr>
              <a:t>p-value &lt;= 0.05</a:t>
            </a:r>
            <a:r>
              <a:rPr lang="en-US" b="0" i="0" dirty="0">
                <a:effectLst/>
                <a:latin typeface="Inter"/>
              </a:rPr>
              <a:t>: Reject the null hypothesis (H0), the data does not have a unit root and is stationary.</a:t>
            </a:r>
          </a:p>
          <a:p>
            <a:pPr algn="l">
              <a:buFont typeface="Wingdings" panose="05000000000000000000" pitchFamily="2" charset="2"/>
              <a:buChar char="Ø"/>
            </a:pPr>
            <a:r>
              <a:rPr lang="en-US" b="0" i="0" dirty="0">
                <a:effectLst/>
                <a:latin typeface="Inter"/>
              </a:rPr>
              <a:t>The p-value in the augmented Dickey-Fuller (ADF) test is a measure of the strength of evidence against the null hypothesis of a unit root in a time series.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test statistic is a t-statistic, and its critical values are determined by the number of observations, the level of significance, and the order of the autoregressive model.</a:t>
            </a:r>
          </a:p>
          <a:p>
            <a:pPr algn="l">
              <a:buFont typeface="Wingdings" panose="05000000000000000000" pitchFamily="2" charset="2"/>
              <a:buChar char="Ø"/>
            </a:pPr>
            <a:endParaRPr lang="en-US" b="0" i="0" dirty="0">
              <a:effectLst/>
              <a:latin typeface="Inter"/>
            </a:endParaRPr>
          </a:p>
        </p:txBody>
      </p:sp>
    </p:spTree>
    <p:extLst>
      <p:ext uri="{BB962C8B-B14F-4D97-AF65-F5344CB8AC3E}">
        <p14:creationId xmlns:p14="http://schemas.microsoft.com/office/powerpoint/2010/main" val="422559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833AD-A0CF-A46A-FA18-F7BE670178BB}"/>
              </a:ext>
            </a:extLst>
          </p:cNvPr>
          <p:cNvSpPr>
            <a:spLocks noGrp="1"/>
          </p:cNvSpPr>
          <p:nvPr>
            <p:ph type="title"/>
          </p:nvPr>
        </p:nvSpPr>
        <p:spPr/>
        <p:txBody>
          <a:bodyPr>
            <a:normAutofit/>
          </a:bodyPr>
          <a:lstStyle/>
          <a:p>
            <a:r>
              <a:rPr lang="en-US" sz="3200" dirty="0"/>
              <a:t>Methodology -1	</a:t>
            </a:r>
          </a:p>
        </p:txBody>
      </p:sp>
      <p:sp>
        <p:nvSpPr>
          <p:cNvPr id="3" name="Content Placeholder 2">
            <a:extLst>
              <a:ext uri="{FF2B5EF4-FFF2-40B4-BE49-F238E27FC236}">
                <a16:creationId xmlns:a16="http://schemas.microsoft.com/office/drawing/2014/main" id="{ABAB8037-412E-D68E-801B-7FB15A41BA5C}"/>
              </a:ext>
            </a:extLst>
          </p:cNvPr>
          <p:cNvSpPr>
            <a:spLocks noGrp="1"/>
          </p:cNvSpPr>
          <p:nvPr>
            <p:ph idx="1"/>
          </p:nvPr>
        </p:nvSpPr>
        <p:spPr>
          <a:xfrm>
            <a:off x="943809" y="1909119"/>
            <a:ext cx="9720073" cy="4078965"/>
          </a:xfrm>
        </p:spPr>
        <p:txBody>
          <a:bodyPr/>
          <a:lstStyle/>
          <a:p>
            <a:r>
              <a:rPr lang="en-US" b="0" i="0" dirty="0">
                <a:solidFill>
                  <a:srgbClr val="000000"/>
                </a:solidFill>
                <a:effectLst/>
                <a:latin typeface="Inter"/>
              </a:rPr>
              <a:t>To determine the value of p, q, d plotting ACF and PACF.</a:t>
            </a:r>
          </a:p>
          <a:p>
            <a:endParaRPr lang="en-US" b="0" i="0" dirty="0">
              <a:solidFill>
                <a:srgbClr val="000000"/>
              </a:solidFill>
              <a:effectLst/>
              <a:latin typeface="Inter"/>
            </a:endParaRPr>
          </a:p>
          <a:p>
            <a:endParaRPr lang="en-US" dirty="0"/>
          </a:p>
        </p:txBody>
      </p:sp>
      <p:pic>
        <p:nvPicPr>
          <p:cNvPr id="5" name="Picture 4">
            <a:extLst>
              <a:ext uri="{FF2B5EF4-FFF2-40B4-BE49-F238E27FC236}">
                <a16:creationId xmlns:a16="http://schemas.microsoft.com/office/drawing/2014/main" id="{DD151287-D4AA-0A65-A72D-2BB374D8B36E}"/>
              </a:ext>
            </a:extLst>
          </p:cNvPr>
          <p:cNvPicPr>
            <a:picLocks noChangeAspect="1"/>
          </p:cNvPicPr>
          <p:nvPr/>
        </p:nvPicPr>
        <p:blipFill>
          <a:blip r:embed="rId2"/>
          <a:stretch>
            <a:fillRect/>
          </a:stretch>
        </p:blipFill>
        <p:spPr>
          <a:xfrm>
            <a:off x="943809" y="2546882"/>
            <a:ext cx="4381880" cy="3543607"/>
          </a:xfrm>
          <a:prstGeom prst="rect">
            <a:avLst/>
          </a:prstGeom>
        </p:spPr>
      </p:pic>
      <p:pic>
        <p:nvPicPr>
          <p:cNvPr id="7" name="Picture 6">
            <a:extLst>
              <a:ext uri="{FF2B5EF4-FFF2-40B4-BE49-F238E27FC236}">
                <a16:creationId xmlns:a16="http://schemas.microsoft.com/office/drawing/2014/main" id="{01162316-AF2E-3FB9-8A07-82E68CDE315A}"/>
              </a:ext>
            </a:extLst>
          </p:cNvPr>
          <p:cNvPicPr>
            <a:picLocks noChangeAspect="1"/>
          </p:cNvPicPr>
          <p:nvPr/>
        </p:nvPicPr>
        <p:blipFill>
          <a:blip r:embed="rId3"/>
          <a:stretch>
            <a:fillRect/>
          </a:stretch>
        </p:blipFill>
        <p:spPr>
          <a:xfrm>
            <a:off x="6282002" y="2546882"/>
            <a:ext cx="4381880" cy="3543607"/>
          </a:xfrm>
          <a:prstGeom prst="rect">
            <a:avLst/>
          </a:prstGeom>
        </p:spPr>
      </p:pic>
    </p:spTree>
    <p:extLst>
      <p:ext uri="{BB962C8B-B14F-4D97-AF65-F5344CB8AC3E}">
        <p14:creationId xmlns:p14="http://schemas.microsoft.com/office/powerpoint/2010/main" val="12151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073D-C058-084C-0D4E-06291F36CFC4}"/>
              </a:ext>
            </a:extLst>
          </p:cNvPr>
          <p:cNvSpPr>
            <a:spLocks noGrp="1"/>
          </p:cNvSpPr>
          <p:nvPr>
            <p:ph type="title"/>
          </p:nvPr>
        </p:nvSpPr>
        <p:spPr>
          <a:xfrm>
            <a:off x="1024128" y="585216"/>
            <a:ext cx="9720072" cy="1157087"/>
          </a:xfrm>
        </p:spPr>
        <p:txBody>
          <a:bodyPr>
            <a:normAutofit/>
          </a:bodyPr>
          <a:lstStyle/>
          <a:p>
            <a:r>
              <a:rPr lang="en-US" sz="3200" dirty="0"/>
              <a:t>Methodology -2</a:t>
            </a:r>
          </a:p>
        </p:txBody>
      </p:sp>
      <p:sp>
        <p:nvSpPr>
          <p:cNvPr id="3" name="Content Placeholder 2">
            <a:extLst>
              <a:ext uri="{FF2B5EF4-FFF2-40B4-BE49-F238E27FC236}">
                <a16:creationId xmlns:a16="http://schemas.microsoft.com/office/drawing/2014/main" id="{C5D81C93-AA43-F454-3DD1-778A33505CE4}"/>
              </a:ext>
            </a:extLst>
          </p:cNvPr>
          <p:cNvSpPr>
            <a:spLocks noGrp="1"/>
          </p:cNvSpPr>
          <p:nvPr>
            <p:ph idx="1"/>
          </p:nvPr>
        </p:nvSpPr>
        <p:spPr>
          <a:xfrm>
            <a:off x="1024127" y="1896763"/>
            <a:ext cx="9720073" cy="4023360"/>
          </a:xfrm>
        </p:spPr>
        <p:txBody>
          <a:bodyPr/>
          <a:lstStyle/>
          <a:p>
            <a:r>
              <a:rPr lang="en-US" dirty="0"/>
              <a:t>From ACF and PACF the value of p, q, and d are – </a:t>
            </a:r>
          </a:p>
          <a:p>
            <a:r>
              <a:rPr lang="en-US" dirty="0"/>
              <a:t>P = 5 as all value are out of significance level</a:t>
            </a:r>
          </a:p>
          <a:p>
            <a:r>
              <a:rPr lang="en-US" dirty="0"/>
              <a:t>Q = 30 as 30 observations are more than significant level.</a:t>
            </a:r>
          </a:p>
          <a:p>
            <a:r>
              <a:rPr lang="en-US" dirty="0"/>
              <a:t>D = 1 as some observation in data are stationary and some are non stationary we cannot determine order of differencing so taking it randomly as 1.</a:t>
            </a:r>
          </a:p>
        </p:txBody>
      </p:sp>
    </p:spTree>
    <p:extLst>
      <p:ext uri="{BB962C8B-B14F-4D97-AF65-F5344CB8AC3E}">
        <p14:creationId xmlns:p14="http://schemas.microsoft.com/office/powerpoint/2010/main" val="383814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Integral design</Template>
  <TotalTime>826</TotalTime>
  <Words>1940</Words>
  <Application>Microsoft Office PowerPoint</Application>
  <PresentationFormat>Widescreen</PresentationFormat>
  <Paragraphs>145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Calibri</vt:lpstr>
      <vt:lpstr>Inter</vt:lpstr>
      <vt:lpstr>Times New Roman</vt:lpstr>
      <vt:lpstr>Tw Cen MT</vt:lpstr>
      <vt:lpstr>Tw Cen MT Condensed</vt:lpstr>
      <vt:lpstr>Wingdings</vt:lpstr>
      <vt:lpstr>Wingdings 3</vt:lpstr>
      <vt:lpstr>Integral</vt:lpstr>
      <vt:lpstr>Web Traffic Time series forecasting</vt:lpstr>
      <vt:lpstr>Problem Statement</vt:lpstr>
      <vt:lpstr>Literature Survey</vt:lpstr>
      <vt:lpstr>Literature Survey</vt:lpstr>
      <vt:lpstr>Dataset Description</vt:lpstr>
      <vt:lpstr>DatA Analysis </vt:lpstr>
      <vt:lpstr>Augmented Dicky Fuller Test</vt:lpstr>
      <vt:lpstr>Methodology -1 </vt:lpstr>
      <vt:lpstr>Methodology -2</vt:lpstr>
      <vt:lpstr>Auto Regressive Model (AR)</vt:lpstr>
      <vt:lpstr>Autoregressive Integrated Moving Average (ARIMA)</vt:lpstr>
      <vt:lpstr>Xtreme gradient boosting (XGBOOST)</vt:lpstr>
      <vt:lpstr>Long short term memory (lstm)</vt:lpstr>
      <vt:lpstr>Facebook Prophet</vt:lpstr>
      <vt:lpstr>ARTIFICIAL NEURAL NETWORK (ANN) -1</vt:lpstr>
      <vt:lpstr>ARTIFICIAL NEURAL NETWORK (ANN) -2</vt:lpstr>
      <vt:lpstr>Comparison - 1</vt:lpstr>
      <vt:lpstr>Comparison -2</vt:lpstr>
      <vt:lpstr>Comparison -3</vt:lpstr>
      <vt:lpstr>Result &amp; 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Traffic Time series forecasting</dc:title>
  <dc:creator>NIKHIL</dc:creator>
  <cp:lastModifiedBy>NIKHIL</cp:lastModifiedBy>
  <cp:revision>7</cp:revision>
  <dcterms:created xsi:type="dcterms:W3CDTF">2023-03-30T16:02:31Z</dcterms:created>
  <dcterms:modified xsi:type="dcterms:W3CDTF">2023-04-11T07:36:09Z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