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K-Means </a:t>
            </a:r>
            <a:br>
              <a:rPr lang="en-US" sz="5400" dirty="0" smtClean="0"/>
            </a:br>
            <a:r>
              <a:rPr lang="en-US" sz="5400" dirty="0" smtClean="0"/>
              <a:t>clustering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Nikhil </a:t>
            </a:r>
            <a:r>
              <a:rPr lang="en-US" dirty="0" err="1" smtClean="0"/>
              <a:t>kumar</a:t>
            </a:r>
            <a:r>
              <a:rPr lang="en-US" dirty="0" smtClean="0"/>
              <a:t> </a:t>
            </a:r>
            <a:r>
              <a:rPr lang="en-US" dirty="0" err="1" smtClean="0"/>
              <a:t>verma</a:t>
            </a:r>
            <a:endParaRPr lang="en-US" dirty="0" smtClean="0"/>
          </a:p>
          <a:p>
            <a:r>
              <a:rPr lang="en-US" dirty="0" smtClean="0"/>
              <a:t>a17018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2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5469"/>
            <a:ext cx="10178322" cy="6413326"/>
          </a:xfrm>
        </p:spPr>
        <p:txBody>
          <a:bodyPr/>
          <a:lstStyle/>
          <a:p>
            <a:r>
              <a:rPr lang="en-US" b="1" u="sng" dirty="0" smtClean="0"/>
              <a:t>SIMILARITY / DISSIMILARITY MEASUREMENT</a:t>
            </a:r>
            <a:endParaRPr lang="en-US" dirty="0" smtClean="0"/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	To achieve Clustering, a similarity/dissimilarity measure must be determined so as to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	cluster the data points based either on: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	1.Similarity in the data or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2.Dissimilarity in the data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	The measure reflects the degree of closeness or separation of the target objects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	and should correspond to the characteristics that are believed to distinguish the 	clusters embedded in the data.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Similarity can also be measured in terms of the placing of data points.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	By finding the distance between the data points, the distance/difference of the point to 	the cluster can be found.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504" y="4108537"/>
            <a:ext cx="3438661" cy="26304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678" y="4108537"/>
            <a:ext cx="3890549" cy="263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8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smtClean="0"/>
              <a:t>Difference between Euclidean </a:t>
            </a:r>
            <a:br>
              <a:rPr lang="en-US" sz="3600" dirty="0" smtClean="0"/>
            </a:br>
            <a:r>
              <a:rPr lang="en-US" sz="3600" dirty="0" smtClean="0"/>
              <a:t>and </a:t>
            </a:r>
            <a:br>
              <a:rPr lang="en-US" sz="3600" dirty="0" smtClean="0"/>
            </a:br>
            <a:r>
              <a:rPr lang="en-US" sz="3600" dirty="0" smtClean="0"/>
              <a:t>Manhattan distance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4530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this image we can say that, The Euclidean distance measure gives 5.65 as the distance between (2,2) and (6,6) whereas the Manhattan distance is 8.0</a:t>
            </a:r>
          </a:p>
          <a:p>
            <a:pPr marL="0" indent="0">
              <a:buNone/>
            </a:pPr>
            <a:r>
              <a:rPr lang="en-US" dirty="0" smtClean="0"/>
              <a:t>Mathematically, Euclidean distance between two n-dimensional vectors (a1,a2</a:t>
            </a:r>
            <a:r>
              <a:rPr lang="en-US" dirty="0"/>
              <a:t>,...,an</a:t>
            </a:r>
            <a:r>
              <a:rPr lang="en-US" dirty="0" smtClean="0"/>
              <a:t>) and (b1,b2</a:t>
            </a:r>
            <a:r>
              <a:rPr lang="en-US" dirty="0"/>
              <a:t>,...,</a:t>
            </a:r>
            <a:r>
              <a:rPr lang="en-US" dirty="0" err="1"/>
              <a:t>bn</a:t>
            </a:r>
            <a:r>
              <a:rPr lang="en-US" dirty="0" smtClean="0"/>
              <a:t>) 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Manhattan distance between two n-dimensional vectors: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864813"/>
            <a:ext cx="5933684" cy="968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48" y="5490048"/>
            <a:ext cx="5873490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018" y="3708056"/>
            <a:ext cx="3935450" cy="301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2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194495"/>
            <a:ext cx="10178322" cy="582119"/>
          </a:xfrm>
        </p:spPr>
        <p:txBody>
          <a:bodyPr>
            <a:noAutofit/>
          </a:bodyPr>
          <a:lstStyle/>
          <a:p>
            <a:r>
              <a:rPr lang="en-US" sz="3600" dirty="0" smtClean="0"/>
              <a:t>K-means clustering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776615"/>
            <a:ext cx="10178322" cy="5949862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The process by which objects are classified into a number of groups so</a:t>
            </a:r>
            <a:r>
              <a:rPr lang="en-US" dirty="0"/>
              <a:t> </a:t>
            </a:r>
            <a:r>
              <a:rPr lang="en-US" dirty="0" smtClean="0"/>
              <a:t>that they are as much dissimilar as possible from one group to another group, but as much similar as possible within each group.</a:t>
            </a:r>
          </a:p>
          <a:p>
            <a:pPr>
              <a:spcBef>
                <a:spcPts val="100"/>
              </a:spcBef>
            </a:pPr>
            <a:r>
              <a:rPr lang="en-US" dirty="0" smtClean="0"/>
              <a:t>The objects in group 1 should be as similar as possible.</a:t>
            </a:r>
          </a:p>
          <a:p>
            <a:pPr>
              <a:spcBef>
                <a:spcPts val="100"/>
              </a:spcBef>
            </a:pPr>
            <a:r>
              <a:rPr lang="en-US" dirty="0" smtClean="0"/>
              <a:t>But there should be much difference between an object in group1and group 2.</a:t>
            </a:r>
          </a:p>
          <a:p>
            <a:pPr>
              <a:spcBef>
                <a:spcPts val="100"/>
              </a:spcBef>
            </a:pPr>
            <a:r>
              <a:rPr lang="en-US" dirty="0" smtClean="0"/>
              <a:t>The attributes of the objects are allowed to determine which objects should be grouped together.</a:t>
            </a:r>
          </a:p>
          <a:p>
            <a:pPr>
              <a:spcBef>
                <a:spcPts val="100"/>
              </a:spcBef>
            </a:pPr>
            <a:endParaRPr lang="en-US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PROCESS FLOW OF K-MEANS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Iterate until stable (cluster centers converge):</a:t>
            </a:r>
          </a:p>
          <a:p>
            <a:pPr marL="457200" indent="-457200">
              <a:spcBef>
                <a:spcPts val="100"/>
              </a:spcBef>
              <a:buFont typeface="+mj-lt"/>
              <a:buAutoNum type="arabicPeriod"/>
            </a:pPr>
            <a:r>
              <a:rPr lang="en-US" dirty="0" smtClean="0"/>
              <a:t>Determine the centroid coordinate.</a:t>
            </a:r>
          </a:p>
          <a:p>
            <a:pPr marL="457200" indent="-457200">
              <a:spcBef>
                <a:spcPts val="100"/>
              </a:spcBef>
              <a:buFont typeface="+mj-lt"/>
              <a:buAutoNum type="arabicPeriod"/>
            </a:pPr>
            <a:r>
              <a:rPr lang="en-US" dirty="0" smtClean="0"/>
              <a:t>Determine the distance of each object to the                                                           centroids.</a:t>
            </a:r>
          </a:p>
          <a:p>
            <a:pPr marL="457200" indent="-457200">
              <a:spcBef>
                <a:spcPts val="100"/>
              </a:spcBef>
              <a:buFont typeface="+mj-lt"/>
              <a:buAutoNum type="arabicPeriod"/>
            </a:pPr>
            <a:r>
              <a:rPr lang="en-US" dirty="0" smtClean="0"/>
              <a:t>Group the object based on minimum distance                                                                   (find the closest centroid).</a:t>
            </a:r>
            <a:r>
              <a:rPr lang="en-US" dirty="0"/>
              <a:t/>
            </a:r>
            <a:br>
              <a:rPr lang="en-US" dirty="0"/>
            </a:br>
            <a:endParaRPr lang="en-US" b="1" u="sng" dirty="0" smtClean="0"/>
          </a:p>
          <a:p>
            <a:pPr marL="0" indent="0">
              <a:spcBef>
                <a:spcPts val="10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260" y="3094096"/>
            <a:ext cx="4446740" cy="36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1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dataset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 sets consists of 3 different types of irises’ (</a:t>
            </a:r>
            <a:r>
              <a:rPr lang="en-US" dirty="0" err="1"/>
              <a:t>Setosa</a:t>
            </a:r>
            <a:r>
              <a:rPr lang="en-US" dirty="0"/>
              <a:t>, </a:t>
            </a:r>
            <a:r>
              <a:rPr lang="en-US" dirty="0" err="1"/>
              <a:t>Versicolour</a:t>
            </a:r>
            <a:r>
              <a:rPr lang="en-US" dirty="0"/>
              <a:t>, and </a:t>
            </a:r>
            <a:r>
              <a:rPr lang="en-US" dirty="0" err="1"/>
              <a:t>Virginica</a:t>
            </a:r>
            <a:r>
              <a:rPr lang="en-US" dirty="0"/>
              <a:t>) petal and sepal length, stored in a 150x4 </a:t>
            </a:r>
            <a:r>
              <a:rPr lang="en-US" dirty="0" err="1"/>
              <a:t>numpy.ndarray</a:t>
            </a:r>
            <a:endParaRPr lang="en-US" dirty="0"/>
          </a:p>
          <a:p>
            <a:r>
              <a:rPr lang="en-US" dirty="0"/>
              <a:t>The rows being the samples and the columns being: Sepal Length, Sepal Width, Petal Length and Petal Width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0070C0"/>
                </a:solidFill>
              </a:rPr>
              <a:t>Github</a:t>
            </a:r>
            <a:r>
              <a:rPr lang="en-US" sz="1600" b="1" dirty="0">
                <a:solidFill>
                  <a:srgbClr val="0070C0"/>
                </a:solidFill>
              </a:rPr>
              <a:t> link : https://</a:t>
            </a:r>
            <a:r>
              <a:rPr lang="en-US" sz="1600" b="1" dirty="0" err="1">
                <a:solidFill>
                  <a:srgbClr val="0070C0"/>
                </a:solidFill>
              </a:rPr>
              <a:t>github.com</a:t>
            </a:r>
            <a:r>
              <a:rPr lang="en-US" sz="1600" b="1" dirty="0">
                <a:solidFill>
                  <a:srgbClr val="0070C0"/>
                </a:solidFill>
              </a:rPr>
              <a:t>/nikhilvrm13/K-Means-Clustering-of-Iris-dataset</a:t>
            </a:r>
            <a:endParaRPr lang="en-US" sz="1600" b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8576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93</TotalTime>
  <Words>254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Gill Sans MT</vt:lpstr>
      <vt:lpstr>Impact</vt:lpstr>
      <vt:lpstr>Arial</vt:lpstr>
      <vt:lpstr>Badge</vt:lpstr>
      <vt:lpstr>K-Means  clustering</vt:lpstr>
      <vt:lpstr>PowerPoint Presentation</vt:lpstr>
      <vt:lpstr>Difference between Euclidean  and  Manhattan distance</vt:lpstr>
      <vt:lpstr>K-means clustering</vt:lpstr>
      <vt:lpstr>Iris dataset in python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 clustering</dc:title>
  <dc:creator>Nikhil Verma</dc:creator>
  <cp:lastModifiedBy>Nikhil Verma</cp:lastModifiedBy>
  <cp:revision>5</cp:revision>
  <dcterms:created xsi:type="dcterms:W3CDTF">2017-11-28T13:28:30Z</dcterms:created>
  <dcterms:modified xsi:type="dcterms:W3CDTF">2017-11-28T15:02:11Z</dcterms:modified>
</cp:coreProperties>
</file>