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Nunito Light" charset="1" panose="00000400000000000000"/>
      <p:regular r:id="rId21"/>
    </p:embeddedFont>
    <p:embeddedFont>
      <p:font typeface="Inter Bold" charset="1" panose="020B0802030000000004"/>
      <p:regular r:id="rId22"/>
    </p:embeddedFont>
    <p:embeddedFont>
      <p:font typeface="Nunito" charset="1" panose="00000500000000000000"/>
      <p:regular r:id="rId23"/>
    </p:embeddedFont>
    <p:embeddedFont>
      <p:font typeface="Nunito Bold"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762503" y="5473249"/>
            <a:ext cx="7296677" cy="729667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BFC4"/>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444814" y="521367"/>
            <a:ext cx="4585701" cy="4563222"/>
          </a:xfrm>
          <a:custGeom>
            <a:avLst/>
            <a:gdLst/>
            <a:ahLst/>
            <a:cxnLst/>
            <a:rect r="r" b="b" t="t" l="l"/>
            <a:pathLst>
              <a:path h="4563222" w="4585701">
                <a:moveTo>
                  <a:pt x="0" y="0"/>
                </a:moveTo>
                <a:lnTo>
                  <a:pt x="4585700" y="0"/>
                </a:lnTo>
                <a:lnTo>
                  <a:pt x="4585700" y="4563222"/>
                </a:lnTo>
                <a:lnTo>
                  <a:pt x="0" y="4563222"/>
                </a:lnTo>
                <a:lnTo>
                  <a:pt x="0" y="0"/>
                </a:lnTo>
                <a:close/>
              </a:path>
            </a:pathLst>
          </a:custGeom>
          <a:blipFill>
            <a:blip r:embed="rId2"/>
            <a:stretch>
              <a:fillRect l="0" t="0" r="0" b="0"/>
            </a:stretch>
          </a:blipFill>
        </p:spPr>
      </p:sp>
      <p:sp>
        <p:nvSpPr>
          <p:cNvPr name="Freeform 6" id="6"/>
          <p:cNvSpPr/>
          <p:nvPr/>
        </p:nvSpPr>
        <p:spPr>
          <a:xfrm flipH="false" flipV="false" rot="0">
            <a:off x="12989363" y="6377565"/>
            <a:ext cx="5939324" cy="4450781"/>
          </a:xfrm>
          <a:custGeom>
            <a:avLst/>
            <a:gdLst/>
            <a:ahLst/>
            <a:cxnLst/>
            <a:rect r="r" b="b" t="t" l="l"/>
            <a:pathLst>
              <a:path h="4450781" w="5939324">
                <a:moveTo>
                  <a:pt x="0" y="0"/>
                </a:moveTo>
                <a:lnTo>
                  <a:pt x="5939324" y="0"/>
                </a:lnTo>
                <a:lnTo>
                  <a:pt x="5939324" y="4450782"/>
                </a:lnTo>
                <a:lnTo>
                  <a:pt x="0" y="4450782"/>
                </a:lnTo>
                <a:lnTo>
                  <a:pt x="0" y="0"/>
                </a:lnTo>
                <a:close/>
              </a:path>
            </a:pathLst>
          </a:custGeom>
          <a:blipFill>
            <a:blip r:embed="rId3"/>
            <a:stretch>
              <a:fillRect l="0" t="0" r="0" b="0"/>
            </a:stretch>
          </a:blipFill>
        </p:spPr>
      </p:sp>
      <p:grpSp>
        <p:nvGrpSpPr>
          <p:cNvPr name="Group 7" id="7"/>
          <p:cNvGrpSpPr/>
          <p:nvPr/>
        </p:nvGrpSpPr>
        <p:grpSpPr>
          <a:xfrm rot="-5400000">
            <a:off x="-4861309" y="4101064"/>
            <a:ext cx="10287000" cy="2084873"/>
            <a:chOff x="0" y="0"/>
            <a:chExt cx="4257294" cy="862828"/>
          </a:xfrm>
        </p:grpSpPr>
        <p:sp>
          <p:nvSpPr>
            <p:cNvPr name="Freeform 8" id="8"/>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9" id="9"/>
          <p:cNvGrpSpPr/>
          <p:nvPr/>
        </p:nvGrpSpPr>
        <p:grpSpPr>
          <a:xfrm rot="0">
            <a:off x="405448" y="1303437"/>
            <a:ext cx="445302" cy="44530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05448" y="2137400"/>
            <a:ext cx="445302" cy="44530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405448" y="2971362"/>
            <a:ext cx="445302" cy="44530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405448" y="3805324"/>
            <a:ext cx="445302" cy="44530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405448" y="4639287"/>
            <a:ext cx="445302" cy="44530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405448" y="5473249"/>
            <a:ext cx="445302" cy="44530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405448" y="6307211"/>
            <a:ext cx="445302" cy="44530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405448" y="7141174"/>
            <a:ext cx="445302" cy="445302"/>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405448" y="7976970"/>
            <a:ext cx="445302" cy="445302"/>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405448" y="8812998"/>
            <a:ext cx="445302" cy="445302"/>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39" id="39"/>
          <p:cNvSpPr/>
          <p:nvPr/>
        </p:nvSpPr>
        <p:spPr>
          <a:xfrm flipH="false" flipV="false" rot="0">
            <a:off x="1872315" y="6377565"/>
            <a:ext cx="6943558" cy="3298190"/>
          </a:xfrm>
          <a:custGeom>
            <a:avLst/>
            <a:gdLst/>
            <a:ahLst/>
            <a:cxnLst/>
            <a:rect r="r" b="b" t="t" l="l"/>
            <a:pathLst>
              <a:path h="3298190" w="6943558">
                <a:moveTo>
                  <a:pt x="0" y="0"/>
                </a:moveTo>
                <a:lnTo>
                  <a:pt x="6943558" y="0"/>
                </a:lnTo>
                <a:lnTo>
                  <a:pt x="6943558" y="3298190"/>
                </a:lnTo>
                <a:lnTo>
                  <a:pt x="0" y="3298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0" id="40"/>
          <p:cNvSpPr/>
          <p:nvPr/>
        </p:nvSpPr>
        <p:spPr>
          <a:xfrm flipH="false" flipV="false" rot="0">
            <a:off x="1749280" y="4377017"/>
            <a:ext cx="9175910" cy="45880"/>
          </a:xfrm>
          <a:custGeom>
            <a:avLst/>
            <a:gdLst/>
            <a:ahLst/>
            <a:cxnLst/>
            <a:rect r="r" b="b" t="t" l="l"/>
            <a:pathLst>
              <a:path h="45880" w="9175910">
                <a:moveTo>
                  <a:pt x="0" y="0"/>
                </a:moveTo>
                <a:lnTo>
                  <a:pt x="9175910" y="0"/>
                </a:lnTo>
                <a:lnTo>
                  <a:pt x="9175910" y="45879"/>
                </a:lnTo>
                <a:lnTo>
                  <a:pt x="0" y="45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1" id="41"/>
          <p:cNvSpPr/>
          <p:nvPr/>
        </p:nvSpPr>
        <p:spPr>
          <a:xfrm flipH="false" flipV="false" rot="0">
            <a:off x="1749280" y="6074511"/>
            <a:ext cx="9175910" cy="45880"/>
          </a:xfrm>
          <a:custGeom>
            <a:avLst/>
            <a:gdLst/>
            <a:ahLst/>
            <a:cxnLst/>
            <a:rect r="r" b="b" t="t" l="l"/>
            <a:pathLst>
              <a:path h="45880" w="9175910">
                <a:moveTo>
                  <a:pt x="0" y="0"/>
                </a:moveTo>
                <a:lnTo>
                  <a:pt x="9175910" y="0"/>
                </a:lnTo>
                <a:lnTo>
                  <a:pt x="9175910" y="45879"/>
                </a:lnTo>
                <a:lnTo>
                  <a:pt x="0" y="45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2" id="42"/>
          <p:cNvSpPr txBox="true"/>
          <p:nvPr/>
        </p:nvSpPr>
        <p:spPr>
          <a:xfrm rot="0">
            <a:off x="1872315" y="2923425"/>
            <a:ext cx="9337494" cy="1195152"/>
          </a:xfrm>
          <a:prstGeom prst="rect">
            <a:avLst/>
          </a:prstGeom>
        </p:spPr>
        <p:txBody>
          <a:bodyPr anchor="t" rtlCol="false" tIns="0" lIns="0" bIns="0" rIns="0">
            <a:spAutoFit/>
          </a:bodyPr>
          <a:lstStyle/>
          <a:p>
            <a:pPr algn="l">
              <a:lnSpc>
                <a:spcPts val="4876"/>
              </a:lnSpc>
              <a:spcBef>
                <a:spcPct val="0"/>
              </a:spcBef>
            </a:pPr>
            <a:r>
              <a:rPr lang="en-US" sz="3482">
                <a:solidFill>
                  <a:srgbClr val="0C3030"/>
                </a:solidFill>
                <a:latin typeface="Nunito Light"/>
              </a:rPr>
              <a:t>Utilizing Random Forests, Decision Trees, and Hybrid Model</a:t>
            </a:r>
          </a:p>
        </p:txBody>
      </p:sp>
      <p:sp>
        <p:nvSpPr>
          <p:cNvPr name="TextBox 43" id="43"/>
          <p:cNvSpPr txBox="true"/>
          <p:nvPr/>
        </p:nvSpPr>
        <p:spPr>
          <a:xfrm rot="0">
            <a:off x="1872315" y="733582"/>
            <a:ext cx="11537027" cy="2139785"/>
          </a:xfrm>
          <a:prstGeom prst="rect">
            <a:avLst/>
          </a:prstGeom>
        </p:spPr>
        <p:txBody>
          <a:bodyPr anchor="t" rtlCol="false" tIns="0" lIns="0" bIns="0" rIns="0">
            <a:spAutoFit/>
          </a:bodyPr>
          <a:lstStyle/>
          <a:p>
            <a:pPr algn="l">
              <a:lnSpc>
                <a:spcPts val="8570"/>
              </a:lnSpc>
              <a:spcBef>
                <a:spcPct val="0"/>
              </a:spcBef>
            </a:pPr>
            <a:r>
              <a:rPr lang="en-US" sz="6121">
                <a:solidFill>
                  <a:srgbClr val="23A3A8"/>
                </a:solidFill>
                <a:latin typeface="Inter Bold"/>
              </a:rPr>
              <a:t>Machine Learning Techniques for </a:t>
            </a:r>
            <a:r>
              <a:rPr lang="en-US" sz="6121">
                <a:solidFill>
                  <a:srgbClr val="FF3131"/>
                </a:solidFill>
                <a:latin typeface="Inter Bold"/>
              </a:rPr>
              <a:t>Heart Disease Detection</a:t>
            </a:r>
          </a:p>
        </p:txBody>
      </p:sp>
      <p:sp>
        <p:nvSpPr>
          <p:cNvPr name="TextBox 44" id="44"/>
          <p:cNvSpPr txBox="true"/>
          <p:nvPr/>
        </p:nvSpPr>
        <p:spPr>
          <a:xfrm rot="0">
            <a:off x="1995350" y="7216457"/>
            <a:ext cx="6271823" cy="1967230"/>
          </a:xfrm>
          <a:prstGeom prst="rect">
            <a:avLst/>
          </a:prstGeom>
        </p:spPr>
        <p:txBody>
          <a:bodyPr anchor="t" rtlCol="false" tIns="0" lIns="0" bIns="0" rIns="0">
            <a:spAutoFit/>
          </a:bodyPr>
          <a:lstStyle/>
          <a:p>
            <a:pPr algn="just">
              <a:lnSpc>
                <a:spcPts val="3919"/>
              </a:lnSpc>
            </a:pPr>
            <a:r>
              <a:rPr lang="en-US" sz="2799">
                <a:solidFill>
                  <a:srgbClr val="0C3030"/>
                </a:solidFill>
                <a:latin typeface="Nunito"/>
              </a:rPr>
              <a:t>Nikhil Yadav                     12015390 </a:t>
            </a:r>
          </a:p>
          <a:p>
            <a:pPr algn="just">
              <a:lnSpc>
                <a:spcPts val="3919"/>
              </a:lnSpc>
            </a:pPr>
            <a:r>
              <a:rPr lang="en-US" sz="2799">
                <a:solidFill>
                  <a:srgbClr val="0C3030"/>
                </a:solidFill>
                <a:latin typeface="Nunito"/>
              </a:rPr>
              <a:t>Sharique Ahmad              12105943 </a:t>
            </a:r>
          </a:p>
          <a:p>
            <a:pPr algn="just">
              <a:lnSpc>
                <a:spcPts val="3919"/>
              </a:lnSpc>
            </a:pPr>
            <a:r>
              <a:rPr lang="en-US" sz="2799">
                <a:solidFill>
                  <a:srgbClr val="0C3030"/>
                </a:solidFill>
                <a:latin typeface="Nunito"/>
              </a:rPr>
              <a:t>Maibam Suraj Singh        12002241 </a:t>
            </a:r>
          </a:p>
          <a:p>
            <a:pPr algn="just">
              <a:lnSpc>
                <a:spcPts val="3919"/>
              </a:lnSpc>
              <a:spcBef>
                <a:spcPct val="0"/>
              </a:spcBef>
            </a:pPr>
            <a:r>
              <a:rPr lang="en-US" sz="2799">
                <a:solidFill>
                  <a:srgbClr val="0C3030"/>
                </a:solidFill>
                <a:latin typeface="Nunito"/>
              </a:rPr>
              <a:t>Shiv Shankar Singh         12018635</a:t>
            </a:r>
          </a:p>
        </p:txBody>
      </p:sp>
      <p:sp>
        <p:nvSpPr>
          <p:cNvPr name="TextBox 45" id="45"/>
          <p:cNvSpPr txBox="true"/>
          <p:nvPr/>
        </p:nvSpPr>
        <p:spPr>
          <a:xfrm rot="0">
            <a:off x="1995350" y="6463290"/>
            <a:ext cx="6451397" cy="481330"/>
          </a:xfrm>
          <a:prstGeom prst="rect">
            <a:avLst/>
          </a:prstGeom>
        </p:spPr>
        <p:txBody>
          <a:bodyPr anchor="t" rtlCol="false" tIns="0" lIns="0" bIns="0" rIns="0">
            <a:spAutoFit/>
          </a:bodyPr>
          <a:lstStyle/>
          <a:p>
            <a:pPr algn="just">
              <a:lnSpc>
                <a:spcPts val="3919"/>
              </a:lnSpc>
              <a:spcBef>
                <a:spcPct val="0"/>
              </a:spcBef>
            </a:pPr>
            <a:r>
              <a:rPr lang="en-US" sz="2799">
                <a:solidFill>
                  <a:srgbClr val="0C3030"/>
                </a:solidFill>
                <a:latin typeface="Nunito Bold"/>
              </a:rPr>
              <a:t>Name                            Registration No.</a:t>
            </a:r>
          </a:p>
        </p:txBody>
      </p:sp>
      <p:sp>
        <p:nvSpPr>
          <p:cNvPr name="TextBox 46" id="46"/>
          <p:cNvSpPr txBox="true"/>
          <p:nvPr/>
        </p:nvSpPr>
        <p:spPr>
          <a:xfrm rot="0">
            <a:off x="1872315" y="4497805"/>
            <a:ext cx="8497434" cy="1471930"/>
          </a:xfrm>
          <a:prstGeom prst="rect">
            <a:avLst/>
          </a:prstGeom>
        </p:spPr>
        <p:txBody>
          <a:bodyPr anchor="t" rtlCol="false" tIns="0" lIns="0" bIns="0" rIns="0">
            <a:spAutoFit/>
          </a:bodyPr>
          <a:lstStyle/>
          <a:p>
            <a:pPr algn="just">
              <a:lnSpc>
                <a:spcPts val="3919"/>
              </a:lnSpc>
            </a:pPr>
            <a:r>
              <a:rPr lang="en-US" sz="2799">
                <a:solidFill>
                  <a:srgbClr val="0C3030"/>
                </a:solidFill>
                <a:latin typeface="Nunito Bold"/>
              </a:rPr>
              <a:t>Project Group no : CSERGC0341</a:t>
            </a:r>
          </a:p>
          <a:p>
            <a:pPr algn="just">
              <a:lnSpc>
                <a:spcPts val="3919"/>
              </a:lnSpc>
            </a:pPr>
            <a:r>
              <a:rPr lang="en-US" sz="2799">
                <a:solidFill>
                  <a:srgbClr val="0C3030"/>
                </a:solidFill>
                <a:latin typeface="Nunito Bold"/>
              </a:rPr>
              <a:t>Course Code : CSE445</a:t>
            </a:r>
          </a:p>
          <a:p>
            <a:pPr algn="just">
              <a:lnSpc>
                <a:spcPts val="3919"/>
              </a:lnSpc>
              <a:spcBef>
                <a:spcPct val="0"/>
              </a:spcBef>
            </a:pPr>
            <a:r>
              <a:rPr lang="en-US" sz="2799">
                <a:solidFill>
                  <a:srgbClr val="0C3030"/>
                </a:solidFill>
                <a:latin typeface="Nunito Bold"/>
              </a:rPr>
              <a:t>Mentor Name : Jatinder Kaur (Assistant Professor)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861309" y="4101064"/>
            <a:ext cx="10287000" cy="2084873"/>
            <a:chOff x="0" y="0"/>
            <a:chExt cx="4257294" cy="862828"/>
          </a:xfrm>
        </p:grpSpPr>
        <p:sp>
          <p:nvSpPr>
            <p:cNvPr name="Freeform 3" id="3"/>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4" id="4"/>
          <p:cNvGrpSpPr/>
          <p:nvPr/>
        </p:nvGrpSpPr>
        <p:grpSpPr>
          <a:xfrm rot="0">
            <a:off x="405448" y="1303437"/>
            <a:ext cx="445302" cy="44530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05448" y="2137400"/>
            <a:ext cx="445302" cy="4453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05448" y="2971362"/>
            <a:ext cx="445302" cy="4453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405448" y="3805324"/>
            <a:ext cx="445302" cy="4453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405448" y="4639287"/>
            <a:ext cx="445302" cy="4453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405448" y="5473249"/>
            <a:ext cx="445302" cy="4453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405448" y="6307211"/>
            <a:ext cx="445302" cy="44530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405448" y="7141174"/>
            <a:ext cx="445302" cy="44530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405448" y="7976970"/>
            <a:ext cx="445302" cy="445302"/>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405448" y="8812998"/>
            <a:ext cx="445302" cy="445302"/>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34" id="34"/>
          <p:cNvSpPr/>
          <p:nvPr/>
        </p:nvSpPr>
        <p:spPr>
          <a:xfrm flipH="false" flipV="false" rot="-698594">
            <a:off x="15279587" y="287717"/>
            <a:ext cx="3091188" cy="2353167"/>
          </a:xfrm>
          <a:custGeom>
            <a:avLst/>
            <a:gdLst/>
            <a:ahLst/>
            <a:cxnLst/>
            <a:rect r="r" b="b" t="t" l="l"/>
            <a:pathLst>
              <a:path h="2353167" w="3091188">
                <a:moveTo>
                  <a:pt x="0" y="0"/>
                </a:moveTo>
                <a:lnTo>
                  <a:pt x="3091188" y="0"/>
                </a:lnTo>
                <a:lnTo>
                  <a:pt x="3091188" y="2353167"/>
                </a:lnTo>
                <a:lnTo>
                  <a:pt x="0" y="2353167"/>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TextBox 35" id="35"/>
          <p:cNvSpPr txBox="true"/>
          <p:nvPr/>
        </p:nvSpPr>
        <p:spPr>
          <a:xfrm rot="0">
            <a:off x="7162636" y="739089"/>
            <a:ext cx="3962728" cy="1009650"/>
          </a:xfrm>
          <a:prstGeom prst="rect">
            <a:avLst/>
          </a:prstGeom>
        </p:spPr>
        <p:txBody>
          <a:bodyPr anchor="t" rtlCol="false" tIns="0" lIns="0" bIns="0" rIns="0">
            <a:spAutoFit/>
          </a:bodyPr>
          <a:lstStyle/>
          <a:p>
            <a:pPr algn="l">
              <a:lnSpc>
                <a:spcPts val="8399"/>
              </a:lnSpc>
              <a:spcBef>
                <a:spcPct val="0"/>
              </a:spcBef>
            </a:pPr>
            <a:r>
              <a:rPr lang="en-US" sz="5999">
                <a:solidFill>
                  <a:srgbClr val="0C3030"/>
                </a:solidFill>
                <a:latin typeface="Nunito Bold"/>
              </a:rPr>
              <a:t>Conclusion</a:t>
            </a:r>
          </a:p>
        </p:txBody>
      </p:sp>
      <p:sp>
        <p:nvSpPr>
          <p:cNvPr name="TextBox 36" id="36"/>
          <p:cNvSpPr txBox="true"/>
          <p:nvPr/>
        </p:nvSpPr>
        <p:spPr>
          <a:xfrm rot="0">
            <a:off x="1734249" y="2034373"/>
            <a:ext cx="16027046" cy="6778626"/>
          </a:xfrm>
          <a:prstGeom prst="rect">
            <a:avLst/>
          </a:prstGeom>
        </p:spPr>
        <p:txBody>
          <a:bodyPr anchor="t" rtlCol="false" tIns="0" lIns="0" bIns="0" rIns="0">
            <a:spAutoFit/>
          </a:bodyPr>
          <a:lstStyle/>
          <a:p>
            <a:pPr algn="l" marL="755646" indent="-377823" lvl="1">
              <a:lnSpc>
                <a:spcPts val="4899"/>
              </a:lnSpc>
              <a:buFont typeface="Arial"/>
              <a:buChar char="•"/>
            </a:pPr>
            <a:r>
              <a:rPr lang="en-US" sz="3499">
                <a:solidFill>
                  <a:srgbClr val="0C3030"/>
                </a:solidFill>
                <a:latin typeface="Nunito"/>
              </a:rPr>
              <a:t>Explored efficacy of ML algorithms for heart disease detection</a:t>
            </a:r>
          </a:p>
          <a:p>
            <a:pPr algn="l" marL="755646" indent="-377823" lvl="1">
              <a:lnSpc>
                <a:spcPts val="4899"/>
              </a:lnSpc>
              <a:buFont typeface="Arial"/>
              <a:buChar char="•"/>
            </a:pPr>
            <a:r>
              <a:rPr lang="en-US" sz="3499">
                <a:solidFill>
                  <a:srgbClr val="0C3030"/>
                </a:solidFill>
                <a:latin typeface="Nunito"/>
              </a:rPr>
              <a:t>Compared KNN, Random Forests, Decision Trees, and Hybrid Model</a:t>
            </a:r>
          </a:p>
          <a:p>
            <a:pPr algn="l" marL="755646" indent="-377823" lvl="1">
              <a:lnSpc>
                <a:spcPts val="4899"/>
              </a:lnSpc>
              <a:buFont typeface="Arial"/>
              <a:buChar char="•"/>
            </a:pPr>
            <a:r>
              <a:rPr lang="en-US" sz="3499">
                <a:solidFill>
                  <a:srgbClr val="0C3030"/>
                </a:solidFill>
                <a:latin typeface="Nunito"/>
              </a:rPr>
              <a:t>Hybrid Model showed highest accuracy</a:t>
            </a:r>
          </a:p>
          <a:p>
            <a:pPr algn="l" marL="755646" indent="-377823" lvl="1">
              <a:lnSpc>
                <a:spcPts val="4899"/>
              </a:lnSpc>
              <a:buFont typeface="Arial"/>
              <a:buChar char="•"/>
            </a:pPr>
            <a:r>
              <a:rPr lang="en-US" sz="3499">
                <a:solidFill>
                  <a:srgbClr val="0C3030"/>
                </a:solidFill>
                <a:latin typeface="Nunito"/>
              </a:rPr>
              <a:t>ML crucial for early detection and precise diagnosis in healthcare</a:t>
            </a:r>
          </a:p>
          <a:p>
            <a:pPr algn="l" marL="755646" indent="-377823" lvl="1">
              <a:lnSpc>
                <a:spcPts val="4899"/>
              </a:lnSpc>
              <a:buFont typeface="Arial"/>
              <a:buChar char="•"/>
            </a:pPr>
            <a:r>
              <a:rPr lang="en-US" sz="3499">
                <a:solidFill>
                  <a:srgbClr val="0C3030"/>
                </a:solidFill>
                <a:latin typeface="Nunito"/>
              </a:rPr>
              <a:t>Potential for improved patient outcomes with timely interventions</a:t>
            </a:r>
          </a:p>
          <a:p>
            <a:pPr algn="l" marL="755646" indent="-377823" lvl="1">
              <a:lnSpc>
                <a:spcPts val="4899"/>
              </a:lnSpc>
              <a:buFont typeface="Arial"/>
              <a:buChar char="•"/>
            </a:pPr>
            <a:r>
              <a:rPr lang="en-US" sz="3499">
                <a:solidFill>
                  <a:srgbClr val="0C3030"/>
                </a:solidFill>
                <a:latin typeface="Nunito"/>
              </a:rPr>
              <a:t>Future research focus: model interpretability, data governance, transparent AI solutions</a:t>
            </a:r>
          </a:p>
          <a:p>
            <a:pPr algn="l" marL="755646" indent="-377823" lvl="1">
              <a:lnSpc>
                <a:spcPts val="4899"/>
              </a:lnSpc>
              <a:buFont typeface="Arial"/>
              <a:buChar char="•"/>
            </a:pPr>
            <a:r>
              <a:rPr lang="en-US" sz="3499">
                <a:solidFill>
                  <a:srgbClr val="0C3030"/>
                </a:solidFill>
                <a:latin typeface="Nunito"/>
              </a:rPr>
              <a:t>ML revolutionizing cardiovascular healthcare</a:t>
            </a:r>
          </a:p>
          <a:p>
            <a:pPr algn="l" marL="755646" indent="-377823" lvl="1">
              <a:lnSpc>
                <a:spcPts val="4899"/>
              </a:lnSpc>
              <a:buFont typeface="Arial"/>
              <a:buChar char="•"/>
            </a:pPr>
            <a:r>
              <a:rPr lang="en-US" sz="3499">
                <a:solidFill>
                  <a:srgbClr val="0C3030"/>
                </a:solidFill>
                <a:latin typeface="Nunito"/>
              </a:rPr>
              <a:t>Vision: early identification, effective treatment, and prevention of heart diseases for a healthier society</a:t>
            </a:r>
          </a:p>
          <a:p>
            <a:pPr algn="l">
              <a:lnSpc>
                <a:spcPts val="4899"/>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4861309" y="4101064"/>
            <a:ext cx="10287000" cy="2084873"/>
            <a:chOff x="0" y="0"/>
            <a:chExt cx="4257294" cy="862828"/>
          </a:xfrm>
        </p:grpSpPr>
        <p:sp>
          <p:nvSpPr>
            <p:cNvPr name="Freeform 3" id="3"/>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4" id="4"/>
          <p:cNvGrpSpPr/>
          <p:nvPr/>
        </p:nvGrpSpPr>
        <p:grpSpPr>
          <a:xfrm rot="0">
            <a:off x="405448" y="1303437"/>
            <a:ext cx="445302" cy="44530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05448" y="2137400"/>
            <a:ext cx="445302" cy="4453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05448" y="2971362"/>
            <a:ext cx="445302" cy="4453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405448" y="3805324"/>
            <a:ext cx="445302" cy="4453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405448" y="4639287"/>
            <a:ext cx="445302" cy="4453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6781768" y="471487"/>
            <a:ext cx="4724464" cy="1009650"/>
          </a:xfrm>
          <a:prstGeom prst="rect">
            <a:avLst/>
          </a:prstGeom>
        </p:spPr>
        <p:txBody>
          <a:bodyPr anchor="t" rtlCol="false" tIns="0" lIns="0" bIns="0" rIns="0">
            <a:spAutoFit/>
          </a:bodyPr>
          <a:lstStyle/>
          <a:p>
            <a:pPr algn="l">
              <a:lnSpc>
                <a:spcPts val="8399"/>
              </a:lnSpc>
              <a:spcBef>
                <a:spcPct val="0"/>
              </a:spcBef>
            </a:pPr>
            <a:r>
              <a:rPr lang="en-US" sz="5999">
                <a:solidFill>
                  <a:srgbClr val="0C3030"/>
                </a:solidFill>
                <a:latin typeface="Nunito Bold"/>
              </a:rPr>
              <a:t>Future Scope</a:t>
            </a:r>
          </a:p>
        </p:txBody>
      </p:sp>
      <p:sp>
        <p:nvSpPr>
          <p:cNvPr name="TextBox 20" id="20"/>
          <p:cNvSpPr txBox="true"/>
          <p:nvPr/>
        </p:nvSpPr>
        <p:spPr>
          <a:xfrm rot="0">
            <a:off x="1734249" y="1725612"/>
            <a:ext cx="16027046" cy="6778626"/>
          </a:xfrm>
          <a:prstGeom prst="rect">
            <a:avLst/>
          </a:prstGeom>
        </p:spPr>
        <p:txBody>
          <a:bodyPr anchor="t" rtlCol="false" tIns="0" lIns="0" bIns="0" rIns="0">
            <a:spAutoFit/>
          </a:bodyPr>
          <a:lstStyle/>
          <a:p>
            <a:pPr algn="l" marL="755646" indent="-377823" lvl="1">
              <a:lnSpc>
                <a:spcPts val="4899"/>
              </a:lnSpc>
              <a:buFont typeface="Arial"/>
              <a:buChar char="•"/>
            </a:pPr>
            <a:r>
              <a:rPr lang="en-US" sz="3499">
                <a:solidFill>
                  <a:srgbClr val="0C3030"/>
                </a:solidFill>
                <a:latin typeface="Nunito"/>
              </a:rPr>
              <a:t>Data Integration: Develop robust techniques for handling heterogeneous data sources effectively.</a:t>
            </a:r>
          </a:p>
          <a:p>
            <a:pPr algn="l" marL="755646" indent="-377823" lvl="1">
              <a:lnSpc>
                <a:spcPts val="4899"/>
              </a:lnSpc>
              <a:buFont typeface="Arial"/>
              <a:buChar char="•"/>
            </a:pPr>
            <a:r>
              <a:rPr lang="en-US" sz="3499">
                <a:solidFill>
                  <a:srgbClr val="0C3030"/>
                </a:solidFill>
                <a:latin typeface="Nunito"/>
              </a:rPr>
              <a:t>Model Interpretability: Enhance ML model interpretability for easier clinical adoption.</a:t>
            </a:r>
          </a:p>
          <a:p>
            <a:pPr algn="l" marL="755646" indent="-377823" lvl="1">
              <a:lnSpc>
                <a:spcPts val="4899"/>
              </a:lnSpc>
              <a:buFont typeface="Arial"/>
              <a:buChar char="•"/>
            </a:pPr>
            <a:r>
              <a:rPr lang="en-US" sz="3499">
                <a:solidFill>
                  <a:srgbClr val="0C3030"/>
                </a:solidFill>
                <a:latin typeface="Nunito"/>
              </a:rPr>
              <a:t>Transparency and Explainability: Incorporate methods for transparent model explanations and feature importance analysis.</a:t>
            </a:r>
          </a:p>
          <a:p>
            <a:pPr algn="l" marL="755646" indent="-377823" lvl="1">
              <a:lnSpc>
                <a:spcPts val="4899"/>
              </a:lnSpc>
              <a:buFont typeface="Arial"/>
              <a:buChar char="•"/>
            </a:pPr>
            <a:r>
              <a:rPr lang="en-US" sz="3499">
                <a:solidFill>
                  <a:srgbClr val="0C3030"/>
                </a:solidFill>
                <a:latin typeface="Nunito"/>
              </a:rPr>
              <a:t>Advancing Cardiovascular Healthcare: Utilize ML for early diagnosis and personalized intervention in heart diseases.</a:t>
            </a:r>
          </a:p>
          <a:p>
            <a:pPr algn="l" marL="755646" indent="-377823" lvl="1">
              <a:lnSpc>
                <a:spcPts val="4899"/>
              </a:lnSpc>
              <a:buFont typeface="Arial"/>
              <a:buChar char="•"/>
            </a:pPr>
            <a:r>
              <a:rPr lang="en-US" sz="3499">
                <a:solidFill>
                  <a:srgbClr val="0C3030"/>
                </a:solidFill>
                <a:latin typeface="Nunito"/>
              </a:rPr>
              <a:t>Improving Patient Outcomes: Aim for improved patient outcomes and quality of life through ML-driven solutions.</a:t>
            </a:r>
          </a:p>
          <a:p>
            <a:pPr algn="l">
              <a:lnSpc>
                <a:spcPts val="489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861309" y="4101064"/>
            <a:ext cx="10287000" cy="2084873"/>
            <a:chOff x="0" y="0"/>
            <a:chExt cx="4257294" cy="862828"/>
          </a:xfrm>
        </p:grpSpPr>
        <p:sp>
          <p:nvSpPr>
            <p:cNvPr name="Freeform 3" id="3"/>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4" id="4"/>
          <p:cNvGrpSpPr/>
          <p:nvPr/>
        </p:nvGrpSpPr>
        <p:grpSpPr>
          <a:xfrm rot="0">
            <a:off x="405448" y="1303437"/>
            <a:ext cx="445302" cy="44530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05448" y="2137400"/>
            <a:ext cx="445302" cy="4453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05448" y="2971362"/>
            <a:ext cx="445302" cy="4453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405448" y="3805324"/>
            <a:ext cx="445302" cy="4453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405448" y="4639287"/>
            <a:ext cx="445302" cy="4453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912281" y="1619237"/>
            <a:ext cx="9364662" cy="8528808"/>
          </a:xfrm>
          <a:custGeom>
            <a:avLst/>
            <a:gdLst/>
            <a:ahLst/>
            <a:cxnLst/>
            <a:rect r="r" b="b" t="t" l="l"/>
            <a:pathLst>
              <a:path h="8528808" w="9364662">
                <a:moveTo>
                  <a:pt x="0" y="0"/>
                </a:moveTo>
                <a:lnTo>
                  <a:pt x="9364662" y="0"/>
                </a:lnTo>
                <a:lnTo>
                  <a:pt x="9364662" y="8528808"/>
                </a:lnTo>
                <a:lnTo>
                  <a:pt x="0" y="8528808"/>
                </a:lnTo>
                <a:lnTo>
                  <a:pt x="0" y="0"/>
                </a:lnTo>
                <a:close/>
              </a:path>
            </a:pathLst>
          </a:custGeom>
          <a:blipFill>
            <a:blip r:embed="rId2"/>
            <a:stretch>
              <a:fillRect l="0" t="0" r="0" b="0"/>
            </a:stretch>
          </a:blipFill>
        </p:spPr>
      </p:sp>
      <p:sp>
        <p:nvSpPr>
          <p:cNvPr name="TextBox 20" id="20"/>
          <p:cNvSpPr txBox="true"/>
          <p:nvPr/>
        </p:nvSpPr>
        <p:spPr>
          <a:xfrm rot="0">
            <a:off x="7162636" y="471487"/>
            <a:ext cx="3962728" cy="1009650"/>
          </a:xfrm>
          <a:prstGeom prst="rect">
            <a:avLst/>
          </a:prstGeom>
        </p:spPr>
        <p:txBody>
          <a:bodyPr anchor="t" rtlCol="false" tIns="0" lIns="0" bIns="0" rIns="0">
            <a:spAutoFit/>
          </a:bodyPr>
          <a:lstStyle/>
          <a:p>
            <a:pPr algn="l">
              <a:lnSpc>
                <a:spcPts val="8399"/>
              </a:lnSpc>
              <a:spcBef>
                <a:spcPct val="0"/>
              </a:spcBef>
            </a:pPr>
            <a:r>
              <a:rPr lang="en-US" sz="5999">
                <a:solidFill>
                  <a:srgbClr val="0C3030"/>
                </a:solidFill>
                <a:latin typeface="Nunito Bold"/>
              </a:rPr>
              <a:t>Publication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171278" y="471487"/>
            <a:ext cx="3945444" cy="1009650"/>
          </a:xfrm>
          <a:prstGeom prst="rect">
            <a:avLst/>
          </a:prstGeom>
        </p:spPr>
        <p:txBody>
          <a:bodyPr anchor="t" rtlCol="false" tIns="0" lIns="0" bIns="0" rIns="0">
            <a:spAutoFit/>
          </a:bodyPr>
          <a:lstStyle/>
          <a:p>
            <a:pPr algn="l">
              <a:lnSpc>
                <a:spcPts val="8399"/>
              </a:lnSpc>
              <a:spcBef>
                <a:spcPct val="0"/>
              </a:spcBef>
            </a:pPr>
            <a:r>
              <a:rPr lang="en-US" sz="5999">
                <a:solidFill>
                  <a:srgbClr val="0C3030"/>
                </a:solidFill>
                <a:latin typeface="Nunito Bold"/>
              </a:rPr>
              <a:t>References</a:t>
            </a:r>
          </a:p>
        </p:txBody>
      </p:sp>
      <p:sp>
        <p:nvSpPr>
          <p:cNvPr name="TextBox 3" id="3"/>
          <p:cNvSpPr txBox="true"/>
          <p:nvPr/>
        </p:nvSpPr>
        <p:spPr>
          <a:xfrm rot="0">
            <a:off x="2221640" y="1672787"/>
            <a:ext cx="14661765" cy="7870825"/>
          </a:xfrm>
          <a:prstGeom prst="rect">
            <a:avLst/>
          </a:prstGeom>
        </p:spPr>
        <p:txBody>
          <a:bodyPr anchor="t" rtlCol="false" tIns="0" lIns="0" bIns="0" rIns="0">
            <a:spAutoFit/>
          </a:bodyPr>
          <a:lstStyle/>
          <a:p>
            <a:pPr algn="l">
              <a:lnSpc>
                <a:spcPts val="3499"/>
              </a:lnSpc>
            </a:pPr>
            <a:r>
              <a:rPr lang="en-US" sz="2499">
                <a:solidFill>
                  <a:srgbClr val="0C3030"/>
                </a:solidFill>
                <a:latin typeface="Nunito"/>
              </a:rPr>
              <a:t>[1] K. Ledebur, A. Kautzky-Willer, S. Thurner, and P. Klimek, "Optimal prevention strategies for chronic diseases in an compartmental disease trajectory model," 2024. </a:t>
            </a:r>
          </a:p>
          <a:p>
            <a:pPr algn="l">
              <a:lnSpc>
                <a:spcPts val="3499"/>
              </a:lnSpc>
            </a:pPr>
            <a:r>
              <a:rPr lang="en-US" sz="2499">
                <a:solidFill>
                  <a:srgbClr val="0C3030"/>
                </a:solidFill>
                <a:latin typeface="Nunito"/>
              </a:rPr>
              <a:t>[2] L. García-Terriza, J. L. Risco-Martín, G. Reig Roselló, and J. L. Ayala, "Predictive and diagnosis models of stroke from hemodynamic signal monitoring," 2023.</a:t>
            </a:r>
          </a:p>
          <a:p>
            <a:pPr algn="l">
              <a:lnSpc>
                <a:spcPts val="3499"/>
              </a:lnSpc>
            </a:pPr>
            <a:r>
              <a:rPr lang="en-US" sz="2499">
                <a:solidFill>
                  <a:srgbClr val="0C3030"/>
                </a:solidFill>
                <a:latin typeface="Nunito"/>
              </a:rPr>
              <a:t>[3] U. Niemann, A. Neog, B. Behrendt, K. Lawonn et al., "Cardiac Cohort Classification based on Morphologic and Hemodynamic Parameters extracted from 4D PC-MRI Data," 2020.</a:t>
            </a:r>
          </a:p>
          <a:p>
            <a:pPr algn="l">
              <a:lnSpc>
                <a:spcPts val="3499"/>
              </a:lnSpc>
            </a:pPr>
            <a:r>
              <a:rPr lang="en-US" sz="2499">
                <a:solidFill>
                  <a:srgbClr val="0C3030"/>
                </a:solidFill>
                <a:latin typeface="Nunito"/>
              </a:rPr>
              <a:t>[4] A. Maach, J. Elalami, N. Elalami, and E. Houssine El Mazoudi, "An Intelligent Decision Support Ensemble Voting Model for Coronary Artery Disease Prediction in Smart Healthcare Monitoring Environments," 2022.</a:t>
            </a:r>
          </a:p>
          <a:p>
            <a:pPr algn="l">
              <a:lnSpc>
                <a:spcPts val="3499"/>
              </a:lnSpc>
            </a:pPr>
            <a:r>
              <a:rPr lang="en-US" sz="2499">
                <a:solidFill>
                  <a:srgbClr val="0C3030"/>
                </a:solidFill>
                <a:latin typeface="Nunito"/>
              </a:rPr>
              <a:t>[5] A. S. Eisman, N. R. Shah, C. Eickhoff, G. Zerveas et al., "Extracting Angina Symptoms from Clinical Notes Using Pre-Trained Transformer Architectures," 2020.</a:t>
            </a:r>
          </a:p>
          <a:p>
            <a:pPr algn="l">
              <a:lnSpc>
                <a:spcPts val="3499"/>
              </a:lnSpc>
            </a:pPr>
            <a:r>
              <a:rPr lang="en-US" sz="2499">
                <a:solidFill>
                  <a:srgbClr val="0C3030"/>
                </a:solidFill>
                <a:latin typeface="Nunito"/>
              </a:rPr>
              <a:t>[6] R. Selvaraj, T. Satheesh, V. Suresh, and V. Yathavaraj, "Optimized Machine Learning for CHD Detection using 3D CNN-based Segmentation, Transfer Learning and Adagrad Optimization," 2023.</a:t>
            </a:r>
          </a:p>
          <a:p>
            <a:pPr algn="l">
              <a:lnSpc>
                <a:spcPts val="3499"/>
              </a:lnSpc>
            </a:pPr>
            <a:r>
              <a:rPr lang="en-US" sz="2499">
                <a:solidFill>
                  <a:srgbClr val="0C3030"/>
                </a:solidFill>
                <a:latin typeface="Nunito"/>
              </a:rPr>
              <a:t>[7] S. M Mehedi Zaman, W. Mahmood Qureshi, M. Mohsin Sarker Raihan, O. Monjur et al., "Survival Prediction of Heart Failure Patients using Stacked Ensemble Machine Learning Algorithm," 2021.</a:t>
            </a:r>
          </a:p>
          <a:p>
            <a:pPr algn="l">
              <a:lnSpc>
                <a:spcPts val="3499"/>
              </a:lnSpc>
              <a:spcBef>
                <a:spcPct val="0"/>
              </a:spcBef>
            </a:pPr>
            <a:r>
              <a:rPr lang="en-US" sz="2499">
                <a:solidFill>
                  <a:srgbClr val="0C3030"/>
                </a:solidFill>
                <a:latin typeface="Nunito"/>
              </a:rPr>
              <a:t>[8] B. Roudini, B. Khajehpiri, H. Abrishami Moghaddam, and M. Forouzanfar, "Machine learning predicts long-term mortality after acute myocardial infarction using systolic time intervals and routinely collected clinical data," 2024. </a:t>
            </a:r>
          </a:p>
        </p:txBody>
      </p:sp>
      <p:grpSp>
        <p:nvGrpSpPr>
          <p:cNvPr name="Group 4" id="4"/>
          <p:cNvGrpSpPr/>
          <p:nvPr/>
        </p:nvGrpSpPr>
        <p:grpSpPr>
          <a:xfrm rot="-5400000">
            <a:off x="-4861309" y="4101064"/>
            <a:ext cx="10287000" cy="2084873"/>
            <a:chOff x="0" y="0"/>
            <a:chExt cx="4257294" cy="862828"/>
          </a:xfrm>
        </p:grpSpPr>
        <p:sp>
          <p:nvSpPr>
            <p:cNvPr name="Freeform 5" id="5"/>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6" id="6"/>
          <p:cNvGrpSpPr/>
          <p:nvPr/>
        </p:nvGrpSpPr>
        <p:grpSpPr>
          <a:xfrm rot="0">
            <a:off x="405448" y="1303437"/>
            <a:ext cx="445302" cy="44530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05448" y="2137400"/>
            <a:ext cx="445302" cy="44530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05448" y="2971362"/>
            <a:ext cx="445302" cy="44530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405448" y="3805324"/>
            <a:ext cx="445302" cy="44530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405448" y="4639287"/>
            <a:ext cx="445302" cy="44530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4861309" y="4101064"/>
            <a:ext cx="10287000" cy="2084873"/>
            <a:chOff x="0" y="0"/>
            <a:chExt cx="4257294" cy="862828"/>
          </a:xfrm>
        </p:grpSpPr>
        <p:sp>
          <p:nvSpPr>
            <p:cNvPr name="Freeform 3" id="3"/>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4" id="4"/>
          <p:cNvGrpSpPr/>
          <p:nvPr/>
        </p:nvGrpSpPr>
        <p:grpSpPr>
          <a:xfrm rot="0">
            <a:off x="405448" y="1303437"/>
            <a:ext cx="445302" cy="44530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05448" y="2137400"/>
            <a:ext cx="445302" cy="4453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05448" y="2971362"/>
            <a:ext cx="445302" cy="4453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405448" y="3805324"/>
            <a:ext cx="445302" cy="4453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405448" y="4639287"/>
            <a:ext cx="445302" cy="4453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2316857" y="1255812"/>
            <a:ext cx="14661765" cy="7432675"/>
          </a:xfrm>
          <a:prstGeom prst="rect">
            <a:avLst/>
          </a:prstGeom>
        </p:spPr>
        <p:txBody>
          <a:bodyPr anchor="t" rtlCol="false" tIns="0" lIns="0" bIns="0" rIns="0">
            <a:spAutoFit/>
          </a:bodyPr>
          <a:lstStyle/>
          <a:p>
            <a:pPr algn="l">
              <a:lnSpc>
                <a:spcPts val="3499"/>
              </a:lnSpc>
            </a:pPr>
            <a:r>
              <a:rPr lang="en-US" sz="2499">
                <a:solidFill>
                  <a:srgbClr val="0C3030"/>
                </a:solidFill>
                <a:latin typeface="Nunito"/>
              </a:rPr>
              <a:t>[9] M. Saifuzzaman and T. Nuri Ananna, "Towards Smart Healthcare: Challenges and Opportunities in IoT and ML," 2023. </a:t>
            </a:r>
          </a:p>
          <a:p>
            <a:pPr algn="l">
              <a:lnSpc>
                <a:spcPts val="3499"/>
              </a:lnSpc>
            </a:pPr>
            <a:r>
              <a:rPr lang="en-US" sz="2499">
                <a:solidFill>
                  <a:srgbClr val="0C3030"/>
                </a:solidFill>
                <a:latin typeface="Nunito"/>
              </a:rPr>
              <a:t>[10] H. Hejbari Zargar, S. Hejbari Zargar, and R. Mehri, "Review of deep learning in healthcare," 2023.</a:t>
            </a:r>
          </a:p>
          <a:p>
            <a:pPr algn="l">
              <a:lnSpc>
                <a:spcPts val="3499"/>
              </a:lnSpc>
            </a:pPr>
            <a:r>
              <a:rPr lang="en-US" sz="2499">
                <a:solidFill>
                  <a:srgbClr val="0C3030"/>
                </a:solidFill>
                <a:latin typeface="Nunito"/>
              </a:rPr>
              <a:t>[11] K. Kwakye and E. Dadzie, "Machine LearningBased Classification Algorithms for the Prediction of Coronary Heart Diseases," 2021.</a:t>
            </a:r>
          </a:p>
          <a:p>
            <a:pPr algn="l">
              <a:lnSpc>
                <a:spcPts val="3499"/>
              </a:lnSpc>
            </a:pPr>
            <a:r>
              <a:rPr lang="en-US" sz="2499">
                <a:solidFill>
                  <a:srgbClr val="0C3030"/>
                </a:solidFill>
                <a:latin typeface="Nunito"/>
              </a:rPr>
              <a:t>[12] S. Bandyopadhyay, J. Wolfson, D. M. Vock, G. Vazquez-Benitez et al., "Data mining for censored timeto-event data: A Bayesian network model for predicting cardiovascular risk from electronic health record data," 2014.  </a:t>
            </a:r>
          </a:p>
          <a:p>
            <a:pPr algn="l">
              <a:lnSpc>
                <a:spcPts val="3499"/>
              </a:lnSpc>
            </a:pPr>
            <a:r>
              <a:rPr lang="en-US" sz="2499">
                <a:solidFill>
                  <a:srgbClr val="0C3030"/>
                </a:solidFill>
                <a:latin typeface="Nunito"/>
              </a:rPr>
              <a:t>[13] F. Shishehbori and Z. Awan, "Enhancing Cardiovascular Disease Risk Prediction with Machine Learning Models," 2024. </a:t>
            </a:r>
          </a:p>
          <a:p>
            <a:pPr algn="l">
              <a:lnSpc>
                <a:spcPts val="3499"/>
              </a:lnSpc>
            </a:pPr>
            <a:r>
              <a:rPr lang="en-US" sz="2499">
                <a:solidFill>
                  <a:srgbClr val="0C3030"/>
                </a:solidFill>
                <a:latin typeface="Nunito"/>
              </a:rPr>
              <a:t>[14] N. Alamatsaz, L. s Tabatabaei, M. Yazdchi, H. Payan et al., "A lightweight hybrid CNN-LSTM model for ECG-based arrhythmia detection," 2022. </a:t>
            </a:r>
          </a:p>
          <a:p>
            <a:pPr algn="l">
              <a:lnSpc>
                <a:spcPts val="3499"/>
              </a:lnSpc>
            </a:pPr>
            <a:r>
              <a:rPr lang="en-US" sz="2499">
                <a:solidFill>
                  <a:srgbClr val="0C3030"/>
                </a:solidFill>
                <a:latin typeface="Nunito"/>
              </a:rPr>
              <a:t>[15] J. Clarke and D. Seo, "An ensemble approach to improved prediction from multitype data," 2008.</a:t>
            </a:r>
          </a:p>
          <a:p>
            <a:pPr algn="l">
              <a:lnSpc>
                <a:spcPts val="3499"/>
              </a:lnSpc>
            </a:pPr>
            <a:r>
              <a:rPr lang="en-US" sz="2499">
                <a:solidFill>
                  <a:srgbClr val="0C3030"/>
                </a:solidFill>
                <a:latin typeface="Nunito"/>
              </a:rPr>
              <a:t>[16] X. Wang and H. Zhu, "Artificial Intelligence in Image-based Cardiovascular Disease Analysis: A Comprehensive Survey and Future Outlook," 2024. </a:t>
            </a:r>
          </a:p>
          <a:p>
            <a:pPr algn="l">
              <a:lnSpc>
                <a:spcPts val="3499"/>
              </a:lnSpc>
              <a:spcBef>
                <a:spcPct val="0"/>
              </a:spcBef>
            </a:pPr>
            <a:r>
              <a:rPr lang="en-US" sz="2499">
                <a:solidFill>
                  <a:srgbClr val="0C3030"/>
                </a:solidFill>
                <a:latin typeface="Nunito"/>
              </a:rPr>
              <a:t>[17] A. Khan, A. Sohail, U. Zahoora, and A. Saeed Qureshi, "A Survey of the Recent Architectures of Deep Convolutional Neural Networks," 2019.</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861309" y="4101064"/>
            <a:ext cx="10287000" cy="2084873"/>
            <a:chOff x="0" y="0"/>
            <a:chExt cx="4257294" cy="862828"/>
          </a:xfrm>
        </p:grpSpPr>
        <p:sp>
          <p:nvSpPr>
            <p:cNvPr name="Freeform 3" id="3"/>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4" id="4"/>
          <p:cNvGrpSpPr/>
          <p:nvPr/>
        </p:nvGrpSpPr>
        <p:grpSpPr>
          <a:xfrm rot="0">
            <a:off x="405448" y="1303437"/>
            <a:ext cx="445302" cy="44530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05448" y="2137400"/>
            <a:ext cx="445302" cy="4453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05448" y="2971362"/>
            <a:ext cx="445302" cy="4453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405448" y="3805324"/>
            <a:ext cx="445302" cy="4453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405448" y="4639287"/>
            <a:ext cx="445302" cy="4453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698594">
            <a:off x="10152847" y="3385073"/>
            <a:ext cx="6247905" cy="4756218"/>
          </a:xfrm>
          <a:custGeom>
            <a:avLst/>
            <a:gdLst/>
            <a:ahLst/>
            <a:cxnLst/>
            <a:rect r="r" b="b" t="t" l="l"/>
            <a:pathLst>
              <a:path h="4756218" w="6247905">
                <a:moveTo>
                  <a:pt x="0" y="0"/>
                </a:moveTo>
                <a:lnTo>
                  <a:pt x="6247905" y="0"/>
                </a:lnTo>
                <a:lnTo>
                  <a:pt x="6247905" y="4756218"/>
                </a:lnTo>
                <a:lnTo>
                  <a:pt x="0" y="4756218"/>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698594">
            <a:off x="14359156" y="894225"/>
            <a:ext cx="3091188" cy="2353167"/>
          </a:xfrm>
          <a:custGeom>
            <a:avLst/>
            <a:gdLst/>
            <a:ahLst/>
            <a:cxnLst/>
            <a:rect r="r" b="b" t="t" l="l"/>
            <a:pathLst>
              <a:path h="2353167" w="3091188">
                <a:moveTo>
                  <a:pt x="0" y="0"/>
                </a:moveTo>
                <a:lnTo>
                  <a:pt x="3091189" y="0"/>
                </a:lnTo>
                <a:lnTo>
                  <a:pt x="3091189" y="2353167"/>
                </a:lnTo>
                <a:lnTo>
                  <a:pt x="0" y="2353167"/>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698594">
            <a:off x="9666132" y="7864102"/>
            <a:ext cx="2126108" cy="1618500"/>
          </a:xfrm>
          <a:custGeom>
            <a:avLst/>
            <a:gdLst/>
            <a:ahLst/>
            <a:cxnLst/>
            <a:rect r="r" b="b" t="t" l="l"/>
            <a:pathLst>
              <a:path h="1618500" w="2126108">
                <a:moveTo>
                  <a:pt x="0" y="0"/>
                </a:moveTo>
                <a:lnTo>
                  <a:pt x="2126107" y="0"/>
                </a:lnTo>
                <a:lnTo>
                  <a:pt x="2126107" y="1618499"/>
                </a:lnTo>
                <a:lnTo>
                  <a:pt x="0" y="16184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698594">
            <a:off x="15746704" y="6000114"/>
            <a:ext cx="2139421" cy="1628634"/>
          </a:xfrm>
          <a:custGeom>
            <a:avLst/>
            <a:gdLst/>
            <a:ahLst/>
            <a:cxnLst/>
            <a:rect r="r" b="b" t="t" l="l"/>
            <a:pathLst>
              <a:path h="1628634" w="2139421">
                <a:moveTo>
                  <a:pt x="0" y="0"/>
                </a:moveTo>
                <a:lnTo>
                  <a:pt x="2139420" y="0"/>
                </a:lnTo>
                <a:lnTo>
                  <a:pt x="2139420" y="1628634"/>
                </a:lnTo>
                <a:lnTo>
                  <a:pt x="0" y="1628634"/>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2775033" y="2540332"/>
            <a:ext cx="6368967" cy="3649189"/>
          </a:xfrm>
          <a:prstGeom prst="rect">
            <a:avLst/>
          </a:prstGeom>
        </p:spPr>
        <p:txBody>
          <a:bodyPr anchor="t" rtlCol="false" tIns="0" lIns="0" bIns="0" rIns="0">
            <a:spAutoFit/>
          </a:bodyPr>
          <a:lstStyle/>
          <a:p>
            <a:pPr algn="ctr">
              <a:lnSpc>
                <a:spcPts val="14074"/>
              </a:lnSpc>
            </a:pPr>
            <a:r>
              <a:rPr lang="en-US" sz="13798" spc="-82">
                <a:solidFill>
                  <a:srgbClr val="23A3A8"/>
                </a:solidFill>
                <a:latin typeface="Inter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9332380" y="4429260"/>
            <a:ext cx="7889054" cy="4195938"/>
            <a:chOff x="0" y="0"/>
            <a:chExt cx="2783991" cy="1480717"/>
          </a:xfrm>
        </p:grpSpPr>
        <p:sp>
          <p:nvSpPr>
            <p:cNvPr name="Freeform 3" id="3"/>
            <p:cNvSpPr/>
            <p:nvPr/>
          </p:nvSpPr>
          <p:spPr>
            <a:xfrm flipH="false" flipV="false" rot="0">
              <a:off x="0" y="0"/>
              <a:ext cx="2783991" cy="1480717"/>
            </a:xfrm>
            <a:custGeom>
              <a:avLst/>
              <a:gdLst/>
              <a:ahLst/>
              <a:cxnLst/>
              <a:rect r="r" b="b" t="t" l="l"/>
              <a:pathLst>
                <a:path h="1480717" w="2783991">
                  <a:moveTo>
                    <a:pt x="2659530" y="1480716"/>
                  </a:moveTo>
                  <a:lnTo>
                    <a:pt x="124460" y="1480716"/>
                  </a:lnTo>
                  <a:cubicBezTo>
                    <a:pt x="55880" y="1480716"/>
                    <a:pt x="0" y="1424837"/>
                    <a:pt x="0" y="1356256"/>
                  </a:cubicBezTo>
                  <a:lnTo>
                    <a:pt x="0" y="124460"/>
                  </a:lnTo>
                  <a:cubicBezTo>
                    <a:pt x="0" y="55880"/>
                    <a:pt x="55880" y="0"/>
                    <a:pt x="124460" y="0"/>
                  </a:cubicBezTo>
                  <a:lnTo>
                    <a:pt x="2659531" y="0"/>
                  </a:lnTo>
                  <a:cubicBezTo>
                    <a:pt x="2728111" y="0"/>
                    <a:pt x="2783991" y="55880"/>
                    <a:pt x="2783991" y="124460"/>
                  </a:cubicBezTo>
                  <a:lnTo>
                    <a:pt x="2783991" y="1356257"/>
                  </a:lnTo>
                  <a:cubicBezTo>
                    <a:pt x="2783991" y="1424837"/>
                    <a:pt x="2728111" y="1480717"/>
                    <a:pt x="2659531" y="1480717"/>
                  </a:cubicBezTo>
                  <a:close/>
                </a:path>
              </a:pathLst>
            </a:custGeom>
            <a:solidFill>
              <a:srgbClr val="42BFC4"/>
            </a:solidFill>
          </p:spPr>
        </p:sp>
      </p:grpSp>
      <p:sp>
        <p:nvSpPr>
          <p:cNvPr name="TextBox 4" id="4"/>
          <p:cNvSpPr txBox="true"/>
          <p:nvPr/>
        </p:nvSpPr>
        <p:spPr>
          <a:xfrm rot="0">
            <a:off x="2257856" y="862513"/>
            <a:ext cx="4229820" cy="1193801"/>
          </a:xfrm>
          <a:prstGeom prst="rect">
            <a:avLst/>
          </a:prstGeom>
        </p:spPr>
        <p:txBody>
          <a:bodyPr anchor="t" rtlCol="false" tIns="0" lIns="0" bIns="0" rIns="0">
            <a:spAutoFit/>
          </a:bodyPr>
          <a:lstStyle/>
          <a:p>
            <a:pPr algn="l">
              <a:lnSpc>
                <a:spcPts val="9799"/>
              </a:lnSpc>
              <a:spcBef>
                <a:spcPct val="0"/>
              </a:spcBef>
            </a:pPr>
            <a:r>
              <a:rPr lang="en-US" sz="6999">
                <a:solidFill>
                  <a:srgbClr val="0C3030"/>
                </a:solidFill>
                <a:latin typeface="Nunito Bold"/>
              </a:rPr>
              <a:t>Contents</a:t>
            </a:r>
          </a:p>
        </p:txBody>
      </p:sp>
      <p:sp>
        <p:nvSpPr>
          <p:cNvPr name="TextBox 5" id="5"/>
          <p:cNvSpPr txBox="true"/>
          <p:nvPr/>
        </p:nvSpPr>
        <p:spPr>
          <a:xfrm rot="0">
            <a:off x="2794062" y="2258203"/>
            <a:ext cx="4949637" cy="5595621"/>
          </a:xfrm>
          <a:prstGeom prst="rect">
            <a:avLst/>
          </a:prstGeom>
        </p:spPr>
        <p:txBody>
          <a:bodyPr anchor="t" rtlCol="false" tIns="0" lIns="0" bIns="0" rIns="0">
            <a:spAutoFit/>
          </a:bodyPr>
          <a:lstStyle/>
          <a:p>
            <a:pPr algn="l">
              <a:lnSpc>
                <a:spcPts val="4479"/>
              </a:lnSpc>
            </a:pPr>
            <a:r>
              <a:rPr lang="en-US" sz="3199">
                <a:solidFill>
                  <a:srgbClr val="0C3030"/>
                </a:solidFill>
                <a:latin typeface="Nunito"/>
              </a:rPr>
              <a:t>Introduction</a:t>
            </a:r>
          </a:p>
          <a:p>
            <a:pPr algn="l">
              <a:lnSpc>
                <a:spcPts val="4479"/>
              </a:lnSpc>
            </a:pPr>
            <a:r>
              <a:rPr lang="en-US" sz="3199">
                <a:solidFill>
                  <a:srgbClr val="0C3030"/>
                </a:solidFill>
                <a:latin typeface="Nunito"/>
              </a:rPr>
              <a:t>Objectives</a:t>
            </a:r>
          </a:p>
          <a:p>
            <a:pPr algn="l">
              <a:lnSpc>
                <a:spcPts val="4479"/>
              </a:lnSpc>
            </a:pPr>
            <a:r>
              <a:rPr lang="en-US" sz="3199">
                <a:solidFill>
                  <a:srgbClr val="0C3030"/>
                </a:solidFill>
                <a:latin typeface="Nunito"/>
              </a:rPr>
              <a:t>Dataset</a:t>
            </a:r>
          </a:p>
          <a:p>
            <a:pPr algn="l">
              <a:lnSpc>
                <a:spcPts val="4479"/>
              </a:lnSpc>
            </a:pPr>
            <a:r>
              <a:rPr lang="en-US" sz="3199">
                <a:solidFill>
                  <a:srgbClr val="0C3030"/>
                </a:solidFill>
                <a:latin typeface="Nunito"/>
              </a:rPr>
              <a:t>Methodology</a:t>
            </a:r>
          </a:p>
          <a:p>
            <a:pPr algn="l">
              <a:lnSpc>
                <a:spcPts val="4479"/>
              </a:lnSpc>
            </a:pPr>
            <a:r>
              <a:rPr lang="en-US" sz="3199">
                <a:solidFill>
                  <a:srgbClr val="0C3030"/>
                </a:solidFill>
                <a:latin typeface="Nunito"/>
              </a:rPr>
              <a:t>Machine Learning Models</a:t>
            </a:r>
          </a:p>
          <a:p>
            <a:pPr algn="l">
              <a:lnSpc>
                <a:spcPts val="4479"/>
              </a:lnSpc>
            </a:pPr>
            <a:r>
              <a:rPr lang="en-US" sz="3199">
                <a:solidFill>
                  <a:srgbClr val="0C3030"/>
                </a:solidFill>
                <a:latin typeface="Nunito"/>
              </a:rPr>
              <a:t>Accuracy Results</a:t>
            </a:r>
          </a:p>
          <a:p>
            <a:pPr algn="l">
              <a:lnSpc>
                <a:spcPts val="4479"/>
              </a:lnSpc>
            </a:pPr>
            <a:r>
              <a:rPr lang="en-US" sz="3199">
                <a:solidFill>
                  <a:srgbClr val="0C3030"/>
                </a:solidFill>
                <a:latin typeface="Nunito"/>
              </a:rPr>
              <a:t>Snapshot</a:t>
            </a:r>
          </a:p>
          <a:p>
            <a:pPr algn="l">
              <a:lnSpc>
                <a:spcPts val="4479"/>
              </a:lnSpc>
            </a:pPr>
            <a:r>
              <a:rPr lang="en-US" sz="3199">
                <a:solidFill>
                  <a:srgbClr val="0C3030"/>
                </a:solidFill>
                <a:latin typeface="Nunito"/>
              </a:rPr>
              <a:t>Conclusion</a:t>
            </a:r>
          </a:p>
          <a:p>
            <a:pPr algn="l">
              <a:lnSpc>
                <a:spcPts val="4479"/>
              </a:lnSpc>
            </a:pPr>
            <a:r>
              <a:rPr lang="en-US" sz="3199">
                <a:solidFill>
                  <a:srgbClr val="0C3030"/>
                </a:solidFill>
                <a:latin typeface="Nunito"/>
              </a:rPr>
              <a:t>Publication</a:t>
            </a:r>
          </a:p>
          <a:p>
            <a:pPr algn="l">
              <a:lnSpc>
                <a:spcPts val="4479"/>
              </a:lnSpc>
            </a:pPr>
            <a:r>
              <a:rPr lang="en-US" sz="3199">
                <a:solidFill>
                  <a:srgbClr val="0C3030"/>
                </a:solidFill>
                <a:latin typeface="Nunito"/>
              </a:rPr>
              <a:t>References</a:t>
            </a:r>
          </a:p>
        </p:txBody>
      </p:sp>
      <p:grpSp>
        <p:nvGrpSpPr>
          <p:cNvPr name="Group 6" id="6"/>
          <p:cNvGrpSpPr/>
          <p:nvPr/>
        </p:nvGrpSpPr>
        <p:grpSpPr>
          <a:xfrm rot="-5400000">
            <a:off x="-4861309" y="4101064"/>
            <a:ext cx="10287000" cy="2084873"/>
            <a:chOff x="0" y="0"/>
            <a:chExt cx="4257294" cy="862828"/>
          </a:xfrm>
        </p:grpSpPr>
        <p:sp>
          <p:nvSpPr>
            <p:cNvPr name="Freeform 7" id="7"/>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8" id="8"/>
          <p:cNvGrpSpPr/>
          <p:nvPr/>
        </p:nvGrpSpPr>
        <p:grpSpPr>
          <a:xfrm rot="0">
            <a:off x="405448" y="1303437"/>
            <a:ext cx="445302" cy="44530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05448" y="2137400"/>
            <a:ext cx="445302" cy="44530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405448" y="2971362"/>
            <a:ext cx="445302" cy="44530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405448" y="3805324"/>
            <a:ext cx="445302" cy="44530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405448" y="4639287"/>
            <a:ext cx="445302" cy="44530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405448" y="5473249"/>
            <a:ext cx="445302" cy="44530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405448" y="6307211"/>
            <a:ext cx="445302" cy="44530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405448" y="7141174"/>
            <a:ext cx="445302" cy="44530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2" id="32"/>
          <p:cNvGrpSpPr/>
          <p:nvPr/>
        </p:nvGrpSpPr>
        <p:grpSpPr>
          <a:xfrm rot="0">
            <a:off x="405448" y="7976970"/>
            <a:ext cx="445302" cy="44530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5" id="35"/>
          <p:cNvGrpSpPr/>
          <p:nvPr/>
        </p:nvGrpSpPr>
        <p:grpSpPr>
          <a:xfrm rot="0">
            <a:off x="405448" y="8812998"/>
            <a:ext cx="445302" cy="44530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38" id="38"/>
          <p:cNvSpPr/>
          <p:nvPr/>
        </p:nvSpPr>
        <p:spPr>
          <a:xfrm flipH="false" flipV="false" rot="0">
            <a:off x="12217424" y="39753"/>
            <a:ext cx="4593429" cy="12534917"/>
          </a:xfrm>
          <a:custGeom>
            <a:avLst/>
            <a:gdLst/>
            <a:ahLst/>
            <a:cxnLst/>
            <a:rect r="r" b="b" t="t" l="l"/>
            <a:pathLst>
              <a:path h="12534917" w="4593429">
                <a:moveTo>
                  <a:pt x="0" y="0"/>
                </a:moveTo>
                <a:lnTo>
                  <a:pt x="4593429" y="0"/>
                </a:lnTo>
                <a:lnTo>
                  <a:pt x="4593429" y="12534917"/>
                </a:lnTo>
                <a:lnTo>
                  <a:pt x="0" y="125349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568237" y="471487"/>
            <a:ext cx="5151525" cy="1009650"/>
          </a:xfrm>
          <a:prstGeom prst="rect">
            <a:avLst/>
          </a:prstGeom>
        </p:spPr>
        <p:txBody>
          <a:bodyPr anchor="t" rtlCol="false" tIns="0" lIns="0" bIns="0" rIns="0">
            <a:spAutoFit/>
          </a:bodyPr>
          <a:lstStyle/>
          <a:p>
            <a:pPr algn="l">
              <a:lnSpc>
                <a:spcPts val="8399"/>
              </a:lnSpc>
              <a:spcBef>
                <a:spcPct val="0"/>
              </a:spcBef>
            </a:pPr>
            <a:r>
              <a:rPr lang="en-US" sz="5999">
                <a:solidFill>
                  <a:srgbClr val="0C3030"/>
                </a:solidFill>
                <a:latin typeface="Nunito Bold"/>
              </a:rPr>
              <a:t>Introduction</a:t>
            </a:r>
          </a:p>
        </p:txBody>
      </p:sp>
      <p:sp>
        <p:nvSpPr>
          <p:cNvPr name="TextBox 3" id="3"/>
          <p:cNvSpPr txBox="true"/>
          <p:nvPr/>
        </p:nvSpPr>
        <p:spPr>
          <a:xfrm rot="0">
            <a:off x="2296484" y="2070725"/>
            <a:ext cx="14758062" cy="6955106"/>
          </a:xfrm>
          <a:prstGeom prst="rect">
            <a:avLst/>
          </a:prstGeom>
        </p:spPr>
        <p:txBody>
          <a:bodyPr anchor="t" rtlCol="false" tIns="0" lIns="0" bIns="0" rIns="0">
            <a:spAutoFit/>
          </a:bodyPr>
          <a:lstStyle/>
          <a:p>
            <a:pPr algn="l" marL="712889" indent="-356445" lvl="1">
              <a:lnSpc>
                <a:spcPts val="4622"/>
              </a:lnSpc>
              <a:buFont typeface="Arial"/>
              <a:buChar char="•"/>
            </a:pPr>
            <a:r>
              <a:rPr lang="en-US" sz="3301">
                <a:solidFill>
                  <a:srgbClr val="0C3030"/>
                </a:solidFill>
                <a:latin typeface="Nunito"/>
              </a:rPr>
              <a:t>Heart disease affects millions of people globally and can be fatal.</a:t>
            </a:r>
          </a:p>
          <a:p>
            <a:pPr algn="l" marL="712889" indent="-356445" lvl="1">
              <a:lnSpc>
                <a:spcPts val="4622"/>
              </a:lnSpc>
              <a:buFont typeface="Arial"/>
              <a:buChar char="•"/>
            </a:pPr>
            <a:r>
              <a:rPr lang="en-US" sz="3301">
                <a:solidFill>
                  <a:srgbClr val="0C3030"/>
                </a:solidFill>
                <a:latin typeface="Nunito"/>
              </a:rPr>
              <a:t>Early detection and accurate diagnosis are crucial for effective treatment.</a:t>
            </a:r>
          </a:p>
          <a:p>
            <a:pPr algn="l" marL="712889" indent="-356445" lvl="1">
              <a:lnSpc>
                <a:spcPts val="4622"/>
              </a:lnSpc>
              <a:buFont typeface="Arial"/>
              <a:buChar char="•"/>
            </a:pPr>
            <a:r>
              <a:rPr lang="en-US" sz="3301">
                <a:solidFill>
                  <a:srgbClr val="0C3030"/>
                </a:solidFill>
                <a:latin typeface="Nunito"/>
              </a:rPr>
              <a:t>Machine learning (ML) techniques can help in diagnosing heart disease.</a:t>
            </a:r>
          </a:p>
          <a:p>
            <a:pPr algn="l" marL="712889" indent="-356445" lvl="1">
              <a:lnSpc>
                <a:spcPts val="4622"/>
              </a:lnSpc>
              <a:buFont typeface="Arial"/>
              <a:buChar char="•"/>
            </a:pPr>
            <a:r>
              <a:rPr lang="en-US" sz="3301">
                <a:solidFill>
                  <a:srgbClr val="0C3030"/>
                </a:solidFill>
                <a:latin typeface="Nunito"/>
              </a:rPr>
              <a:t>This study explores different ML algorithms to detect heart disease:</a:t>
            </a:r>
          </a:p>
          <a:p>
            <a:pPr algn="l" marL="1425779" indent="-475260" lvl="2">
              <a:lnSpc>
                <a:spcPts val="4622"/>
              </a:lnSpc>
              <a:buFont typeface="Arial"/>
              <a:buChar char="⚬"/>
            </a:pPr>
            <a:r>
              <a:rPr lang="en-US" sz="3301">
                <a:solidFill>
                  <a:srgbClr val="0C3030"/>
                </a:solidFill>
                <a:latin typeface="Nunito"/>
              </a:rPr>
              <a:t>K-Nearest Neighbors (KNN)</a:t>
            </a:r>
          </a:p>
          <a:p>
            <a:pPr algn="l" marL="1425779" indent="-475260" lvl="2">
              <a:lnSpc>
                <a:spcPts val="4622"/>
              </a:lnSpc>
              <a:buFont typeface="Arial"/>
              <a:buChar char="⚬"/>
            </a:pPr>
            <a:r>
              <a:rPr lang="en-US" sz="3301">
                <a:solidFill>
                  <a:srgbClr val="0C3030"/>
                </a:solidFill>
                <a:latin typeface="Nunito"/>
              </a:rPr>
              <a:t>Random Forests</a:t>
            </a:r>
          </a:p>
          <a:p>
            <a:pPr algn="l" marL="1425779" indent="-475260" lvl="2">
              <a:lnSpc>
                <a:spcPts val="4622"/>
              </a:lnSpc>
              <a:buFont typeface="Arial"/>
              <a:buChar char="⚬"/>
            </a:pPr>
            <a:r>
              <a:rPr lang="en-US" sz="3301">
                <a:solidFill>
                  <a:srgbClr val="0C3030"/>
                </a:solidFill>
                <a:latin typeface="Nunito"/>
              </a:rPr>
              <a:t>Decision Trees</a:t>
            </a:r>
          </a:p>
          <a:p>
            <a:pPr algn="l" marL="1425779" indent="-475260" lvl="2">
              <a:lnSpc>
                <a:spcPts val="4622"/>
              </a:lnSpc>
              <a:buFont typeface="Arial"/>
              <a:buChar char="⚬"/>
            </a:pPr>
            <a:r>
              <a:rPr lang="en-US" sz="3301">
                <a:solidFill>
                  <a:srgbClr val="0C3030"/>
                </a:solidFill>
                <a:latin typeface="Nunito"/>
              </a:rPr>
              <a:t>Hybrid model (combining above these methods)</a:t>
            </a:r>
          </a:p>
          <a:p>
            <a:pPr algn="l" marL="712889" indent="-356445" lvl="1">
              <a:lnSpc>
                <a:spcPts val="4622"/>
              </a:lnSpc>
              <a:buFont typeface="Arial"/>
              <a:buChar char="•"/>
            </a:pPr>
            <a:r>
              <a:rPr lang="en-US" sz="3301">
                <a:solidFill>
                  <a:srgbClr val="0C3030"/>
                </a:solidFill>
                <a:latin typeface="Nunito"/>
              </a:rPr>
              <a:t>Goal: Identify the most accurate method for heart disease detection.</a:t>
            </a:r>
          </a:p>
          <a:p>
            <a:pPr algn="l" marL="712889" indent="-356445" lvl="1">
              <a:lnSpc>
                <a:spcPts val="4622"/>
              </a:lnSpc>
              <a:buFont typeface="Arial"/>
              <a:buChar char="•"/>
            </a:pPr>
            <a:r>
              <a:rPr lang="en-US" sz="3301">
                <a:solidFill>
                  <a:srgbClr val="0C3030"/>
                </a:solidFill>
                <a:latin typeface="Nunito"/>
              </a:rPr>
              <a:t>Aim:</a:t>
            </a:r>
            <a:r>
              <a:rPr lang="en-US" sz="3301">
                <a:solidFill>
                  <a:srgbClr val="0C3030"/>
                </a:solidFill>
                <a:latin typeface="Nunito"/>
              </a:rPr>
              <a:t> Improve diagnosis, support early intervention, and enhance patient outcomes.</a:t>
            </a:r>
          </a:p>
          <a:p>
            <a:pPr algn="l">
              <a:lnSpc>
                <a:spcPts val="4622"/>
              </a:lnSpc>
              <a:spcBef>
                <a:spcPct val="0"/>
              </a:spcBef>
            </a:pPr>
          </a:p>
        </p:txBody>
      </p:sp>
      <p:grpSp>
        <p:nvGrpSpPr>
          <p:cNvPr name="Group 4" id="4"/>
          <p:cNvGrpSpPr/>
          <p:nvPr/>
        </p:nvGrpSpPr>
        <p:grpSpPr>
          <a:xfrm rot="-5400000">
            <a:off x="-4861309" y="4101064"/>
            <a:ext cx="10287000" cy="2084873"/>
            <a:chOff x="0" y="0"/>
            <a:chExt cx="4257294" cy="862828"/>
          </a:xfrm>
        </p:grpSpPr>
        <p:sp>
          <p:nvSpPr>
            <p:cNvPr name="Freeform 5" id="5"/>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6" id="6"/>
          <p:cNvGrpSpPr/>
          <p:nvPr/>
        </p:nvGrpSpPr>
        <p:grpSpPr>
          <a:xfrm rot="0">
            <a:off x="405448" y="1303437"/>
            <a:ext cx="445302" cy="44530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05448" y="2137400"/>
            <a:ext cx="445302" cy="44530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05448" y="2971362"/>
            <a:ext cx="445302" cy="44530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405448" y="3805324"/>
            <a:ext cx="445302" cy="44530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405448" y="4639287"/>
            <a:ext cx="445302" cy="44530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405448" y="5473249"/>
            <a:ext cx="445302" cy="44530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405448" y="6307211"/>
            <a:ext cx="445302" cy="44530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405448" y="7141174"/>
            <a:ext cx="445302" cy="44530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405448" y="7976970"/>
            <a:ext cx="445302" cy="445302"/>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405448" y="8812998"/>
            <a:ext cx="445302" cy="445302"/>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4861309" y="4101064"/>
            <a:ext cx="10287000" cy="2084873"/>
            <a:chOff x="0" y="0"/>
            <a:chExt cx="4257294" cy="862828"/>
          </a:xfrm>
        </p:grpSpPr>
        <p:sp>
          <p:nvSpPr>
            <p:cNvPr name="Freeform 3" id="3"/>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4" id="4"/>
          <p:cNvGrpSpPr/>
          <p:nvPr/>
        </p:nvGrpSpPr>
        <p:grpSpPr>
          <a:xfrm rot="0">
            <a:off x="405448" y="1303437"/>
            <a:ext cx="445302" cy="44530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05448" y="2137400"/>
            <a:ext cx="445302" cy="4453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05448" y="2971362"/>
            <a:ext cx="445302" cy="4453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405448" y="3805324"/>
            <a:ext cx="445302" cy="4453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405448" y="4639287"/>
            <a:ext cx="445302" cy="4453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405448" y="5473249"/>
            <a:ext cx="445302" cy="4453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405448" y="6307211"/>
            <a:ext cx="445302" cy="44530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405448" y="7141174"/>
            <a:ext cx="445302" cy="44530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405448" y="7976970"/>
            <a:ext cx="445302" cy="445302"/>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405448" y="8812998"/>
            <a:ext cx="445302" cy="445302"/>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4" id="34"/>
          <p:cNvGrpSpPr>
            <a:grpSpLocks noChangeAspect="true"/>
          </p:cNvGrpSpPr>
          <p:nvPr/>
        </p:nvGrpSpPr>
        <p:grpSpPr>
          <a:xfrm rot="0">
            <a:off x="9544534" y="1947936"/>
            <a:ext cx="5401644" cy="3781151"/>
            <a:chOff x="0" y="0"/>
            <a:chExt cx="6350000" cy="4445000"/>
          </a:xfrm>
        </p:grpSpPr>
        <p:sp>
          <p:nvSpPr>
            <p:cNvPr name="Freeform 35" id="35"/>
            <p:cNvSpPr/>
            <p:nvPr/>
          </p:nvSpPr>
          <p:spPr>
            <a:xfrm flipH="false" flipV="false" rot="0">
              <a:off x="0" y="0"/>
              <a:ext cx="6350000" cy="4445000"/>
            </a:xfrm>
            <a:custGeom>
              <a:avLst/>
              <a:gdLst/>
              <a:ahLst/>
              <a:cxnLst/>
              <a:rect r="r" b="b" t="t" l="l"/>
              <a:pathLst>
                <a:path h="4445000" w="6350000">
                  <a:moveTo>
                    <a:pt x="0" y="3429000"/>
                  </a:moveTo>
                  <a:lnTo>
                    <a:pt x="0" y="1016000"/>
                  </a:lnTo>
                  <a:cubicBezTo>
                    <a:pt x="0" y="454660"/>
                    <a:pt x="454660" y="0"/>
                    <a:pt x="1016000" y="0"/>
                  </a:cubicBezTo>
                  <a:lnTo>
                    <a:pt x="5334000" y="0"/>
                  </a:lnTo>
                  <a:cubicBezTo>
                    <a:pt x="5895340" y="0"/>
                    <a:pt x="6350000" y="454660"/>
                    <a:pt x="6350000" y="1016000"/>
                  </a:cubicBezTo>
                  <a:lnTo>
                    <a:pt x="6350000" y="3429000"/>
                  </a:lnTo>
                  <a:cubicBezTo>
                    <a:pt x="6350000" y="3990340"/>
                    <a:pt x="5895340" y="4445000"/>
                    <a:pt x="5334000" y="4445000"/>
                  </a:cubicBezTo>
                  <a:lnTo>
                    <a:pt x="1016000" y="4445000"/>
                  </a:lnTo>
                  <a:cubicBezTo>
                    <a:pt x="454660" y="4445000"/>
                    <a:pt x="0" y="3990340"/>
                    <a:pt x="0" y="3429000"/>
                  </a:cubicBezTo>
                  <a:close/>
                </a:path>
              </a:pathLst>
            </a:custGeom>
            <a:solidFill>
              <a:srgbClr val="0D8489"/>
            </a:solidFill>
            <a:ln w="12700">
              <a:solidFill>
                <a:srgbClr val="000000"/>
              </a:solidFill>
            </a:ln>
          </p:spPr>
        </p:sp>
      </p:grpSp>
      <p:grpSp>
        <p:nvGrpSpPr>
          <p:cNvPr name="Group 36" id="36"/>
          <p:cNvGrpSpPr>
            <a:grpSpLocks noChangeAspect="true"/>
          </p:cNvGrpSpPr>
          <p:nvPr/>
        </p:nvGrpSpPr>
        <p:grpSpPr>
          <a:xfrm rot="0">
            <a:off x="2717830" y="10254372"/>
            <a:ext cx="5401644" cy="3781151"/>
            <a:chOff x="0" y="0"/>
            <a:chExt cx="6350000" cy="4445000"/>
          </a:xfrm>
        </p:grpSpPr>
        <p:sp>
          <p:nvSpPr>
            <p:cNvPr name="Freeform 37" id="37"/>
            <p:cNvSpPr/>
            <p:nvPr/>
          </p:nvSpPr>
          <p:spPr>
            <a:xfrm flipH="false" flipV="false" rot="0">
              <a:off x="0" y="0"/>
              <a:ext cx="6350000" cy="4445000"/>
            </a:xfrm>
            <a:custGeom>
              <a:avLst/>
              <a:gdLst/>
              <a:ahLst/>
              <a:cxnLst/>
              <a:rect r="r" b="b" t="t" l="l"/>
              <a:pathLst>
                <a:path h="4445000" w="6350000">
                  <a:moveTo>
                    <a:pt x="0" y="3429000"/>
                  </a:moveTo>
                  <a:lnTo>
                    <a:pt x="0" y="1016000"/>
                  </a:lnTo>
                  <a:cubicBezTo>
                    <a:pt x="0" y="454660"/>
                    <a:pt x="454660" y="0"/>
                    <a:pt x="1016000" y="0"/>
                  </a:cubicBezTo>
                  <a:lnTo>
                    <a:pt x="5334000" y="0"/>
                  </a:lnTo>
                  <a:cubicBezTo>
                    <a:pt x="5895340" y="0"/>
                    <a:pt x="6350000" y="454660"/>
                    <a:pt x="6350000" y="1016000"/>
                  </a:cubicBezTo>
                  <a:lnTo>
                    <a:pt x="6350000" y="3429000"/>
                  </a:lnTo>
                  <a:cubicBezTo>
                    <a:pt x="6350000" y="3990340"/>
                    <a:pt x="5895340" y="4445000"/>
                    <a:pt x="5334000" y="4445000"/>
                  </a:cubicBezTo>
                  <a:lnTo>
                    <a:pt x="1016000" y="4445000"/>
                  </a:lnTo>
                  <a:cubicBezTo>
                    <a:pt x="454660" y="4445000"/>
                    <a:pt x="0" y="3990340"/>
                    <a:pt x="0" y="3429000"/>
                  </a:cubicBezTo>
                  <a:close/>
                </a:path>
              </a:pathLst>
            </a:custGeom>
            <a:solidFill>
              <a:srgbClr val="0D8489"/>
            </a:solidFill>
            <a:ln w="12700">
              <a:solidFill>
                <a:srgbClr val="000000"/>
              </a:solidFill>
            </a:ln>
          </p:spPr>
        </p:sp>
      </p:grpSp>
      <p:grpSp>
        <p:nvGrpSpPr>
          <p:cNvPr name="Group 38" id="38"/>
          <p:cNvGrpSpPr>
            <a:grpSpLocks noChangeAspect="true"/>
          </p:cNvGrpSpPr>
          <p:nvPr/>
        </p:nvGrpSpPr>
        <p:grpSpPr>
          <a:xfrm rot="0">
            <a:off x="3341821" y="1947936"/>
            <a:ext cx="5401644" cy="3781151"/>
            <a:chOff x="0" y="0"/>
            <a:chExt cx="6350000" cy="4445000"/>
          </a:xfrm>
        </p:grpSpPr>
        <p:sp>
          <p:nvSpPr>
            <p:cNvPr name="Freeform 39" id="39"/>
            <p:cNvSpPr/>
            <p:nvPr/>
          </p:nvSpPr>
          <p:spPr>
            <a:xfrm flipH="false" flipV="false" rot="0">
              <a:off x="0" y="0"/>
              <a:ext cx="6350000" cy="4445000"/>
            </a:xfrm>
            <a:custGeom>
              <a:avLst/>
              <a:gdLst/>
              <a:ahLst/>
              <a:cxnLst/>
              <a:rect r="r" b="b" t="t" l="l"/>
              <a:pathLst>
                <a:path h="4445000" w="6350000">
                  <a:moveTo>
                    <a:pt x="0" y="3429000"/>
                  </a:moveTo>
                  <a:lnTo>
                    <a:pt x="0" y="1016000"/>
                  </a:lnTo>
                  <a:cubicBezTo>
                    <a:pt x="0" y="454660"/>
                    <a:pt x="454660" y="0"/>
                    <a:pt x="1016000" y="0"/>
                  </a:cubicBezTo>
                  <a:lnTo>
                    <a:pt x="5334000" y="0"/>
                  </a:lnTo>
                  <a:cubicBezTo>
                    <a:pt x="5895340" y="0"/>
                    <a:pt x="6350000" y="454660"/>
                    <a:pt x="6350000" y="1016000"/>
                  </a:cubicBezTo>
                  <a:lnTo>
                    <a:pt x="6350000" y="3429000"/>
                  </a:lnTo>
                  <a:cubicBezTo>
                    <a:pt x="6350000" y="3990340"/>
                    <a:pt x="5895340" y="4445000"/>
                    <a:pt x="5334000" y="4445000"/>
                  </a:cubicBezTo>
                  <a:lnTo>
                    <a:pt x="1016000" y="4445000"/>
                  </a:lnTo>
                  <a:cubicBezTo>
                    <a:pt x="454660" y="4445000"/>
                    <a:pt x="0" y="3990340"/>
                    <a:pt x="0" y="3429000"/>
                  </a:cubicBezTo>
                  <a:close/>
                </a:path>
              </a:pathLst>
            </a:custGeom>
            <a:solidFill>
              <a:srgbClr val="0D8489"/>
            </a:solidFill>
            <a:ln w="12700">
              <a:solidFill>
                <a:srgbClr val="000000"/>
              </a:solidFill>
            </a:ln>
          </p:spPr>
        </p:sp>
      </p:grpSp>
      <p:grpSp>
        <p:nvGrpSpPr>
          <p:cNvPr name="Group 40" id="40"/>
          <p:cNvGrpSpPr>
            <a:grpSpLocks noChangeAspect="true"/>
          </p:cNvGrpSpPr>
          <p:nvPr/>
        </p:nvGrpSpPr>
        <p:grpSpPr>
          <a:xfrm rot="0">
            <a:off x="9544534" y="6006422"/>
            <a:ext cx="5401644" cy="3781151"/>
            <a:chOff x="0" y="0"/>
            <a:chExt cx="6350000" cy="4445000"/>
          </a:xfrm>
        </p:grpSpPr>
        <p:sp>
          <p:nvSpPr>
            <p:cNvPr name="Freeform 41" id="41"/>
            <p:cNvSpPr/>
            <p:nvPr/>
          </p:nvSpPr>
          <p:spPr>
            <a:xfrm flipH="false" flipV="false" rot="0">
              <a:off x="0" y="0"/>
              <a:ext cx="6350000" cy="4445000"/>
            </a:xfrm>
            <a:custGeom>
              <a:avLst/>
              <a:gdLst/>
              <a:ahLst/>
              <a:cxnLst/>
              <a:rect r="r" b="b" t="t" l="l"/>
              <a:pathLst>
                <a:path h="4445000" w="6350000">
                  <a:moveTo>
                    <a:pt x="0" y="3429000"/>
                  </a:moveTo>
                  <a:lnTo>
                    <a:pt x="0" y="1016000"/>
                  </a:lnTo>
                  <a:cubicBezTo>
                    <a:pt x="0" y="454660"/>
                    <a:pt x="454660" y="0"/>
                    <a:pt x="1016000" y="0"/>
                  </a:cubicBezTo>
                  <a:lnTo>
                    <a:pt x="5334000" y="0"/>
                  </a:lnTo>
                  <a:cubicBezTo>
                    <a:pt x="5895340" y="0"/>
                    <a:pt x="6350000" y="454660"/>
                    <a:pt x="6350000" y="1016000"/>
                  </a:cubicBezTo>
                  <a:lnTo>
                    <a:pt x="6350000" y="3429000"/>
                  </a:lnTo>
                  <a:cubicBezTo>
                    <a:pt x="6350000" y="3990340"/>
                    <a:pt x="5895340" y="4445000"/>
                    <a:pt x="5334000" y="4445000"/>
                  </a:cubicBezTo>
                  <a:lnTo>
                    <a:pt x="1016000" y="4445000"/>
                  </a:lnTo>
                  <a:cubicBezTo>
                    <a:pt x="454660" y="4445000"/>
                    <a:pt x="0" y="3990340"/>
                    <a:pt x="0" y="3429000"/>
                  </a:cubicBezTo>
                  <a:close/>
                </a:path>
              </a:pathLst>
            </a:custGeom>
            <a:solidFill>
              <a:srgbClr val="0D8489"/>
            </a:solidFill>
            <a:ln w="12700">
              <a:solidFill>
                <a:srgbClr val="000000"/>
              </a:solidFill>
            </a:ln>
          </p:spPr>
        </p:sp>
      </p:grpSp>
      <p:grpSp>
        <p:nvGrpSpPr>
          <p:cNvPr name="Group 42" id="42"/>
          <p:cNvGrpSpPr>
            <a:grpSpLocks noChangeAspect="true"/>
          </p:cNvGrpSpPr>
          <p:nvPr/>
        </p:nvGrpSpPr>
        <p:grpSpPr>
          <a:xfrm rot="0">
            <a:off x="3341821" y="6006422"/>
            <a:ext cx="5401644" cy="3781151"/>
            <a:chOff x="0" y="0"/>
            <a:chExt cx="6350000" cy="4445000"/>
          </a:xfrm>
        </p:grpSpPr>
        <p:sp>
          <p:nvSpPr>
            <p:cNvPr name="Freeform 43" id="43"/>
            <p:cNvSpPr/>
            <p:nvPr/>
          </p:nvSpPr>
          <p:spPr>
            <a:xfrm flipH="false" flipV="false" rot="0">
              <a:off x="0" y="0"/>
              <a:ext cx="6350000" cy="4445000"/>
            </a:xfrm>
            <a:custGeom>
              <a:avLst/>
              <a:gdLst/>
              <a:ahLst/>
              <a:cxnLst/>
              <a:rect r="r" b="b" t="t" l="l"/>
              <a:pathLst>
                <a:path h="4445000" w="6350000">
                  <a:moveTo>
                    <a:pt x="0" y="3429000"/>
                  </a:moveTo>
                  <a:lnTo>
                    <a:pt x="0" y="1016000"/>
                  </a:lnTo>
                  <a:cubicBezTo>
                    <a:pt x="0" y="454660"/>
                    <a:pt x="454660" y="0"/>
                    <a:pt x="1016000" y="0"/>
                  </a:cubicBezTo>
                  <a:lnTo>
                    <a:pt x="5334000" y="0"/>
                  </a:lnTo>
                  <a:cubicBezTo>
                    <a:pt x="5895340" y="0"/>
                    <a:pt x="6350000" y="454660"/>
                    <a:pt x="6350000" y="1016000"/>
                  </a:cubicBezTo>
                  <a:lnTo>
                    <a:pt x="6350000" y="3429000"/>
                  </a:lnTo>
                  <a:cubicBezTo>
                    <a:pt x="6350000" y="3990340"/>
                    <a:pt x="5895340" y="4445000"/>
                    <a:pt x="5334000" y="4445000"/>
                  </a:cubicBezTo>
                  <a:lnTo>
                    <a:pt x="1016000" y="4445000"/>
                  </a:lnTo>
                  <a:cubicBezTo>
                    <a:pt x="454660" y="4445000"/>
                    <a:pt x="0" y="3990340"/>
                    <a:pt x="0" y="3429000"/>
                  </a:cubicBezTo>
                  <a:close/>
                </a:path>
              </a:pathLst>
            </a:custGeom>
            <a:solidFill>
              <a:srgbClr val="0D8489"/>
            </a:solidFill>
            <a:ln w="12700">
              <a:solidFill>
                <a:srgbClr val="000000"/>
              </a:solidFill>
            </a:ln>
          </p:spPr>
        </p:sp>
      </p:grpSp>
      <p:sp>
        <p:nvSpPr>
          <p:cNvPr name="TextBox 44" id="44"/>
          <p:cNvSpPr txBox="true"/>
          <p:nvPr/>
        </p:nvSpPr>
        <p:spPr>
          <a:xfrm rot="0">
            <a:off x="7079570" y="471487"/>
            <a:ext cx="4128859" cy="1009650"/>
          </a:xfrm>
          <a:prstGeom prst="rect">
            <a:avLst/>
          </a:prstGeom>
        </p:spPr>
        <p:txBody>
          <a:bodyPr anchor="t" rtlCol="false" tIns="0" lIns="0" bIns="0" rIns="0">
            <a:spAutoFit/>
          </a:bodyPr>
          <a:lstStyle/>
          <a:p>
            <a:pPr algn="l">
              <a:lnSpc>
                <a:spcPts val="8399"/>
              </a:lnSpc>
              <a:spcBef>
                <a:spcPct val="0"/>
              </a:spcBef>
            </a:pPr>
            <a:r>
              <a:rPr lang="en-US" sz="5999">
                <a:solidFill>
                  <a:srgbClr val="033032"/>
                </a:solidFill>
                <a:latin typeface="Nunito Bold"/>
              </a:rPr>
              <a:t>Objectives</a:t>
            </a:r>
          </a:p>
        </p:txBody>
      </p:sp>
      <p:sp>
        <p:nvSpPr>
          <p:cNvPr name="TextBox 45" id="45"/>
          <p:cNvSpPr txBox="true"/>
          <p:nvPr/>
        </p:nvSpPr>
        <p:spPr>
          <a:xfrm rot="0">
            <a:off x="3700645" y="2180443"/>
            <a:ext cx="4683998" cy="3323590"/>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FFFFFF"/>
                </a:solidFill>
                <a:latin typeface="Nunito"/>
              </a:rPr>
              <a:t>Investigate Machine Learning Algorithms:</a:t>
            </a:r>
          </a:p>
          <a:p>
            <a:pPr algn="l" marL="820419" indent="-273473" lvl="2">
              <a:lnSpc>
                <a:spcPts val="2659"/>
              </a:lnSpc>
              <a:buFont typeface="Arial"/>
              <a:buChar char="⚬"/>
            </a:pPr>
            <a:r>
              <a:rPr lang="en-US" sz="1899">
                <a:solidFill>
                  <a:srgbClr val="FFFFFF"/>
                </a:solidFill>
                <a:latin typeface="Nunito"/>
              </a:rPr>
              <a:t>Explore the effectiveness of various machine learning algorithms in detecting heart disease.</a:t>
            </a:r>
          </a:p>
          <a:p>
            <a:pPr algn="l" marL="820419" indent="-273473" lvl="2">
              <a:lnSpc>
                <a:spcPts val="2659"/>
              </a:lnSpc>
              <a:spcBef>
                <a:spcPct val="0"/>
              </a:spcBef>
              <a:buFont typeface="Arial"/>
              <a:buChar char="⚬"/>
            </a:pPr>
            <a:r>
              <a:rPr lang="en-US" sz="1899">
                <a:solidFill>
                  <a:srgbClr val="FFFFFF"/>
                </a:solidFill>
                <a:latin typeface="Nunito"/>
              </a:rPr>
              <a:t>Focus on classifiers such as Support Vector Machines (SVM), Random Forests, Decision Trees, and a hybrid model.</a:t>
            </a:r>
          </a:p>
          <a:p>
            <a:pPr algn="l">
              <a:lnSpc>
                <a:spcPts val="2659"/>
              </a:lnSpc>
              <a:spcBef>
                <a:spcPct val="0"/>
              </a:spcBef>
            </a:pPr>
          </a:p>
        </p:txBody>
      </p:sp>
      <p:sp>
        <p:nvSpPr>
          <p:cNvPr name="TextBox 46" id="46"/>
          <p:cNvSpPr txBox="true"/>
          <p:nvPr/>
        </p:nvSpPr>
        <p:spPr>
          <a:xfrm rot="0">
            <a:off x="9903358" y="2325347"/>
            <a:ext cx="4683998" cy="2797175"/>
          </a:xfrm>
          <a:prstGeom prst="rect">
            <a:avLst/>
          </a:prstGeom>
        </p:spPr>
        <p:txBody>
          <a:bodyPr anchor="t" rtlCol="false" tIns="0" lIns="0" bIns="0" rIns="0">
            <a:spAutoFit/>
          </a:bodyPr>
          <a:lstStyle/>
          <a:p>
            <a:pPr algn="l" marL="431799" indent="-215899" lvl="1">
              <a:lnSpc>
                <a:spcPts val="2799"/>
              </a:lnSpc>
              <a:buFont typeface="Arial"/>
              <a:buChar char="•"/>
            </a:pPr>
            <a:r>
              <a:rPr lang="en-US" sz="1999">
                <a:solidFill>
                  <a:srgbClr val="FFFFFF"/>
                </a:solidFill>
                <a:latin typeface="Nunito"/>
              </a:rPr>
              <a:t>Evaluate Classifier Performance:</a:t>
            </a:r>
          </a:p>
          <a:p>
            <a:pPr algn="l" marL="863598" indent="-287866" lvl="2">
              <a:lnSpc>
                <a:spcPts val="2799"/>
              </a:lnSpc>
              <a:buFont typeface="Arial"/>
              <a:buChar char="⚬"/>
            </a:pPr>
            <a:r>
              <a:rPr lang="en-US" sz="1999">
                <a:solidFill>
                  <a:srgbClr val="FFFFFF"/>
                </a:solidFill>
                <a:latin typeface="Nunito"/>
              </a:rPr>
              <a:t>Conduct extensive experimentation to assess the performance of each classifier.</a:t>
            </a:r>
          </a:p>
          <a:p>
            <a:pPr algn="l" marL="863598" indent="-287866" lvl="2">
              <a:lnSpc>
                <a:spcPts val="2799"/>
              </a:lnSpc>
              <a:buFont typeface="Arial"/>
              <a:buChar char="⚬"/>
            </a:pPr>
            <a:r>
              <a:rPr lang="en-US" sz="1999">
                <a:solidFill>
                  <a:srgbClr val="FFFFFF"/>
                </a:solidFill>
                <a:latin typeface="Nunito"/>
              </a:rPr>
              <a:t>Compare accuracy, robustness, and generalizability of the models.</a:t>
            </a:r>
          </a:p>
          <a:p>
            <a:pPr algn="l">
              <a:lnSpc>
                <a:spcPts val="2799"/>
              </a:lnSpc>
              <a:spcBef>
                <a:spcPct val="0"/>
              </a:spcBef>
            </a:pPr>
          </a:p>
        </p:txBody>
      </p:sp>
      <p:sp>
        <p:nvSpPr>
          <p:cNvPr name="TextBox 47" id="47"/>
          <p:cNvSpPr txBox="true"/>
          <p:nvPr/>
        </p:nvSpPr>
        <p:spPr>
          <a:xfrm rot="0">
            <a:off x="3700645" y="6501287"/>
            <a:ext cx="4683998" cy="2797175"/>
          </a:xfrm>
          <a:prstGeom prst="rect">
            <a:avLst/>
          </a:prstGeom>
        </p:spPr>
        <p:txBody>
          <a:bodyPr anchor="t" rtlCol="false" tIns="0" lIns="0" bIns="0" rIns="0">
            <a:spAutoFit/>
          </a:bodyPr>
          <a:lstStyle/>
          <a:p>
            <a:pPr algn="l" marL="431799" indent="-215899" lvl="1">
              <a:lnSpc>
                <a:spcPts val="2799"/>
              </a:lnSpc>
              <a:buFont typeface="Arial"/>
              <a:buChar char="•"/>
            </a:pPr>
            <a:r>
              <a:rPr lang="en-US" sz="1999">
                <a:solidFill>
                  <a:srgbClr val="FFFFFF"/>
                </a:solidFill>
                <a:latin typeface="Nunito"/>
              </a:rPr>
              <a:t>Identify Optimal Method:</a:t>
            </a:r>
          </a:p>
          <a:p>
            <a:pPr algn="l" marL="863598" indent="-287866" lvl="2">
              <a:lnSpc>
                <a:spcPts val="2799"/>
              </a:lnSpc>
              <a:buFont typeface="Arial"/>
              <a:buChar char="⚬"/>
            </a:pPr>
            <a:r>
              <a:rPr lang="en-US" sz="1999">
                <a:solidFill>
                  <a:srgbClr val="FFFFFF"/>
                </a:solidFill>
                <a:latin typeface="Nunito"/>
              </a:rPr>
              <a:t>Determine the best machine learning approach for heart disease detection.</a:t>
            </a:r>
          </a:p>
          <a:p>
            <a:pPr algn="l" marL="863598" indent="-287866" lvl="2">
              <a:lnSpc>
                <a:spcPts val="2799"/>
              </a:lnSpc>
              <a:buFont typeface="Arial"/>
              <a:buChar char="⚬"/>
            </a:pPr>
            <a:r>
              <a:rPr lang="en-US" sz="1999">
                <a:solidFill>
                  <a:srgbClr val="FFFFFF"/>
                </a:solidFill>
                <a:latin typeface="Nunito"/>
              </a:rPr>
              <a:t>Analyze results to highlight the most reliable and accurate model for clinical use.</a:t>
            </a:r>
          </a:p>
          <a:p>
            <a:pPr algn="l">
              <a:lnSpc>
                <a:spcPts val="2799"/>
              </a:lnSpc>
              <a:spcBef>
                <a:spcPct val="0"/>
              </a:spcBef>
            </a:pPr>
          </a:p>
        </p:txBody>
      </p:sp>
      <p:sp>
        <p:nvSpPr>
          <p:cNvPr name="TextBox 48" id="48"/>
          <p:cNvSpPr txBox="true"/>
          <p:nvPr/>
        </p:nvSpPr>
        <p:spPr>
          <a:xfrm rot="0">
            <a:off x="9903358" y="6501287"/>
            <a:ext cx="4683998" cy="2444750"/>
          </a:xfrm>
          <a:prstGeom prst="rect">
            <a:avLst/>
          </a:prstGeom>
        </p:spPr>
        <p:txBody>
          <a:bodyPr anchor="t" rtlCol="false" tIns="0" lIns="0" bIns="0" rIns="0">
            <a:spAutoFit/>
          </a:bodyPr>
          <a:lstStyle/>
          <a:p>
            <a:pPr algn="l" marL="431799" indent="-215899" lvl="1">
              <a:lnSpc>
                <a:spcPts val="2799"/>
              </a:lnSpc>
              <a:buFont typeface="Arial"/>
              <a:buChar char="•"/>
            </a:pPr>
            <a:r>
              <a:rPr lang="en-US" sz="1999">
                <a:solidFill>
                  <a:srgbClr val="FFFFFF"/>
                </a:solidFill>
                <a:latin typeface="Nunito"/>
              </a:rPr>
              <a:t>Enhance Diagnostic Accuracy:</a:t>
            </a:r>
          </a:p>
          <a:p>
            <a:pPr algn="l" marL="863598" indent="-287866" lvl="2">
              <a:lnSpc>
                <a:spcPts val="2799"/>
              </a:lnSpc>
              <a:buFont typeface="Arial"/>
              <a:buChar char="⚬"/>
            </a:pPr>
            <a:r>
              <a:rPr lang="en-US" sz="1999">
                <a:solidFill>
                  <a:srgbClr val="FFFFFF"/>
                </a:solidFill>
                <a:latin typeface="Nunito"/>
              </a:rPr>
              <a:t>Aim to improve early detection and diagnosis of heart disease.</a:t>
            </a:r>
          </a:p>
          <a:p>
            <a:pPr algn="l" marL="863598" indent="-287866" lvl="2">
              <a:lnSpc>
                <a:spcPts val="2799"/>
              </a:lnSpc>
              <a:buFont typeface="Arial"/>
              <a:buChar char="⚬"/>
            </a:pPr>
            <a:r>
              <a:rPr lang="en-US" sz="1999">
                <a:solidFill>
                  <a:srgbClr val="FFFFFF"/>
                </a:solidFill>
                <a:latin typeface="Nunito"/>
              </a:rPr>
              <a:t>Provide healthcare professionals with effective tools for better patient outcomes.</a:t>
            </a:r>
          </a:p>
          <a:p>
            <a:pPr algn="l">
              <a:lnSpc>
                <a:spcPts val="27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715626" y="471487"/>
            <a:ext cx="2856748" cy="1009650"/>
          </a:xfrm>
          <a:prstGeom prst="rect">
            <a:avLst/>
          </a:prstGeom>
        </p:spPr>
        <p:txBody>
          <a:bodyPr anchor="t" rtlCol="false" tIns="0" lIns="0" bIns="0" rIns="0">
            <a:spAutoFit/>
          </a:bodyPr>
          <a:lstStyle/>
          <a:p>
            <a:pPr algn="l">
              <a:lnSpc>
                <a:spcPts val="8399"/>
              </a:lnSpc>
              <a:spcBef>
                <a:spcPct val="0"/>
              </a:spcBef>
            </a:pPr>
            <a:r>
              <a:rPr lang="en-US" sz="5999">
                <a:solidFill>
                  <a:srgbClr val="0C3030"/>
                </a:solidFill>
                <a:latin typeface="Nunito Bold"/>
              </a:rPr>
              <a:t>Dataset</a:t>
            </a:r>
          </a:p>
        </p:txBody>
      </p:sp>
      <p:sp>
        <p:nvSpPr>
          <p:cNvPr name="TextBox 3" id="3"/>
          <p:cNvSpPr txBox="true"/>
          <p:nvPr/>
        </p:nvSpPr>
        <p:spPr>
          <a:xfrm rot="0">
            <a:off x="2468295" y="1901387"/>
            <a:ext cx="14791005" cy="295656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0C3030"/>
                </a:solidFill>
                <a:latin typeface="Nunito"/>
              </a:rPr>
              <a:t>Source:</a:t>
            </a:r>
          </a:p>
          <a:p>
            <a:pPr algn="l" marL="906780" indent="-302260" lvl="2">
              <a:lnSpc>
                <a:spcPts val="2940"/>
              </a:lnSpc>
              <a:buFont typeface="Arial"/>
              <a:buChar char="⚬"/>
            </a:pPr>
            <a:r>
              <a:rPr lang="en-US" sz="2100">
                <a:solidFill>
                  <a:srgbClr val="0C3030"/>
                </a:solidFill>
                <a:latin typeface="Nunito"/>
              </a:rPr>
              <a:t>The heart disease detection dataset is sourced from the Cleveland database, part of the UCI Machine Learning Repository.</a:t>
            </a:r>
          </a:p>
          <a:p>
            <a:pPr algn="l" marL="906780" indent="-302260" lvl="2">
              <a:lnSpc>
                <a:spcPts val="2940"/>
              </a:lnSpc>
              <a:buFont typeface="Arial"/>
              <a:buChar char="⚬"/>
            </a:pPr>
            <a:r>
              <a:rPr lang="en-US" sz="2100">
                <a:solidFill>
                  <a:srgbClr val="0C3030"/>
                </a:solidFill>
                <a:latin typeface="Nunito"/>
              </a:rPr>
              <a:t>This repository is renowned for its comprehensive collection of machine learning datasets.</a:t>
            </a:r>
          </a:p>
          <a:p>
            <a:pPr algn="l" marL="453390" indent="-226695" lvl="1">
              <a:lnSpc>
                <a:spcPts val="2940"/>
              </a:lnSpc>
              <a:buFont typeface="Arial"/>
              <a:buChar char="•"/>
            </a:pPr>
            <a:r>
              <a:rPr lang="en-US" sz="2100">
                <a:solidFill>
                  <a:srgbClr val="0C3030"/>
                </a:solidFill>
                <a:latin typeface="Nunito"/>
              </a:rPr>
              <a:t>Attributes:</a:t>
            </a:r>
          </a:p>
          <a:p>
            <a:pPr algn="l" marL="906780" indent="-302260" lvl="2">
              <a:lnSpc>
                <a:spcPts val="2940"/>
              </a:lnSpc>
              <a:buFont typeface="Arial"/>
              <a:buChar char="⚬"/>
            </a:pPr>
            <a:r>
              <a:rPr lang="en-US" sz="2100">
                <a:solidFill>
                  <a:srgbClr val="0C3030"/>
                </a:solidFill>
                <a:latin typeface="Nunito"/>
              </a:rPr>
              <a:t>The dataset comprises 76 characteristics, each potentially providing valuable insights into cardiovascular health.</a:t>
            </a:r>
          </a:p>
          <a:p>
            <a:pPr algn="l" marL="906780" indent="-302260" lvl="2">
              <a:lnSpc>
                <a:spcPts val="2940"/>
              </a:lnSpc>
              <a:spcBef>
                <a:spcPct val="0"/>
              </a:spcBef>
              <a:buFont typeface="Arial"/>
              <a:buChar char="⚬"/>
            </a:pPr>
            <a:r>
              <a:rPr lang="en-US" sz="2100">
                <a:solidFill>
                  <a:srgbClr val="0C3030"/>
                </a:solidFill>
                <a:latin typeface="Nunito"/>
              </a:rPr>
              <a:t>Most published analyses focus on a specific subset of 14 characteristics.</a:t>
            </a:r>
          </a:p>
          <a:p>
            <a:pPr algn="l">
              <a:lnSpc>
                <a:spcPts val="2940"/>
              </a:lnSpc>
              <a:spcBef>
                <a:spcPct val="0"/>
              </a:spcBef>
            </a:pPr>
          </a:p>
        </p:txBody>
      </p:sp>
      <p:grpSp>
        <p:nvGrpSpPr>
          <p:cNvPr name="Group 4" id="4"/>
          <p:cNvGrpSpPr/>
          <p:nvPr/>
        </p:nvGrpSpPr>
        <p:grpSpPr>
          <a:xfrm rot="-5400000">
            <a:off x="-4861309" y="4101064"/>
            <a:ext cx="10287000" cy="2084873"/>
            <a:chOff x="0" y="0"/>
            <a:chExt cx="4257294" cy="862828"/>
          </a:xfrm>
        </p:grpSpPr>
        <p:sp>
          <p:nvSpPr>
            <p:cNvPr name="Freeform 5" id="5"/>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6" id="6"/>
          <p:cNvGrpSpPr/>
          <p:nvPr/>
        </p:nvGrpSpPr>
        <p:grpSpPr>
          <a:xfrm rot="0">
            <a:off x="405448" y="1303437"/>
            <a:ext cx="445302" cy="44530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05448" y="2137400"/>
            <a:ext cx="445302" cy="44530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05448" y="2971362"/>
            <a:ext cx="445302" cy="44530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405448" y="3805324"/>
            <a:ext cx="445302" cy="44530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405448" y="4639287"/>
            <a:ext cx="445302" cy="44530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405448" y="5473249"/>
            <a:ext cx="445302" cy="44530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405448" y="6307211"/>
            <a:ext cx="445302" cy="44530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405448" y="7141174"/>
            <a:ext cx="445302" cy="44530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405448" y="7976970"/>
            <a:ext cx="445302" cy="445302"/>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405448" y="8812998"/>
            <a:ext cx="445302" cy="445302"/>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5400000">
            <a:off x="11007967" y="3831331"/>
            <a:ext cx="5433163" cy="8057500"/>
            <a:chOff x="0" y="0"/>
            <a:chExt cx="1976806" cy="2931647"/>
          </a:xfrm>
        </p:grpSpPr>
        <p:sp>
          <p:nvSpPr>
            <p:cNvPr name="Freeform 37" id="37"/>
            <p:cNvSpPr/>
            <p:nvPr/>
          </p:nvSpPr>
          <p:spPr>
            <a:xfrm flipH="false" flipV="false" rot="0">
              <a:off x="0" y="0"/>
              <a:ext cx="1976807" cy="2931648"/>
            </a:xfrm>
            <a:custGeom>
              <a:avLst/>
              <a:gdLst/>
              <a:ahLst/>
              <a:cxnLst/>
              <a:rect r="r" b="b" t="t" l="l"/>
              <a:pathLst>
                <a:path h="2931648" w="1976807">
                  <a:moveTo>
                    <a:pt x="1852346" y="2931647"/>
                  </a:moveTo>
                  <a:lnTo>
                    <a:pt x="124460" y="2931647"/>
                  </a:lnTo>
                  <a:cubicBezTo>
                    <a:pt x="55880" y="2931647"/>
                    <a:pt x="0" y="2875767"/>
                    <a:pt x="0" y="2807187"/>
                  </a:cubicBezTo>
                  <a:lnTo>
                    <a:pt x="0" y="124460"/>
                  </a:lnTo>
                  <a:cubicBezTo>
                    <a:pt x="0" y="55880"/>
                    <a:pt x="55880" y="0"/>
                    <a:pt x="124460" y="0"/>
                  </a:cubicBezTo>
                  <a:lnTo>
                    <a:pt x="1852347" y="0"/>
                  </a:lnTo>
                  <a:cubicBezTo>
                    <a:pt x="1920927" y="0"/>
                    <a:pt x="1976807" y="55880"/>
                    <a:pt x="1976807" y="124460"/>
                  </a:cubicBezTo>
                  <a:lnTo>
                    <a:pt x="1976807" y="2807188"/>
                  </a:lnTo>
                  <a:cubicBezTo>
                    <a:pt x="1976807" y="2875767"/>
                    <a:pt x="1920927" y="2931648"/>
                    <a:pt x="1852347" y="2931648"/>
                  </a:cubicBezTo>
                  <a:close/>
                </a:path>
              </a:pathLst>
            </a:custGeom>
            <a:solidFill>
              <a:srgbClr val="23A3A8"/>
            </a:solidFill>
          </p:spPr>
        </p:sp>
      </p:grpSp>
      <p:grpSp>
        <p:nvGrpSpPr>
          <p:cNvPr name="Group 38" id="38"/>
          <p:cNvGrpSpPr/>
          <p:nvPr/>
        </p:nvGrpSpPr>
        <p:grpSpPr>
          <a:xfrm rot="-5400000">
            <a:off x="3022417" y="4095379"/>
            <a:ext cx="5433163" cy="7529404"/>
            <a:chOff x="0" y="0"/>
            <a:chExt cx="2095065" cy="2903390"/>
          </a:xfrm>
        </p:grpSpPr>
        <p:sp>
          <p:nvSpPr>
            <p:cNvPr name="Freeform 39" id="39"/>
            <p:cNvSpPr/>
            <p:nvPr/>
          </p:nvSpPr>
          <p:spPr>
            <a:xfrm flipH="false" flipV="false" rot="0">
              <a:off x="0" y="0"/>
              <a:ext cx="2095065" cy="2903390"/>
            </a:xfrm>
            <a:custGeom>
              <a:avLst/>
              <a:gdLst/>
              <a:ahLst/>
              <a:cxnLst/>
              <a:rect r="r" b="b" t="t" l="l"/>
              <a:pathLst>
                <a:path h="2903390" w="2095065">
                  <a:moveTo>
                    <a:pt x="1970605" y="2903389"/>
                  </a:moveTo>
                  <a:lnTo>
                    <a:pt x="124460" y="2903389"/>
                  </a:lnTo>
                  <a:cubicBezTo>
                    <a:pt x="55880" y="2903389"/>
                    <a:pt x="0" y="2847510"/>
                    <a:pt x="0" y="2778929"/>
                  </a:cubicBezTo>
                  <a:lnTo>
                    <a:pt x="0" y="124460"/>
                  </a:lnTo>
                  <a:cubicBezTo>
                    <a:pt x="0" y="55880"/>
                    <a:pt x="55880" y="0"/>
                    <a:pt x="124460" y="0"/>
                  </a:cubicBezTo>
                  <a:lnTo>
                    <a:pt x="1970605" y="0"/>
                  </a:lnTo>
                  <a:cubicBezTo>
                    <a:pt x="2039185" y="0"/>
                    <a:pt x="2095065" y="55880"/>
                    <a:pt x="2095065" y="124460"/>
                  </a:cubicBezTo>
                  <a:lnTo>
                    <a:pt x="2095065" y="2778930"/>
                  </a:lnTo>
                  <a:cubicBezTo>
                    <a:pt x="2095065" y="2847510"/>
                    <a:pt x="2039185" y="2903390"/>
                    <a:pt x="1970605" y="2903390"/>
                  </a:cubicBezTo>
                  <a:close/>
                </a:path>
              </a:pathLst>
            </a:custGeom>
            <a:solidFill>
              <a:srgbClr val="23A3A8"/>
            </a:solidFill>
          </p:spPr>
        </p:sp>
      </p:grpSp>
      <p:sp>
        <p:nvSpPr>
          <p:cNvPr name="TextBox 40" id="40"/>
          <p:cNvSpPr txBox="true"/>
          <p:nvPr/>
        </p:nvSpPr>
        <p:spPr>
          <a:xfrm rot="0">
            <a:off x="1974297" y="5435149"/>
            <a:ext cx="7529404" cy="5058744"/>
          </a:xfrm>
          <a:prstGeom prst="rect">
            <a:avLst/>
          </a:prstGeom>
        </p:spPr>
        <p:txBody>
          <a:bodyPr anchor="t" rtlCol="false" tIns="0" lIns="0" bIns="0" rIns="0">
            <a:spAutoFit/>
          </a:bodyPr>
          <a:lstStyle/>
          <a:p>
            <a:pPr algn="l" marL="477535" indent="-238767" lvl="1">
              <a:lnSpc>
                <a:spcPts val="3096"/>
              </a:lnSpc>
              <a:buFont typeface="Arial"/>
              <a:buChar char="•"/>
            </a:pPr>
            <a:r>
              <a:rPr lang="en-US" sz="2211">
                <a:solidFill>
                  <a:srgbClr val="FFFFFF"/>
                </a:solidFill>
                <a:latin typeface="Nunito"/>
              </a:rPr>
              <a:t>Age: Age of the patient.</a:t>
            </a:r>
          </a:p>
          <a:p>
            <a:pPr algn="l" marL="477535" indent="-238767" lvl="1">
              <a:lnSpc>
                <a:spcPts val="3096"/>
              </a:lnSpc>
              <a:buFont typeface="Arial"/>
              <a:buChar char="•"/>
            </a:pPr>
            <a:r>
              <a:rPr lang="en-US" sz="2211">
                <a:solidFill>
                  <a:srgbClr val="FFFFFF"/>
                </a:solidFill>
                <a:latin typeface="Nunito"/>
              </a:rPr>
              <a:t>Sex: Gender of the patient.</a:t>
            </a:r>
          </a:p>
          <a:p>
            <a:pPr algn="l" marL="477535" indent="-238767" lvl="1">
              <a:lnSpc>
                <a:spcPts val="3096"/>
              </a:lnSpc>
              <a:buFont typeface="Arial"/>
              <a:buChar char="•"/>
            </a:pPr>
            <a:r>
              <a:rPr lang="en-US" sz="2211">
                <a:solidFill>
                  <a:srgbClr val="FFFFFF"/>
                </a:solidFill>
                <a:latin typeface="Nunito"/>
              </a:rPr>
              <a:t>Chest Pain Type (cp): Type of chest pain experienced, categorized into four types.</a:t>
            </a:r>
          </a:p>
          <a:p>
            <a:pPr algn="l" marL="477535" indent="-238767" lvl="1">
              <a:lnSpc>
                <a:spcPts val="3096"/>
              </a:lnSpc>
              <a:buFont typeface="Arial"/>
              <a:buChar char="•"/>
            </a:pPr>
            <a:r>
              <a:rPr lang="en-US" sz="2211">
                <a:solidFill>
                  <a:srgbClr val="FFFFFF"/>
                </a:solidFill>
                <a:latin typeface="Nunito"/>
              </a:rPr>
              <a:t>Resting Blood Pressure (trestbps): Resting blood pressure (in mm Hg).</a:t>
            </a:r>
          </a:p>
          <a:p>
            <a:pPr algn="l" marL="477535" indent="-238767" lvl="1">
              <a:lnSpc>
                <a:spcPts val="3096"/>
              </a:lnSpc>
              <a:buFont typeface="Arial"/>
              <a:buChar char="•"/>
            </a:pPr>
            <a:r>
              <a:rPr lang="en-US" sz="2211">
                <a:solidFill>
                  <a:srgbClr val="FFFFFF"/>
                </a:solidFill>
                <a:latin typeface="Nunito"/>
              </a:rPr>
              <a:t>Serum Cholesterol (chol): Serum cholesterol level (in mg/dl).</a:t>
            </a:r>
          </a:p>
          <a:p>
            <a:pPr algn="l" marL="477535" indent="-238767" lvl="1">
              <a:lnSpc>
                <a:spcPts val="3096"/>
              </a:lnSpc>
              <a:buFont typeface="Arial"/>
              <a:buChar char="•"/>
            </a:pPr>
            <a:r>
              <a:rPr lang="en-US" sz="2211">
                <a:solidFill>
                  <a:srgbClr val="FFFFFF"/>
                </a:solidFill>
                <a:latin typeface="Nunito"/>
              </a:rPr>
              <a:t>Fasting Blood Sugar (fbs): Fasting blood sugar level (greater than 120 mg/dl is considered abnormal).</a:t>
            </a:r>
          </a:p>
          <a:p>
            <a:pPr algn="l" marL="477535" indent="-238767" lvl="1">
              <a:lnSpc>
                <a:spcPts val="3096"/>
              </a:lnSpc>
              <a:spcBef>
                <a:spcPct val="0"/>
              </a:spcBef>
              <a:buFont typeface="Arial"/>
              <a:buChar char="•"/>
            </a:pPr>
            <a:r>
              <a:rPr lang="en-US" sz="2211">
                <a:solidFill>
                  <a:srgbClr val="FFFFFF"/>
                </a:solidFill>
                <a:latin typeface="Nunito"/>
              </a:rPr>
              <a:t>Resting ECG Results (restecg): Resting electrocardiographic results.</a:t>
            </a:r>
          </a:p>
          <a:p>
            <a:pPr algn="l">
              <a:lnSpc>
                <a:spcPts val="3096"/>
              </a:lnSpc>
              <a:spcBef>
                <a:spcPct val="0"/>
              </a:spcBef>
            </a:pPr>
          </a:p>
        </p:txBody>
      </p:sp>
      <p:sp>
        <p:nvSpPr>
          <p:cNvPr name="TextBox 41" id="41"/>
          <p:cNvSpPr txBox="true"/>
          <p:nvPr/>
        </p:nvSpPr>
        <p:spPr>
          <a:xfrm rot="0">
            <a:off x="9695798" y="5435149"/>
            <a:ext cx="8023403" cy="5058744"/>
          </a:xfrm>
          <a:prstGeom prst="rect">
            <a:avLst/>
          </a:prstGeom>
        </p:spPr>
        <p:txBody>
          <a:bodyPr anchor="t" rtlCol="false" tIns="0" lIns="0" bIns="0" rIns="0">
            <a:spAutoFit/>
          </a:bodyPr>
          <a:lstStyle/>
          <a:p>
            <a:pPr algn="l" marL="477535" indent="-238767" lvl="1">
              <a:lnSpc>
                <a:spcPts val="3096"/>
              </a:lnSpc>
              <a:buFont typeface="Arial"/>
              <a:buChar char="•"/>
            </a:pPr>
            <a:r>
              <a:rPr lang="en-US" sz="2211">
                <a:solidFill>
                  <a:srgbClr val="FFFFFF"/>
                </a:solidFill>
                <a:latin typeface="Nunito"/>
              </a:rPr>
              <a:t>Maximum Heart Rate Achieved (thalach): Maximum heart rate achieved.</a:t>
            </a:r>
          </a:p>
          <a:p>
            <a:pPr algn="l" marL="477535" indent="-238767" lvl="1">
              <a:lnSpc>
                <a:spcPts val="3096"/>
              </a:lnSpc>
              <a:buFont typeface="Arial"/>
              <a:buChar char="•"/>
            </a:pPr>
            <a:r>
              <a:rPr lang="en-US" sz="2211">
                <a:solidFill>
                  <a:srgbClr val="FFFFFF"/>
                </a:solidFill>
                <a:latin typeface="Nunito"/>
              </a:rPr>
              <a:t>Exercise-Induced Angina (exang): Presence of exercise-induced angina.</a:t>
            </a:r>
          </a:p>
          <a:p>
            <a:pPr algn="l" marL="477535" indent="-238767" lvl="1">
              <a:lnSpc>
                <a:spcPts val="3096"/>
              </a:lnSpc>
              <a:buFont typeface="Arial"/>
              <a:buChar char="•"/>
            </a:pPr>
            <a:r>
              <a:rPr lang="en-US" sz="2211">
                <a:solidFill>
                  <a:srgbClr val="FFFFFF"/>
                </a:solidFill>
                <a:latin typeface="Nunito"/>
              </a:rPr>
              <a:t>Oldpeak (ST Depression): ST depression induced by exercise relative to rest.</a:t>
            </a:r>
          </a:p>
          <a:p>
            <a:pPr algn="l" marL="477535" indent="-238767" lvl="1">
              <a:lnSpc>
                <a:spcPts val="3096"/>
              </a:lnSpc>
              <a:buFont typeface="Arial"/>
              <a:buChar char="•"/>
            </a:pPr>
            <a:r>
              <a:rPr lang="en-US" sz="2211">
                <a:solidFill>
                  <a:srgbClr val="FFFFFF"/>
                </a:solidFill>
                <a:latin typeface="Nunito"/>
              </a:rPr>
              <a:t>Slope of the Peak Exercise ST Segment (slope): Slope of the peak exercise ST segment.</a:t>
            </a:r>
          </a:p>
          <a:p>
            <a:pPr algn="l" marL="477535" indent="-238767" lvl="1">
              <a:lnSpc>
                <a:spcPts val="3096"/>
              </a:lnSpc>
              <a:buFont typeface="Arial"/>
              <a:buChar char="•"/>
            </a:pPr>
            <a:r>
              <a:rPr lang="en-US" sz="2211">
                <a:solidFill>
                  <a:srgbClr val="FFFFFF"/>
                </a:solidFill>
                <a:latin typeface="Nunito"/>
              </a:rPr>
              <a:t>Number of Major Vessels (ca): Number of major vessels colored by fluoroscopy.</a:t>
            </a:r>
          </a:p>
          <a:p>
            <a:pPr algn="l" marL="477535" indent="-238767" lvl="1">
              <a:lnSpc>
                <a:spcPts val="3096"/>
              </a:lnSpc>
              <a:buFont typeface="Arial"/>
              <a:buChar char="•"/>
            </a:pPr>
            <a:r>
              <a:rPr lang="en-US" sz="2211">
                <a:solidFill>
                  <a:srgbClr val="FFFFFF"/>
                </a:solidFill>
                <a:latin typeface="Nunito"/>
              </a:rPr>
              <a:t>Thalassemia (thal): It a blood disorder, with values indicating normal, fixed defect, or reversible defect.</a:t>
            </a:r>
          </a:p>
          <a:p>
            <a:pPr algn="l">
              <a:lnSpc>
                <a:spcPts val="3096"/>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861309" y="4101064"/>
            <a:ext cx="10287000" cy="2084873"/>
            <a:chOff x="0" y="0"/>
            <a:chExt cx="4257294" cy="862828"/>
          </a:xfrm>
        </p:grpSpPr>
        <p:sp>
          <p:nvSpPr>
            <p:cNvPr name="Freeform 3" id="3"/>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4" id="4"/>
          <p:cNvGrpSpPr/>
          <p:nvPr/>
        </p:nvGrpSpPr>
        <p:grpSpPr>
          <a:xfrm rot="0">
            <a:off x="405448" y="1303437"/>
            <a:ext cx="445302" cy="44530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05448" y="2137400"/>
            <a:ext cx="445302" cy="4453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05448" y="2971362"/>
            <a:ext cx="445302" cy="4453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405448" y="3805324"/>
            <a:ext cx="445302" cy="4453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405448" y="4639287"/>
            <a:ext cx="445302" cy="4453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405448" y="5473249"/>
            <a:ext cx="445302" cy="4453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405448" y="6307211"/>
            <a:ext cx="445302" cy="44530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405448" y="7141174"/>
            <a:ext cx="445302" cy="44530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405448" y="7976970"/>
            <a:ext cx="445302" cy="445302"/>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405448" y="8812998"/>
            <a:ext cx="445302" cy="445302"/>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34" id="34"/>
          <p:cNvSpPr/>
          <p:nvPr/>
        </p:nvSpPr>
        <p:spPr>
          <a:xfrm flipH="false" flipV="false" rot="0">
            <a:off x="3642876" y="5026515"/>
            <a:ext cx="1445274" cy="1445274"/>
          </a:xfrm>
          <a:custGeom>
            <a:avLst/>
            <a:gdLst/>
            <a:ahLst/>
            <a:cxnLst/>
            <a:rect r="r" b="b" t="t" l="l"/>
            <a:pathLst>
              <a:path h="1445274" w="1445274">
                <a:moveTo>
                  <a:pt x="0" y="0"/>
                </a:moveTo>
                <a:lnTo>
                  <a:pt x="1445274" y="0"/>
                </a:lnTo>
                <a:lnTo>
                  <a:pt x="1445274" y="1445273"/>
                </a:lnTo>
                <a:lnTo>
                  <a:pt x="0" y="1445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0">
            <a:off x="4046430" y="4027975"/>
            <a:ext cx="638166" cy="638166"/>
          </a:xfrm>
          <a:custGeom>
            <a:avLst/>
            <a:gdLst/>
            <a:ahLst/>
            <a:cxnLst/>
            <a:rect r="r" b="b" t="t" l="l"/>
            <a:pathLst>
              <a:path h="638166" w="638166">
                <a:moveTo>
                  <a:pt x="0" y="0"/>
                </a:moveTo>
                <a:lnTo>
                  <a:pt x="638166" y="0"/>
                </a:lnTo>
                <a:lnTo>
                  <a:pt x="638166" y="638166"/>
                </a:lnTo>
                <a:lnTo>
                  <a:pt x="0" y="6381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8824917" y="4027975"/>
            <a:ext cx="638166" cy="638166"/>
          </a:xfrm>
          <a:custGeom>
            <a:avLst/>
            <a:gdLst/>
            <a:ahLst/>
            <a:cxnLst/>
            <a:rect r="r" b="b" t="t" l="l"/>
            <a:pathLst>
              <a:path h="638166" w="638166">
                <a:moveTo>
                  <a:pt x="0" y="0"/>
                </a:moveTo>
                <a:lnTo>
                  <a:pt x="638166" y="0"/>
                </a:lnTo>
                <a:lnTo>
                  <a:pt x="638166" y="638166"/>
                </a:lnTo>
                <a:lnTo>
                  <a:pt x="0" y="6381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7" id="37"/>
          <p:cNvSpPr txBox="true"/>
          <p:nvPr/>
        </p:nvSpPr>
        <p:spPr>
          <a:xfrm rot="0">
            <a:off x="6754756" y="471487"/>
            <a:ext cx="4778487" cy="1009650"/>
          </a:xfrm>
          <a:prstGeom prst="rect">
            <a:avLst/>
          </a:prstGeom>
        </p:spPr>
        <p:txBody>
          <a:bodyPr anchor="t" rtlCol="false" tIns="0" lIns="0" bIns="0" rIns="0">
            <a:spAutoFit/>
          </a:bodyPr>
          <a:lstStyle/>
          <a:p>
            <a:pPr algn="l">
              <a:lnSpc>
                <a:spcPts val="8399"/>
              </a:lnSpc>
              <a:spcBef>
                <a:spcPct val="0"/>
              </a:spcBef>
            </a:pPr>
            <a:r>
              <a:rPr lang="en-US" sz="5999">
                <a:solidFill>
                  <a:srgbClr val="0C3030"/>
                </a:solidFill>
                <a:latin typeface="Nunito Bold"/>
              </a:rPr>
              <a:t>Methodology</a:t>
            </a:r>
          </a:p>
        </p:txBody>
      </p:sp>
      <p:sp>
        <p:nvSpPr>
          <p:cNvPr name="TextBox 38" id="38"/>
          <p:cNvSpPr txBox="true"/>
          <p:nvPr/>
        </p:nvSpPr>
        <p:spPr>
          <a:xfrm rot="0">
            <a:off x="1765988" y="1507351"/>
            <a:ext cx="16027046" cy="8528685"/>
          </a:xfrm>
          <a:prstGeom prst="rect">
            <a:avLst/>
          </a:prstGeom>
        </p:spPr>
        <p:txBody>
          <a:bodyPr anchor="t" rtlCol="false" tIns="0" lIns="0" bIns="0" rIns="0">
            <a:spAutoFit/>
          </a:bodyPr>
          <a:lstStyle/>
          <a:p>
            <a:pPr algn="l" marL="453390" indent="-226695" lvl="1">
              <a:lnSpc>
                <a:spcPts val="2940"/>
              </a:lnSpc>
              <a:buAutoNum type="arabicPeriod" startAt="1"/>
            </a:pPr>
            <a:r>
              <a:rPr lang="en-US" sz="2100">
                <a:solidFill>
                  <a:srgbClr val="0C3030"/>
                </a:solidFill>
                <a:latin typeface="Nunito"/>
              </a:rPr>
              <a:t>Data Loading and Exploration:</a:t>
            </a:r>
          </a:p>
          <a:p>
            <a:pPr algn="l" marL="906780" indent="-302260" lvl="2">
              <a:lnSpc>
                <a:spcPts val="2940"/>
              </a:lnSpc>
              <a:buFont typeface="Arial"/>
              <a:buChar char="⚬"/>
            </a:pPr>
            <a:r>
              <a:rPr lang="en-US" sz="2100">
                <a:solidFill>
                  <a:srgbClr val="0C3030"/>
                </a:solidFill>
                <a:latin typeface="Nunito"/>
              </a:rPr>
              <a:t>Utilize the versatile capabilities of the pandas library in Python to load the heart disease dataset.</a:t>
            </a:r>
          </a:p>
          <a:p>
            <a:pPr algn="l" marL="906780" indent="-302260" lvl="2">
              <a:lnSpc>
                <a:spcPts val="2940"/>
              </a:lnSpc>
              <a:buFont typeface="Arial"/>
              <a:buChar char="⚬"/>
            </a:pPr>
            <a:r>
              <a:rPr lang="en-US" sz="2100">
                <a:solidFill>
                  <a:srgbClr val="0C3030"/>
                </a:solidFill>
                <a:latin typeface="Nunito"/>
              </a:rPr>
              <a:t>The dataset, stored in a CSV file named "heart.csv," contains various clinical variables and parameters related to heart health.</a:t>
            </a:r>
          </a:p>
          <a:p>
            <a:pPr algn="l" marL="906780" indent="-302260" lvl="2">
              <a:lnSpc>
                <a:spcPts val="2940"/>
              </a:lnSpc>
              <a:buFont typeface="Arial"/>
              <a:buChar char="⚬"/>
            </a:pPr>
            <a:r>
              <a:rPr lang="en-US" sz="2100">
                <a:solidFill>
                  <a:srgbClr val="0C3030"/>
                </a:solidFill>
                <a:latin typeface="Nunito"/>
              </a:rPr>
              <a:t>Perform initial data exploration using functions such as shape, head(), and describe() to understand the dataset's structure and distribution.</a:t>
            </a:r>
          </a:p>
          <a:p>
            <a:pPr algn="l" marL="453390" indent="-226695" lvl="1">
              <a:lnSpc>
                <a:spcPts val="2940"/>
              </a:lnSpc>
              <a:buAutoNum type="arabicPeriod" startAt="1"/>
            </a:pPr>
            <a:r>
              <a:rPr lang="en-US" sz="2100">
                <a:solidFill>
                  <a:srgbClr val="0C3030"/>
                </a:solidFill>
                <a:latin typeface="Nunito"/>
              </a:rPr>
              <a:t>Data Preprocessing:</a:t>
            </a:r>
          </a:p>
          <a:p>
            <a:pPr algn="l" marL="906780" indent="-302260" lvl="2">
              <a:lnSpc>
                <a:spcPts val="2940"/>
              </a:lnSpc>
              <a:buFont typeface="Arial"/>
              <a:buChar char="⚬"/>
            </a:pPr>
            <a:r>
              <a:rPr lang="en-US" sz="2100">
                <a:solidFill>
                  <a:srgbClr val="0C3030"/>
                </a:solidFill>
                <a:latin typeface="Nunito"/>
              </a:rPr>
              <a:t>Handle missing values and outliers to ensure data quality.</a:t>
            </a:r>
          </a:p>
          <a:p>
            <a:pPr algn="l" marL="906780" indent="-302260" lvl="2">
              <a:lnSpc>
                <a:spcPts val="2940"/>
              </a:lnSpc>
              <a:buFont typeface="Arial"/>
              <a:buChar char="⚬"/>
            </a:pPr>
            <a:r>
              <a:rPr lang="en-US" sz="2100">
                <a:solidFill>
                  <a:srgbClr val="0C3030"/>
                </a:solidFill>
                <a:latin typeface="Nunito"/>
              </a:rPr>
              <a:t>Normalize or standardize the data to improve model performance.</a:t>
            </a:r>
          </a:p>
          <a:p>
            <a:pPr algn="l" marL="906780" indent="-302260" lvl="2">
              <a:lnSpc>
                <a:spcPts val="2940"/>
              </a:lnSpc>
              <a:buFont typeface="Arial"/>
              <a:buChar char="⚬"/>
            </a:pPr>
            <a:r>
              <a:rPr lang="en-US" sz="2100">
                <a:solidFill>
                  <a:srgbClr val="0C3030"/>
                </a:solidFill>
                <a:latin typeface="Nunito"/>
              </a:rPr>
              <a:t>Split the data into training and testing sets to evaluate the model's generalizability.</a:t>
            </a:r>
          </a:p>
          <a:p>
            <a:pPr algn="l" marL="453390" indent="-226695" lvl="1">
              <a:lnSpc>
                <a:spcPts val="2940"/>
              </a:lnSpc>
              <a:buAutoNum type="arabicPeriod" startAt="1"/>
            </a:pPr>
            <a:r>
              <a:rPr lang="en-US" sz="2100">
                <a:solidFill>
                  <a:srgbClr val="0C3030"/>
                </a:solidFill>
                <a:latin typeface="Nunito"/>
              </a:rPr>
              <a:t>Model Training and Evaluation:</a:t>
            </a:r>
          </a:p>
          <a:p>
            <a:pPr algn="l" marL="906780" indent="-302260" lvl="2">
              <a:lnSpc>
                <a:spcPts val="2940"/>
              </a:lnSpc>
              <a:buFont typeface="Arial"/>
              <a:buChar char="⚬"/>
            </a:pPr>
            <a:r>
              <a:rPr lang="en-US" sz="2100">
                <a:solidFill>
                  <a:srgbClr val="0C3030"/>
                </a:solidFill>
                <a:latin typeface="Nunito"/>
              </a:rPr>
              <a:t>Random Forests: Train a Random Forest classifier, tune hyperparameters for optimal performance, and evaluate its accuracy.</a:t>
            </a:r>
          </a:p>
          <a:p>
            <a:pPr algn="l" marL="906780" indent="-302260" lvl="2">
              <a:lnSpc>
                <a:spcPts val="2940"/>
              </a:lnSpc>
              <a:buFont typeface="Arial"/>
              <a:buChar char="⚬"/>
            </a:pPr>
            <a:r>
              <a:rPr lang="en-US" sz="2100">
                <a:solidFill>
                  <a:srgbClr val="0C3030"/>
                </a:solidFill>
                <a:latin typeface="Nunito"/>
              </a:rPr>
              <a:t>Decision Trees: Train a Decision Tree classifier and assess its accuracy.</a:t>
            </a:r>
          </a:p>
          <a:p>
            <a:pPr algn="l" marL="906780" indent="-302260" lvl="2">
              <a:lnSpc>
                <a:spcPts val="2940"/>
              </a:lnSpc>
              <a:buFont typeface="Arial"/>
              <a:buChar char="⚬"/>
            </a:pPr>
            <a:r>
              <a:rPr lang="en-US" sz="2100">
                <a:solidFill>
                  <a:srgbClr val="0C3030"/>
                </a:solidFill>
                <a:latin typeface="Nunito"/>
              </a:rPr>
              <a:t>K-Nearest Neighbors (KNN): Scale the features for better performance, train the KNN classifier with varying numbers of neighbors, and select the best model.</a:t>
            </a:r>
          </a:p>
          <a:p>
            <a:pPr algn="l" marL="906780" indent="-302260" lvl="2">
              <a:lnSpc>
                <a:spcPts val="2940"/>
              </a:lnSpc>
              <a:buFont typeface="Arial"/>
              <a:buChar char="⚬"/>
            </a:pPr>
            <a:r>
              <a:rPr lang="en-US" sz="2100">
                <a:solidFill>
                  <a:srgbClr val="0C3030"/>
                </a:solidFill>
                <a:latin typeface="Nunito"/>
              </a:rPr>
              <a:t>Hybrid Model: Combine the predictions of Decision Trees, Random Forests, and KNN to create a hybrid model. Calculate the average prediction and evaluate its performance.</a:t>
            </a:r>
          </a:p>
          <a:p>
            <a:pPr algn="l" marL="453390" indent="-226695" lvl="1">
              <a:lnSpc>
                <a:spcPts val="2940"/>
              </a:lnSpc>
              <a:buAutoNum type="arabicPeriod" startAt="1"/>
            </a:pPr>
            <a:r>
              <a:rPr lang="en-US" sz="2100">
                <a:solidFill>
                  <a:srgbClr val="0C3030"/>
                </a:solidFill>
                <a:latin typeface="Nunito"/>
              </a:rPr>
              <a:t>Performance Metrics:</a:t>
            </a:r>
          </a:p>
          <a:p>
            <a:pPr algn="l" marL="906780" indent="-302260" lvl="2">
              <a:lnSpc>
                <a:spcPts val="2940"/>
              </a:lnSpc>
              <a:buFont typeface="Arial"/>
              <a:buChar char="⚬"/>
            </a:pPr>
            <a:r>
              <a:rPr lang="en-US" sz="2100">
                <a:solidFill>
                  <a:srgbClr val="0C3030"/>
                </a:solidFill>
                <a:latin typeface="Nunito"/>
              </a:rPr>
              <a:t>Use accuracy as the primary metric to compare the performance of different classifiers.</a:t>
            </a:r>
          </a:p>
          <a:p>
            <a:pPr algn="l" marL="906780" indent="-302260" lvl="2">
              <a:lnSpc>
                <a:spcPts val="2940"/>
              </a:lnSpc>
              <a:buFont typeface="Arial"/>
              <a:buChar char="⚬"/>
            </a:pPr>
            <a:r>
              <a:rPr lang="en-US" sz="2100">
                <a:solidFill>
                  <a:srgbClr val="0C3030"/>
                </a:solidFill>
                <a:latin typeface="Nunito"/>
              </a:rPr>
              <a:t>Identify the model with the highest accuracy through extensive experimentation and analysis.</a:t>
            </a:r>
          </a:p>
          <a:p>
            <a:pPr algn="l" marL="453390" indent="-226695" lvl="1">
              <a:lnSpc>
                <a:spcPts val="2940"/>
              </a:lnSpc>
              <a:buAutoNum type="arabicPeriod" startAt="1"/>
            </a:pPr>
            <a:r>
              <a:rPr lang="en-US" sz="2100">
                <a:solidFill>
                  <a:srgbClr val="0C3030"/>
                </a:solidFill>
                <a:latin typeface="Nunito"/>
              </a:rPr>
              <a:t>Model Saving:</a:t>
            </a:r>
          </a:p>
          <a:p>
            <a:pPr algn="l" marL="906780" indent="-302260" lvl="2">
              <a:lnSpc>
                <a:spcPts val="2940"/>
              </a:lnSpc>
              <a:buFont typeface="Arial"/>
              <a:buChar char="⚬"/>
            </a:pPr>
            <a:r>
              <a:rPr lang="en-US" sz="2100">
                <a:solidFill>
                  <a:srgbClr val="0C3030"/>
                </a:solidFill>
                <a:latin typeface="Nunito"/>
              </a:rPr>
              <a:t>Save the trained models for future use using Python's pickle library.</a:t>
            </a:r>
          </a:p>
          <a:p>
            <a:pPr algn="l" marL="906780" indent="-302260" lvl="2">
              <a:lnSpc>
                <a:spcPts val="2940"/>
              </a:lnSpc>
              <a:spcBef>
                <a:spcPct val="0"/>
              </a:spcBef>
              <a:buFont typeface="Arial"/>
              <a:buChar char="⚬"/>
            </a:pPr>
            <a:r>
              <a:rPr lang="en-US" sz="2100">
                <a:solidFill>
                  <a:srgbClr val="0C3030"/>
                </a:solidFill>
                <a:latin typeface="Nunito"/>
              </a:rPr>
              <a:t>Example: Save the Gaussian Naive Bayes model as "heart_nav_bay.sav" for later deployment or further experimentation.</a:t>
            </a:r>
          </a:p>
          <a:p>
            <a:pPr algn="l">
              <a:lnSpc>
                <a:spcPts val="2940"/>
              </a:lnSpc>
              <a:spcBef>
                <a:spcPct val="0"/>
              </a:spcBef>
            </a:pPr>
          </a:p>
        </p:txBody>
      </p:sp>
      <p:sp>
        <p:nvSpPr>
          <p:cNvPr name="Freeform 39" id="39"/>
          <p:cNvSpPr/>
          <p:nvPr/>
        </p:nvSpPr>
        <p:spPr>
          <a:xfrm flipH="false" flipV="false" rot="0">
            <a:off x="13603404" y="4027975"/>
            <a:ext cx="638166" cy="638166"/>
          </a:xfrm>
          <a:custGeom>
            <a:avLst/>
            <a:gdLst/>
            <a:ahLst/>
            <a:cxnLst/>
            <a:rect r="r" b="b" t="t" l="l"/>
            <a:pathLst>
              <a:path h="638166" w="638166">
                <a:moveTo>
                  <a:pt x="0" y="0"/>
                </a:moveTo>
                <a:lnTo>
                  <a:pt x="638166" y="0"/>
                </a:lnTo>
                <a:lnTo>
                  <a:pt x="638166" y="638166"/>
                </a:lnTo>
                <a:lnTo>
                  <a:pt x="0" y="6381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861309" y="4101064"/>
            <a:ext cx="10287000" cy="2084873"/>
            <a:chOff x="0" y="0"/>
            <a:chExt cx="4257294" cy="862828"/>
          </a:xfrm>
        </p:grpSpPr>
        <p:sp>
          <p:nvSpPr>
            <p:cNvPr name="Freeform 3" id="3"/>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4" id="4"/>
          <p:cNvGrpSpPr/>
          <p:nvPr/>
        </p:nvGrpSpPr>
        <p:grpSpPr>
          <a:xfrm rot="0">
            <a:off x="405448" y="1303437"/>
            <a:ext cx="445302" cy="44530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05448" y="2137400"/>
            <a:ext cx="445302" cy="4453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05448" y="2971362"/>
            <a:ext cx="445302" cy="4453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405448" y="3805324"/>
            <a:ext cx="445302" cy="4453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405448" y="4639287"/>
            <a:ext cx="445302" cy="4453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405448" y="5473249"/>
            <a:ext cx="445302" cy="4453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405448" y="6307211"/>
            <a:ext cx="445302" cy="44530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405448" y="7141174"/>
            <a:ext cx="445302" cy="44530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405448" y="7976970"/>
            <a:ext cx="445302" cy="445302"/>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405448" y="8812998"/>
            <a:ext cx="445302" cy="445302"/>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4" id="34"/>
          <p:cNvGrpSpPr/>
          <p:nvPr/>
        </p:nvGrpSpPr>
        <p:grpSpPr>
          <a:xfrm rot="-5400000">
            <a:off x="8485497" y="-4206570"/>
            <a:ext cx="2111567" cy="14895948"/>
            <a:chOff x="0" y="0"/>
            <a:chExt cx="873876" cy="6164715"/>
          </a:xfrm>
        </p:grpSpPr>
        <p:sp>
          <p:nvSpPr>
            <p:cNvPr name="Freeform 35" id="35"/>
            <p:cNvSpPr/>
            <p:nvPr/>
          </p:nvSpPr>
          <p:spPr>
            <a:xfrm flipH="false" flipV="false" rot="0">
              <a:off x="0" y="0"/>
              <a:ext cx="873876" cy="6164716"/>
            </a:xfrm>
            <a:custGeom>
              <a:avLst/>
              <a:gdLst/>
              <a:ahLst/>
              <a:cxnLst/>
              <a:rect r="r" b="b" t="t" l="l"/>
              <a:pathLst>
                <a:path h="6164716" w="873876">
                  <a:moveTo>
                    <a:pt x="749416" y="6164716"/>
                  </a:moveTo>
                  <a:lnTo>
                    <a:pt x="124460" y="6164716"/>
                  </a:lnTo>
                  <a:cubicBezTo>
                    <a:pt x="55880" y="6164716"/>
                    <a:pt x="0" y="6108836"/>
                    <a:pt x="0" y="6040255"/>
                  </a:cubicBezTo>
                  <a:lnTo>
                    <a:pt x="0" y="124460"/>
                  </a:lnTo>
                  <a:cubicBezTo>
                    <a:pt x="0" y="55880"/>
                    <a:pt x="55880" y="0"/>
                    <a:pt x="124460" y="0"/>
                  </a:cubicBezTo>
                  <a:lnTo>
                    <a:pt x="749416" y="0"/>
                  </a:lnTo>
                  <a:cubicBezTo>
                    <a:pt x="817996" y="0"/>
                    <a:pt x="873876" y="55880"/>
                    <a:pt x="873876" y="124460"/>
                  </a:cubicBezTo>
                  <a:lnTo>
                    <a:pt x="873876" y="6040256"/>
                  </a:lnTo>
                  <a:cubicBezTo>
                    <a:pt x="873876" y="6108836"/>
                    <a:pt x="817996" y="6164716"/>
                    <a:pt x="749416" y="6164716"/>
                  </a:cubicBezTo>
                  <a:close/>
                </a:path>
              </a:pathLst>
            </a:custGeom>
            <a:solidFill>
              <a:srgbClr val="23A3A8"/>
            </a:solidFill>
          </p:spPr>
        </p:sp>
      </p:grpSp>
      <p:sp>
        <p:nvSpPr>
          <p:cNvPr name="Freeform 36" id="36"/>
          <p:cNvSpPr/>
          <p:nvPr/>
        </p:nvSpPr>
        <p:spPr>
          <a:xfrm flipH="false" flipV="false" rot="2996327">
            <a:off x="11752812" y="-1545680"/>
            <a:ext cx="2320463" cy="6681962"/>
          </a:xfrm>
          <a:custGeom>
            <a:avLst/>
            <a:gdLst/>
            <a:ahLst/>
            <a:cxnLst/>
            <a:rect r="r" b="b" t="t" l="l"/>
            <a:pathLst>
              <a:path h="6681962" w="2320463">
                <a:moveTo>
                  <a:pt x="0" y="0"/>
                </a:moveTo>
                <a:lnTo>
                  <a:pt x="2320463" y="0"/>
                </a:lnTo>
                <a:lnTo>
                  <a:pt x="2320463" y="6681962"/>
                </a:lnTo>
                <a:lnTo>
                  <a:pt x="0" y="6681962"/>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37" id="37"/>
          <p:cNvSpPr/>
          <p:nvPr/>
        </p:nvSpPr>
        <p:spPr>
          <a:xfrm flipH="false" flipV="false" rot="2996327">
            <a:off x="15835331" y="-678921"/>
            <a:ext cx="1712142" cy="4930253"/>
          </a:xfrm>
          <a:custGeom>
            <a:avLst/>
            <a:gdLst/>
            <a:ahLst/>
            <a:cxnLst/>
            <a:rect r="r" b="b" t="t" l="l"/>
            <a:pathLst>
              <a:path h="4930253" w="1712142">
                <a:moveTo>
                  <a:pt x="0" y="0"/>
                </a:moveTo>
                <a:lnTo>
                  <a:pt x="1712142" y="0"/>
                </a:lnTo>
                <a:lnTo>
                  <a:pt x="1712142" y="4930253"/>
                </a:lnTo>
                <a:lnTo>
                  <a:pt x="0" y="4930253"/>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grpSp>
        <p:nvGrpSpPr>
          <p:cNvPr name="Group 38" id="38"/>
          <p:cNvGrpSpPr/>
          <p:nvPr/>
        </p:nvGrpSpPr>
        <p:grpSpPr>
          <a:xfrm rot="-5400000">
            <a:off x="9111930" y="-5223322"/>
            <a:ext cx="858702" cy="14895948"/>
            <a:chOff x="0" y="0"/>
            <a:chExt cx="969619" cy="16820038"/>
          </a:xfrm>
        </p:grpSpPr>
        <p:sp>
          <p:nvSpPr>
            <p:cNvPr name="Freeform 39" id="39"/>
            <p:cNvSpPr/>
            <p:nvPr/>
          </p:nvSpPr>
          <p:spPr>
            <a:xfrm flipH="false" flipV="false" rot="0">
              <a:off x="0" y="0"/>
              <a:ext cx="969619" cy="16820038"/>
            </a:xfrm>
            <a:custGeom>
              <a:avLst/>
              <a:gdLst/>
              <a:ahLst/>
              <a:cxnLst/>
              <a:rect r="r" b="b" t="t" l="l"/>
              <a:pathLst>
                <a:path h="16820038" w="969619">
                  <a:moveTo>
                    <a:pt x="845159" y="16820037"/>
                  </a:moveTo>
                  <a:lnTo>
                    <a:pt x="124460" y="16820037"/>
                  </a:lnTo>
                  <a:cubicBezTo>
                    <a:pt x="55880" y="16820037"/>
                    <a:pt x="0" y="16764158"/>
                    <a:pt x="0" y="16695578"/>
                  </a:cubicBezTo>
                  <a:lnTo>
                    <a:pt x="0" y="124460"/>
                  </a:lnTo>
                  <a:cubicBezTo>
                    <a:pt x="0" y="55880"/>
                    <a:pt x="55880" y="0"/>
                    <a:pt x="124460" y="0"/>
                  </a:cubicBezTo>
                  <a:lnTo>
                    <a:pt x="845159" y="0"/>
                  </a:lnTo>
                  <a:cubicBezTo>
                    <a:pt x="913739" y="0"/>
                    <a:pt x="969619" y="55880"/>
                    <a:pt x="969619" y="124460"/>
                  </a:cubicBezTo>
                  <a:lnTo>
                    <a:pt x="969619" y="16695578"/>
                  </a:lnTo>
                  <a:cubicBezTo>
                    <a:pt x="969619" y="16764158"/>
                    <a:pt x="913739" y="16820038"/>
                    <a:pt x="845159" y="16820038"/>
                  </a:cubicBezTo>
                  <a:close/>
                </a:path>
              </a:pathLst>
            </a:custGeom>
            <a:solidFill>
              <a:srgbClr val="0D8489"/>
            </a:solidFill>
          </p:spPr>
        </p:sp>
      </p:grpSp>
      <p:sp>
        <p:nvSpPr>
          <p:cNvPr name="TextBox 40" id="40"/>
          <p:cNvSpPr txBox="true"/>
          <p:nvPr/>
        </p:nvSpPr>
        <p:spPr>
          <a:xfrm rot="0">
            <a:off x="4668847" y="471487"/>
            <a:ext cx="8950306" cy="1009650"/>
          </a:xfrm>
          <a:prstGeom prst="rect">
            <a:avLst/>
          </a:prstGeom>
        </p:spPr>
        <p:txBody>
          <a:bodyPr anchor="t" rtlCol="false" tIns="0" lIns="0" bIns="0" rIns="0">
            <a:spAutoFit/>
          </a:bodyPr>
          <a:lstStyle/>
          <a:p>
            <a:pPr algn="l">
              <a:lnSpc>
                <a:spcPts val="8399"/>
              </a:lnSpc>
              <a:spcBef>
                <a:spcPct val="0"/>
              </a:spcBef>
            </a:pPr>
            <a:r>
              <a:rPr lang="en-US" sz="5999">
                <a:solidFill>
                  <a:srgbClr val="0C3030"/>
                </a:solidFill>
                <a:latin typeface="Nunito Bold"/>
              </a:rPr>
              <a:t>Machine Learning Models</a:t>
            </a:r>
          </a:p>
        </p:txBody>
      </p:sp>
      <p:sp>
        <p:nvSpPr>
          <p:cNvPr name="TextBox 41" id="41"/>
          <p:cNvSpPr txBox="true"/>
          <p:nvPr/>
        </p:nvSpPr>
        <p:spPr>
          <a:xfrm rot="0">
            <a:off x="2347755" y="2745676"/>
            <a:ext cx="14387051" cy="13970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Nunito"/>
              </a:rPr>
              <a:t>Description: Random Forest is an ensemble learning method that constructs multiple decision trees during training.</a:t>
            </a:r>
          </a:p>
          <a:p>
            <a:pPr algn="l" marL="431801" indent="-215900" lvl="1">
              <a:lnSpc>
                <a:spcPts val="2800"/>
              </a:lnSpc>
              <a:buFont typeface="Arial"/>
              <a:buChar char="•"/>
            </a:pPr>
            <a:r>
              <a:rPr lang="en-US" sz="2000">
                <a:solidFill>
                  <a:srgbClr val="FFFFFF"/>
                </a:solidFill>
                <a:latin typeface="Nunito"/>
              </a:rPr>
              <a:t>Application: Suitable for both classification and regression tasks, known for handling high-dimensional data.</a:t>
            </a:r>
          </a:p>
          <a:p>
            <a:pPr algn="l" marL="431801" indent="-215900" lvl="1">
              <a:lnSpc>
                <a:spcPts val="2800"/>
              </a:lnSpc>
              <a:spcBef>
                <a:spcPct val="0"/>
              </a:spcBef>
              <a:buFont typeface="Arial"/>
              <a:buChar char="•"/>
            </a:pPr>
            <a:r>
              <a:rPr lang="en-US" sz="2000">
                <a:solidFill>
                  <a:srgbClr val="FFFFFF"/>
                </a:solidFill>
                <a:latin typeface="Nunito"/>
              </a:rPr>
              <a:t>Role in Heart Disease Detection: Evaluating Random Forest's accuracy and robustness in predicting heart disease.</a:t>
            </a:r>
          </a:p>
          <a:p>
            <a:pPr algn="l">
              <a:lnSpc>
                <a:spcPts val="2800"/>
              </a:lnSpc>
              <a:spcBef>
                <a:spcPct val="0"/>
              </a:spcBef>
            </a:pPr>
          </a:p>
        </p:txBody>
      </p:sp>
      <p:sp>
        <p:nvSpPr>
          <p:cNvPr name="TextBox 42" id="42"/>
          <p:cNvSpPr txBox="true"/>
          <p:nvPr/>
        </p:nvSpPr>
        <p:spPr>
          <a:xfrm rot="0">
            <a:off x="2533647" y="1931284"/>
            <a:ext cx="5450907" cy="563880"/>
          </a:xfrm>
          <a:prstGeom prst="rect">
            <a:avLst/>
          </a:prstGeom>
        </p:spPr>
        <p:txBody>
          <a:bodyPr anchor="t" rtlCol="false" tIns="0" lIns="0" bIns="0" rIns="0">
            <a:spAutoFit/>
          </a:bodyPr>
          <a:lstStyle/>
          <a:p>
            <a:pPr algn="l">
              <a:lnSpc>
                <a:spcPts val="4620"/>
              </a:lnSpc>
              <a:spcBef>
                <a:spcPct val="0"/>
              </a:spcBef>
            </a:pPr>
            <a:r>
              <a:rPr lang="en-US" sz="3300">
                <a:solidFill>
                  <a:srgbClr val="FFFFFF"/>
                </a:solidFill>
                <a:latin typeface="Nunito Bold"/>
              </a:rPr>
              <a:t>Random Forests</a:t>
            </a:r>
          </a:p>
        </p:txBody>
      </p:sp>
      <p:sp>
        <p:nvSpPr>
          <p:cNvPr name="TextBox 43" id="43"/>
          <p:cNvSpPr txBox="true"/>
          <p:nvPr/>
        </p:nvSpPr>
        <p:spPr>
          <a:xfrm rot="0">
            <a:off x="9541281" y="5831883"/>
            <a:ext cx="2592194" cy="563843"/>
          </a:xfrm>
          <a:prstGeom prst="rect">
            <a:avLst/>
          </a:prstGeom>
        </p:spPr>
        <p:txBody>
          <a:bodyPr anchor="t" rtlCol="false" tIns="0" lIns="0" bIns="0" rIns="0">
            <a:spAutoFit/>
          </a:bodyPr>
          <a:lstStyle/>
          <a:p>
            <a:pPr algn="ctr">
              <a:lnSpc>
                <a:spcPts val="4620"/>
              </a:lnSpc>
              <a:spcBef>
                <a:spcPct val="0"/>
              </a:spcBef>
            </a:pPr>
            <a:r>
              <a:rPr lang="en-US" sz="3300">
                <a:solidFill>
                  <a:srgbClr val="FFFFFF"/>
                </a:solidFill>
                <a:latin typeface="Nunito Bold"/>
              </a:rPr>
              <a:t>Facilities 2</a:t>
            </a:r>
          </a:p>
        </p:txBody>
      </p:sp>
      <p:grpSp>
        <p:nvGrpSpPr>
          <p:cNvPr name="Group 44" id="44"/>
          <p:cNvGrpSpPr/>
          <p:nvPr/>
        </p:nvGrpSpPr>
        <p:grpSpPr>
          <a:xfrm rot="-5400000">
            <a:off x="8485497" y="-1418933"/>
            <a:ext cx="2111567" cy="14895948"/>
            <a:chOff x="0" y="0"/>
            <a:chExt cx="873876" cy="6164715"/>
          </a:xfrm>
        </p:grpSpPr>
        <p:sp>
          <p:nvSpPr>
            <p:cNvPr name="Freeform 45" id="45"/>
            <p:cNvSpPr/>
            <p:nvPr/>
          </p:nvSpPr>
          <p:spPr>
            <a:xfrm flipH="false" flipV="false" rot="0">
              <a:off x="0" y="0"/>
              <a:ext cx="873876" cy="6164716"/>
            </a:xfrm>
            <a:custGeom>
              <a:avLst/>
              <a:gdLst/>
              <a:ahLst/>
              <a:cxnLst/>
              <a:rect r="r" b="b" t="t" l="l"/>
              <a:pathLst>
                <a:path h="6164716" w="873876">
                  <a:moveTo>
                    <a:pt x="749416" y="6164716"/>
                  </a:moveTo>
                  <a:lnTo>
                    <a:pt x="124460" y="6164716"/>
                  </a:lnTo>
                  <a:cubicBezTo>
                    <a:pt x="55880" y="6164716"/>
                    <a:pt x="0" y="6108836"/>
                    <a:pt x="0" y="6040255"/>
                  </a:cubicBezTo>
                  <a:lnTo>
                    <a:pt x="0" y="124460"/>
                  </a:lnTo>
                  <a:cubicBezTo>
                    <a:pt x="0" y="55880"/>
                    <a:pt x="55880" y="0"/>
                    <a:pt x="124460" y="0"/>
                  </a:cubicBezTo>
                  <a:lnTo>
                    <a:pt x="749416" y="0"/>
                  </a:lnTo>
                  <a:cubicBezTo>
                    <a:pt x="817996" y="0"/>
                    <a:pt x="873876" y="55880"/>
                    <a:pt x="873876" y="124460"/>
                  </a:cubicBezTo>
                  <a:lnTo>
                    <a:pt x="873876" y="6040256"/>
                  </a:lnTo>
                  <a:cubicBezTo>
                    <a:pt x="873876" y="6108836"/>
                    <a:pt x="817996" y="6164716"/>
                    <a:pt x="749416" y="6164716"/>
                  </a:cubicBezTo>
                  <a:close/>
                </a:path>
              </a:pathLst>
            </a:custGeom>
            <a:solidFill>
              <a:srgbClr val="23A3A8"/>
            </a:solidFill>
          </p:spPr>
        </p:sp>
      </p:grpSp>
      <p:grpSp>
        <p:nvGrpSpPr>
          <p:cNvPr name="Group 46" id="46"/>
          <p:cNvGrpSpPr/>
          <p:nvPr/>
        </p:nvGrpSpPr>
        <p:grpSpPr>
          <a:xfrm rot="-5400000">
            <a:off x="9111930" y="-2435685"/>
            <a:ext cx="858702" cy="14895948"/>
            <a:chOff x="0" y="0"/>
            <a:chExt cx="969619" cy="16820038"/>
          </a:xfrm>
        </p:grpSpPr>
        <p:sp>
          <p:nvSpPr>
            <p:cNvPr name="Freeform 47" id="47"/>
            <p:cNvSpPr/>
            <p:nvPr/>
          </p:nvSpPr>
          <p:spPr>
            <a:xfrm flipH="false" flipV="false" rot="0">
              <a:off x="0" y="0"/>
              <a:ext cx="969619" cy="16820038"/>
            </a:xfrm>
            <a:custGeom>
              <a:avLst/>
              <a:gdLst/>
              <a:ahLst/>
              <a:cxnLst/>
              <a:rect r="r" b="b" t="t" l="l"/>
              <a:pathLst>
                <a:path h="16820038" w="969619">
                  <a:moveTo>
                    <a:pt x="845159" y="16820037"/>
                  </a:moveTo>
                  <a:lnTo>
                    <a:pt x="124460" y="16820037"/>
                  </a:lnTo>
                  <a:cubicBezTo>
                    <a:pt x="55880" y="16820037"/>
                    <a:pt x="0" y="16764158"/>
                    <a:pt x="0" y="16695578"/>
                  </a:cubicBezTo>
                  <a:lnTo>
                    <a:pt x="0" y="124460"/>
                  </a:lnTo>
                  <a:cubicBezTo>
                    <a:pt x="0" y="55880"/>
                    <a:pt x="55880" y="0"/>
                    <a:pt x="124460" y="0"/>
                  </a:cubicBezTo>
                  <a:lnTo>
                    <a:pt x="845159" y="0"/>
                  </a:lnTo>
                  <a:cubicBezTo>
                    <a:pt x="913739" y="0"/>
                    <a:pt x="969619" y="55880"/>
                    <a:pt x="969619" y="124460"/>
                  </a:cubicBezTo>
                  <a:lnTo>
                    <a:pt x="969619" y="16695578"/>
                  </a:lnTo>
                  <a:cubicBezTo>
                    <a:pt x="969619" y="16764158"/>
                    <a:pt x="913739" y="16820038"/>
                    <a:pt x="845159" y="16820038"/>
                  </a:cubicBezTo>
                  <a:close/>
                </a:path>
              </a:pathLst>
            </a:custGeom>
            <a:solidFill>
              <a:srgbClr val="0D8489"/>
            </a:solidFill>
          </p:spPr>
        </p:sp>
      </p:grpSp>
      <p:sp>
        <p:nvSpPr>
          <p:cNvPr name="TextBox 48" id="48"/>
          <p:cNvSpPr txBox="true"/>
          <p:nvPr/>
        </p:nvSpPr>
        <p:spPr>
          <a:xfrm rot="0">
            <a:off x="2347755" y="5533313"/>
            <a:ext cx="14641499" cy="13970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Nunito"/>
              </a:rPr>
              <a:t>Description: Decision Trees are tree-like structures that classify instances based on feature attributes.</a:t>
            </a:r>
          </a:p>
          <a:p>
            <a:pPr algn="l" marL="431801" indent="-215900" lvl="1">
              <a:lnSpc>
                <a:spcPts val="2800"/>
              </a:lnSpc>
              <a:buFont typeface="Arial"/>
              <a:buChar char="•"/>
            </a:pPr>
            <a:r>
              <a:rPr lang="en-US" sz="2000">
                <a:solidFill>
                  <a:srgbClr val="FFFFFF"/>
                </a:solidFill>
                <a:latin typeface="Nunito"/>
              </a:rPr>
              <a:t>Application: Easy to interpret and visualize, useful for understanding data patterns.</a:t>
            </a:r>
          </a:p>
          <a:p>
            <a:pPr algn="l" marL="431801" indent="-215900" lvl="1">
              <a:lnSpc>
                <a:spcPts val="2800"/>
              </a:lnSpc>
              <a:buFont typeface="Arial"/>
              <a:buChar char="•"/>
            </a:pPr>
            <a:r>
              <a:rPr lang="en-US" sz="2000">
                <a:solidFill>
                  <a:srgbClr val="FFFFFF"/>
                </a:solidFill>
                <a:latin typeface="Nunito"/>
              </a:rPr>
              <a:t>Role in Heart Disease Detection: Analyzing Decision Trees' ability to identify critical features for heart disease diagnosis.</a:t>
            </a:r>
          </a:p>
          <a:p>
            <a:pPr algn="l">
              <a:lnSpc>
                <a:spcPts val="2800"/>
              </a:lnSpc>
              <a:spcBef>
                <a:spcPct val="0"/>
              </a:spcBef>
            </a:pPr>
          </a:p>
        </p:txBody>
      </p:sp>
      <p:sp>
        <p:nvSpPr>
          <p:cNvPr name="TextBox 49" id="49"/>
          <p:cNvSpPr txBox="true"/>
          <p:nvPr/>
        </p:nvSpPr>
        <p:spPr>
          <a:xfrm rot="0">
            <a:off x="2533647" y="4718921"/>
            <a:ext cx="5450907" cy="563880"/>
          </a:xfrm>
          <a:prstGeom prst="rect">
            <a:avLst/>
          </a:prstGeom>
        </p:spPr>
        <p:txBody>
          <a:bodyPr anchor="t" rtlCol="false" tIns="0" lIns="0" bIns="0" rIns="0">
            <a:spAutoFit/>
          </a:bodyPr>
          <a:lstStyle/>
          <a:p>
            <a:pPr algn="l">
              <a:lnSpc>
                <a:spcPts val="4620"/>
              </a:lnSpc>
              <a:spcBef>
                <a:spcPct val="0"/>
              </a:spcBef>
            </a:pPr>
            <a:r>
              <a:rPr lang="en-US" sz="3300">
                <a:solidFill>
                  <a:srgbClr val="FFFFFF"/>
                </a:solidFill>
                <a:latin typeface="Nunito Bold"/>
              </a:rPr>
              <a:t>Decision Trees</a:t>
            </a:r>
          </a:p>
        </p:txBody>
      </p:sp>
      <p:grpSp>
        <p:nvGrpSpPr>
          <p:cNvPr name="Group 50" id="50"/>
          <p:cNvGrpSpPr/>
          <p:nvPr/>
        </p:nvGrpSpPr>
        <p:grpSpPr>
          <a:xfrm rot="-5400000">
            <a:off x="8386541" y="1467660"/>
            <a:ext cx="2309480" cy="14895948"/>
            <a:chOff x="0" y="0"/>
            <a:chExt cx="955783" cy="6164715"/>
          </a:xfrm>
        </p:grpSpPr>
        <p:sp>
          <p:nvSpPr>
            <p:cNvPr name="Freeform 51" id="51"/>
            <p:cNvSpPr/>
            <p:nvPr/>
          </p:nvSpPr>
          <p:spPr>
            <a:xfrm flipH="false" flipV="false" rot="0">
              <a:off x="0" y="0"/>
              <a:ext cx="955783" cy="6164716"/>
            </a:xfrm>
            <a:custGeom>
              <a:avLst/>
              <a:gdLst/>
              <a:ahLst/>
              <a:cxnLst/>
              <a:rect r="r" b="b" t="t" l="l"/>
              <a:pathLst>
                <a:path h="6164716" w="955783">
                  <a:moveTo>
                    <a:pt x="831322" y="6164716"/>
                  </a:moveTo>
                  <a:lnTo>
                    <a:pt x="124460" y="6164716"/>
                  </a:lnTo>
                  <a:cubicBezTo>
                    <a:pt x="55880" y="6164716"/>
                    <a:pt x="0" y="6108836"/>
                    <a:pt x="0" y="6040255"/>
                  </a:cubicBezTo>
                  <a:lnTo>
                    <a:pt x="0" y="124460"/>
                  </a:lnTo>
                  <a:cubicBezTo>
                    <a:pt x="0" y="55880"/>
                    <a:pt x="55880" y="0"/>
                    <a:pt x="124460" y="0"/>
                  </a:cubicBezTo>
                  <a:lnTo>
                    <a:pt x="831323" y="0"/>
                  </a:lnTo>
                  <a:cubicBezTo>
                    <a:pt x="899903" y="0"/>
                    <a:pt x="955783" y="55880"/>
                    <a:pt x="955783" y="124460"/>
                  </a:cubicBezTo>
                  <a:lnTo>
                    <a:pt x="955783" y="6040256"/>
                  </a:lnTo>
                  <a:cubicBezTo>
                    <a:pt x="955783" y="6108836"/>
                    <a:pt x="899903" y="6164716"/>
                    <a:pt x="831323" y="6164716"/>
                  </a:cubicBezTo>
                  <a:close/>
                </a:path>
              </a:pathLst>
            </a:custGeom>
            <a:solidFill>
              <a:srgbClr val="23A3A8"/>
            </a:solidFill>
          </p:spPr>
        </p:sp>
      </p:grpSp>
      <p:grpSp>
        <p:nvGrpSpPr>
          <p:cNvPr name="Group 52" id="52"/>
          <p:cNvGrpSpPr/>
          <p:nvPr/>
        </p:nvGrpSpPr>
        <p:grpSpPr>
          <a:xfrm rot="-5400000">
            <a:off x="9111930" y="351952"/>
            <a:ext cx="858702" cy="14895948"/>
            <a:chOff x="0" y="0"/>
            <a:chExt cx="969619" cy="16820038"/>
          </a:xfrm>
        </p:grpSpPr>
        <p:sp>
          <p:nvSpPr>
            <p:cNvPr name="Freeform 53" id="53"/>
            <p:cNvSpPr/>
            <p:nvPr/>
          </p:nvSpPr>
          <p:spPr>
            <a:xfrm flipH="false" flipV="false" rot="0">
              <a:off x="0" y="0"/>
              <a:ext cx="969619" cy="16820038"/>
            </a:xfrm>
            <a:custGeom>
              <a:avLst/>
              <a:gdLst/>
              <a:ahLst/>
              <a:cxnLst/>
              <a:rect r="r" b="b" t="t" l="l"/>
              <a:pathLst>
                <a:path h="16820038" w="969619">
                  <a:moveTo>
                    <a:pt x="845159" y="16820037"/>
                  </a:moveTo>
                  <a:lnTo>
                    <a:pt x="124460" y="16820037"/>
                  </a:lnTo>
                  <a:cubicBezTo>
                    <a:pt x="55880" y="16820037"/>
                    <a:pt x="0" y="16764158"/>
                    <a:pt x="0" y="16695578"/>
                  </a:cubicBezTo>
                  <a:lnTo>
                    <a:pt x="0" y="124460"/>
                  </a:lnTo>
                  <a:cubicBezTo>
                    <a:pt x="0" y="55880"/>
                    <a:pt x="55880" y="0"/>
                    <a:pt x="124460" y="0"/>
                  </a:cubicBezTo>
                  <a:lnTo>
                    <a:pt x="845159" y="0"/>
                  </a:lnTo>
                  <a:cubicBezTo>
                    <a:pt x="913739" y="0"/>
                    <a:pt x="969619" y="55880"/>
                    <a:pt x="969619" y="124460"/>
                  </a:cubicBezTo>
                  <a:lnTo>
                    <a:pt x="969619" y="16695578"/>
                  </a:lnTo>
                  <a:cubicBezTo>
                    <a:pt x="969619" y="16764158"/>
                    <a:pt x="913739" y="16820038"/>
                    <a:pt x="845159" y="16820038"/>
                  </a:cubicBezTo>
                  <a:close/>
                </a:path>
              </a:pathLst>
            </a:custGeom>
            <a:solidFill>
              <a:srgbClr val="0D8489"/>
            </a:solidFill>
          </p:spPr>
        </p:sp>
      </p:grpSp>
      <p:sp>
        <p:nvSpPr>
          <p:cNvPr name="TextBox 54" id="54"/>
          <p:cNvSpPr txBox="true"/>
          <p:nvPr/>
        </p:nvSpPr>
        <p:spPr>
          <a:xfrm rot="0">
            <a:off x="2347755" y="8320949"/>
            <a:ext cx="14387051" cy="17494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Nunito"/>
              </a:rPr>
              <a:t>Description: Hybrid Model combines multiple machine learning algorithms to leverage their strengths.</a:t>
            </a:r>
          </a:p>
          <a:p>
            <a:pPr algn="l" marL="431801" indent="-215900" lvl="1">
              <a:lnSpc>
                <a:spcPts val="2800"/>
              </a:lnSpc>
              <a:buFont typeface="Arial"/>
              <a:buChar char="•"/>
            </a:pPr>
            <a:r>
              <a:rPr lang="en-US" sz="2000">
                <a:solidFill>
                  <a:srgbClr val="FFFFFF"/>
                </a:solidFill>
                <a:latin typeface="Nunito"/>
              </a:rPr>
              <a:t>Application: Integrating Random Forests, and Decision Trees to improve predictive accuracy.</a:t>
            </a:r>
          </a:p>
          <a:p>
            <a:pPr algn="l" marL="431801" indent="-215900" lvl="1">
              <a:lnSpc>
                <a:spcPts val="2800"/>
              </a:lnSpc>
              <a:buFont typeface="Arial"/>
              <a:buChar char="•"/>
            </a:pPr>
            <a:r>
              <a:rPr lang="en-US" sz="2000">
                <a:solidFill>
                  <a:srgbClr val="FFFFFF"/>
                </a:solidFill>
                <a:latin typeface="Nunito"/>
              </a:rPr>
              <a:t>Role in Heart Disease Detection: Investigating the synergistic effects of combining classifiers for enhanced heart disease detection.</a:t>
            </a:r>
          </a:p>
          <a:p>
            <a:pPr algn="l">
              <a:lnSpc>
                <a:spcPts val="2800"/>
              </a:lnSpc>
              <a:spcBef>
                <a:spcPct val="0"/>
              </a:spcBef>
            </a:pPr>
          </a:p>
        </p:txBody>
      </p:sp>
      <p:sp>
        <p:nvSpPr>
          <p:cNvPr name="TextBox 55" id="55"/>
          <p:cNvSpPr txBox="true"/>
          <p:nvPr/>
        </p:nvSpPr>
        <p:spPr>
          <a:xfrm rot="0">
            <a:off x="2533647" y="7506558"/>
            <a:ext cx="5450907" cy="563880"/>
          </a:xfrm>
          <a:prstGeom prst="rect">
            <a:avLst/>
          </a:prstGeom>
        </p:spPr>
        <p:txBody>
          <a:bodyPr anchor="t" rtlCol="false" tIns="0" lIns="0" bIns="0" rIns="0">
            <a:spAutoFit/>
          </a:bodyPr>
          <a:lstStyle/>
          <a:p>
            <a:pPr algn="l">
              <a:lnSpc>
                <a:spcPts val="4620"/>
              </a:lnSpc>
              <a:spcBef>
                <a:spcPct val="0"/>
              </a:spcBef>
            </a:pPr>
            <a:r>
              <a:rPr lang="en-US" sz="3300">
                <a:solidFill>
                  <a:srgbClr val="FFFFFF"/>
                </a:solidFill>
                <a:latin typeface="Nunito Bold"/>
              </a:rPr>
              <a:t>Hybrid Model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861309" y="4101064"/>
            <a:ext cx="10287000" cy="2084873"/>
            <a:chOff x="0" y="0"/>
            <a:chExt cx="4257294" cy="862828"/>
          </a:xfrm>
        </p:grpSpPr>
        <p:sp>
          <p:nvSpPr>
            <p:cNvPr name="Freeform 3" id="3"/>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4" id="4"/>
          <p:cNvGrpSpPr/>
          <p:nvPr/>
        </p:nvGrpSpPr>
        <p:grpSpPr>
          <a:xfrm rot="0">
            <a:off x="405448" y="1303437"/>
            <a:ext cx="445302" cy="44530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05448" y="2137400"/>
            <a:ext cx="445302" cy="4453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05448" y="2971362"/>
            <a:ext cx="445302" cy="4453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405448" y="3805324"/>
            <a:ext cx="445302" cy="4453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405448" y="4639287"/>
            <a:ext cx="445302" cy="4453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405448" y="5473249"/>
            <a:ext cx="445302" cy="4453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405448" y="6307211"/>
            <a:ext cx="445302" cy="44530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405448" y="7141174"/>
            <a:ext cx="445302" cy="44530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405448" y="7976970"/>
            <a:ext cx="445302" cy="445302"/>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405448" y="8812998"/>
            <a:ext cx="445302" cy="445302"/>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4" id="34"/>
          <p:cNvGrpSpPr/>
          <p:nvPr/>
        </p:nvGrpSpPr>
        <p:grpSpPr>
          <a:xfrm rot="-5400000">
            <a:off x="2159020" y="2550067"/>
            <a:ext cx="3560177" cy="3566972"/>
            <a:chOff x="0" y="0"/>
            <a:chExt cx="1666026" cy="1669205"/>
          </a:xfrm>
        </p:grpSpPr>
        <p:sp>
          <p:nvSpPr>
            <p:cNvPr name="Freeform 35" id="35"/>
            <p:cNvSpPr/>
            <p:nvPr/>
          </p:nvSpPr>
          <p:spPr>
            <a:xfrm flipH="false" flipV="false" rot="0">
              <a:off x="0" y="0"/>
              <a:ext cx="1666026" cy="1669205"/>
            </a:xfrm>
            <a:custGeom>
              <a:avLst/>
              <a:gdLst/>
              <a:ahLst/>
              <a:cxnLst/>
              <a:rect r="r" b="b" t="t" l="l"/>
              <a:pathLst>
                <a:path h="1669205" w="1666026">
                  <a:moveTo>
                    <a:pt x="1541566" y="1669205"/>
                  </a:moveTo>
                  <a:lnTo>
                    <a:pt x="124460" y="1669205"/>
                  </a:lnTo>
                  <a:cubicBezTo>
                    <a:pt x="55880" y="1669205"/>
                    <a:pt x="0" y="1613325"/>
                    <a:pt x="0" y="1544745"/>
                  </a:cubicBezTo>
                  <a:lnTo>
                    <a:pt x="0" y="124460"/>
                  </a:lnTo>
                  <a:cubicBezTo>
                    <a:pt x="0" y="55880"/>
                    <a:pt x="55880" y="0"/>
                    <a:pt x="124460" y="0"/>
                  </a:cubicBezTo>
                  <a:lnTo>
                    <a:pt x="1541566" y="0"/>
                  </a:lnTo>
                  <a:cubicBezTo>
                    <a:pt x="1610146" y="0"/>
                    <a:pt x="1666026" y="55880"/>
                    <a:pt x="1666026" y="124460"/>
                  </a:cubicBezTo>
                  <a:lnTo>
                    <a:pt x="1666026" y="1544745"/>
                  </a:lnTo>
                  <a:cubicBezTo>
                    <a:pt x="1666026" y="1613325"/>
                    <a:pt x="1610146" y="1669205"/>
                    <a:pt x="1541566" y="1669205"/>
                  </a:cubicBezTo>
                  <a:close/>
                </a:path>
              </a:pathLst>
            </a:custGeom>
            <a:solidFill>
              <a:srgbClr val="23A3A8"/>
            </a:solidFill>
          </p:spPr>
        </p:sp>
      </p:grpSp>
      <p:sp>
        <p:nvSpPr>
          <p:cNvPr name="TextBox 36" id="36"/>
          <p:cNvSpPr txBox="true"/>
          <p:nvPr/>
        </p:nvSpPr>
        <p:spPr>
          <a:xfrm rot="0">
            <a:off x="6112325" y="471487"/>
            <a:ext cx="6063350" cy="1009650"/>
          </a:xfrm>
          <a:prstGeom prst="rect">
            <a:avLst/>
          </a:prstGeom>
        </p:spPr>
        <p:txBody>
          <a:bodyPr anchor="t" rtlCol="false" tIns="0" lIns="0" bIns="0" rIns="0">
            <a:spAutoFit/>
          </a:bodyPr>
          <a:lstStyle/>
          <a:p>
            <a:pPr algn="l">
              <a:lnSpc>
                <a:spcPts val="8399"/>
              </a:lnSpc>
              <a:spcBef>
                <a:spcPct val="0"/>
              </a:spcBef>
            </a:pPr>
            <a:r>
              <a:rPr lang="en-US" sz="5999">
                <a:solidFill>
                  <a:srgbClr val="0C3030"/>
                </a:solidFill>
                <a:latin typeface="Nunito Bold"/>
              </a:rPr>
              <a:t>Accuracy Results</a:t>
            </a:r>
          </a:p>
        </p:txBody>
      </p:sp>
      <p:sp>
        <p:nvSpPr>
          <p:cNvPr name="TextBox 37" id="37"/>
          <p:cNvSpPr txBox="true"/>
          <p:nvPr/>
        </p:nvSpPr>
        <p:spPr>
          <a:xfrm rot="0">
            <a:off x="2235271" y="6785339"/>
            <a:ext cx="14440488" cy="1298575"/>
          </a:xfrm>
          <a:prstGeom prst="rect">
            <a:avLst/>
          </a:prstGeom>
        </p:spPr>
        <p:txBody>
          <a:bodyPr anchor="t" rtlCol="false" tIns="0" lIns="0" bIns="0" rIns="0">
            <a:spAutoFit/>
          </a:bodyPr>
          <a:lstStyle/>
          <a:p>
            <a:pPr algn="l">
              <a:lnSpc>
                <a:spcPts val="3499"/>
              </a:lnSpc>
              <a:spcBef>
                <a:spcPct val="0"/>
              </a:spcBef>
            </a:pPr>
            <a:r>
              <a:rPr lang="en-US" sz="2499">
                <a:solidFill>
                  <a:srgbClr val="0C3030"/>
                </a:solidFill>
                <a:latin typeface="Nunito"/>
              </a:rPr>
              <a:t>These accuracy scores reflect the effectiveness of different machine learning techniques in detecting heart disease. The hybrid model, leveraging the strengths of various classifiers, emerged as the most accurate and promising approach for heart disease detection in our study.</a:t>
            </a:r>
          </a:p>
        </p:txBody>
      </p:sp>
      <p:sp>
        <p:nvSpPr>
          <p:cNvPr name="TextBox 38" id="38"/>
          <p:cNvSpPr txBox="true"/>
          <p:nvPr/>
        </p:nvSpPr>
        <p:spPr>
          <a:xfrm rot="0">
            <a:off x="2235271" y="3393099"/>
            <a:ext cx="3407676" cy="24542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Nunito"/>
              </a:rPr>
              <a:t>Accuracy: 81%</a:t>
            </a:r>
          </a:p>
          <a:p>
            <a:pPr algn="l" marL="431801" indent="-215900" lvl="1">
              <a:lnSpc>
                <a:spcPts val="2800"/>
              </a:lnSpc>
              <a:buFont typeface="Arial"/>
              <a:buChar char="•"/>
            </a:pPr>
            <a:r>
              <a:rPr lang="en-US" sz="2000">
                <a:solidFill>
                  <a:srgbClr val="FFFFFF"/>
                </a:solidFill>
                <a:latin typeface="Nunito"/>
              </a:rPr>
              <a:t>The decision tree classifier achieved an accuracy of 81% in predicting heart disease cases.</a:t>
            </a:r>
          </a:p>
          <a:p>
            <a:pPr algn="l">
              <a:lnSpc>
                <a:spcPts val="2800"/>
              </a:lnSpc>
              <a:spcBef>
                <a:spcPct val="0"/>
              </a:spcBef>
            </a:pPr>
          </a:p>
        </p:txBody>
      </p:sp>
      <p:sp>
        <p:nvSpPr>
          <p:cNvPr name="Freeform 39" id="39"/>
          <p:cNvSpPr/>
          <p:nvPr/>
        </p:nvSpPr>
        <p:spPr>
          <a:xfrm flipH="false" flipV="false" rot="2996327">
            <a:off x="14914727" y="3877489"/>
            <a:ext cx="3001917" cy="8644263"/>
          </a:xfrm>
          <a:custGeom>
            <a:avLst/>
            <a:gdLst/>
            <a:ahLst/>
            <a:cxnLst/>
            <a:rect r="r" b="b" t="t" l="l"/>
            <a:pathLst>
              <a:path h="8644263" w="3001917">
                <a:moveTo>
                  <a:pt x="0" y="0"/>
                </a:moveTo>
                <a:lnTo>
                  <a:pt x="3001916" y="0"/>
                </a:lnTo>
                <a:lnTo>
                  <a:pt x="3001916" y="8644264"/>
                </a:lnTo>
                <a:lnTo>
                  <a:pt x="0" y="8644264"/>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40" id="40"/>
          <p:cNvSpPr/>
          <p:nvPr/>
        </p:nvSpPr>
        <p:spPr>
          <a:xfrm flipH="false" flipV="false" rot="2996327">
            <a:off x="16993178" y="-112940"/>
            <a:ext cx="1587256" cy="4570631"/>
          </a:xfrm>
          <a:custGeom>
            <a:avLst/>
            <a:gdLst/>
            <a:ahLst/>
            <a:cxnLst/>
            <a:rect r="r" b="b" t="t" l="l"/>
            <a:pathLst>
              <a:path h="4570631" w="1587256">
                <a:moveTo>
                  <a:pt x="0" y="0"/>
                </a:moveTo>
                <a:lnTo>
                  <a:pt x="1587255" y="0"/>
                </a:lnTo>
                <a:lnTo>
                  <a:pt x="1587255" y="4570631"/>
                </a:lnTo>
                <a:lnTo>
                  <a:pt x="0" y="4570631"/>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41" id="41"/>
          <p:cNvSpPr/>
          <p:nvPr/>
        </p:nvSpPr>
        <p:spPr>
          <a:xfrm flipH="false" flipV="false" rot="2996327">
            <a:off x="14311711" y="-2808247"/>
            <a:ext cx="1879978" cy="5413550"/>
          </a:xfrm>
          <a:custGeom>
            <a:avLst/>
            <a:gdLst/>
            <a:ahLst/>
            <a:cxnLst/>
            <a:rect r="r" b="b" t="t" l="l"/>
            <a:pathLst>
              <a:path h="5413550" w="1879978">
                <a:moveTo>
                  <a:pt x="0" y="0"/>
                </a:moveTo>
                <a:lnTo>
                  <a:pt x="1879978" y="0"/>
                </a:lnTo>
                <a:lnTo>
                  <a:pt x="1879978" y="5413550"/>
                </a:lnTo>
                <a:lnTo>
                  <a:pt x="0" y="5413550"/>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TextBox 42" id="42"/>
          <p:cNvSpPr txBox="true"/>
          <p:nvPr/>
        </p:nvSpPr>
        <p:spPr>
          <a:xfrm rot="0">
            <a:off x="2735563" y="2736412"/>
            <a:ext cx="2407092" cy="42227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Nunito Bold"/>
              </a:rPr>
              <a:t>Decision Tree</a:t>
            </a:r>
          </a:p>
        </p:txBody>
      </p:sp>
      <p:grpSp>
        <p:nvGrpSpPr>
          <p:cNvPr name="Group 43" id="43"/>
          <p:cNvGrpSpPr/>
          <p:nvPr/>
        </p:nvGrpSpPr>
        <p:grpSpPr>
          <a:xfrm rot="-5400000">
            <a:off x="6115722" y="2550067"/>
            <a:ext cx="3560177" cy="3566972"/>
            <a:chOff x="0" y="0"/>
            <a:chExt cx="1666026" cy="1669205"/>
          </a:xfrm>
        </p:grpSpPr>
        <p:sp>
          <p:nvSpPr>
            <p:cNvPr name="Freeform 44" id="44"/>
            <p:cNvSpPr/>
            <p:nvPr/>
          </p:nvSpPr>
          <p:spPr>
            <a:xfrm flipH="false" flipV="false" rot="0">
              <a:off x="0" y="0"/>
              <a:ext cx="1666026" cy="1669205"/>
            </a:xfrm>
            <a:custGeom>
              <a:avLst/>
              <a:gdLst/>
              <a:ahLst/>
              <a:cxnLst/>
              <a:rect r="r" b="b" t="t" l="l"/>
              <a:pathLst>
                <a:path h="1669205" w="1666026">
                  <a:moveTo>
                    <a:pt x="1541566" y="1669205"/>
                  </a:moveTo>
                  <a:lnTo>
                    <a:pt x="124460" y="1669205"/>
                  </a:lnTo>
                  <a:cubicBezTo>
                    <a:pt x="55880" y="1669205"/>
                    <a:pt x="0" y="1613325"/>
                    <a:pt x="0" y="1544745"/>
                  </a:cubicBezTo>
                  <a:lnTo>
                    <a:pt x="0" y="124460"/>
                  </a:lnTo>
                  <a:cubicBezTo>
                    <a:pt x="0" y="55880"/>
                    <a:pt x="55880" y="0"/>
                    <a:pt x="124460" y="0"/>
                  </a:cubicBezTo>
                  <a:lnTo>
                    <a:pt x="1541566" y="0"/>
                  </a:lnTo>
                  <a:cubicBezTo>
                    <a:pt x="1610146" y="0"/>
                    <a:pt x="1666026" y="55880"/>
                    <a:pt x="1666026" y="124460"/>
                  </a:cubicBezTo>
                  <a:lnTo>
                    <a:pt x="1666026" y="1544745"/>
                  </a:lnTo>
                  <a:cubicBezTo>
                    <a:pt x="1666026" y="1613325"/>
                    <a:pt x="1610146" y="1669205"/>
                    <a:pt x="1541566" y="1669205"/>
                  </a:cubicBezTo>
                  <a:close/>
                </a:path>
              </a:pathLst>
            </a:custGeom>
            <a:solidFill>
              <a:srgbClr val="23A3A8"/>
            </a:solidFill>
          </p:spPr>
        </p:sp>
      </p:grpSp>
      <p:sp>
        <p:nvSpPr>
          <p:cNvPr name="TextBox 45" id="45"/>
          <p:cNvSpPr txBox="true"/>
          <p:nvPr/>
        </p:nvSpPr>
        <p:spPr>
          <a:xfrm rot="0">
            <a:off x="6194626" y="3378564"/>
            <a:ext cx="3407676" cy="28067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Nunito"/>
              </a:rPr>
              <a:t>Accuracy: 90%</a:t>
            </a:r>
          </a:p>
          <a:p>
            <a:pPr algn="l" marL="431801" indent="-215900" lvl="1">
              <a:lnSpc>
                <a:spcPts val="2800"/>
              </a:lnSpc>
              <a:buFont typeface="Arial"/>
              <a:buChar char="•"/>
            </a:pPr>
            <a:r>
              <a:rPr lang="en-US" sz="2000">
                <a:solidFill>
                  <a:srgbClr val="FFFFFF"/>
                </a:solidFill>
                <a:latin typeface="Nunito"/>
              </a:rPr>
              <a:t>The random forest classifier exhibited a significantly higher accuracy of 90% compared to the decision tree model.</a:t>
            </a:r>
          </a:p>
          <a:p>
            <a:pPr algn="l">
              <a:lnSpc>
                <a:spcPts val="2800"/>
              </a:lnSpc>
              <a:spcBef>
                <a:spcPct val="0"/>
              </a:spcBef>
            </a:pPr>
          </a:p>
        </p:txBody>
      </p:sp>
      <p:sp>
        <p:nvSpPr>
          <p:cNvPr name="TextBox 46" id="46"/>
          <p:cNvSpPr txBox="true"/>
          <p:nvPr/>
        </p:nvSpPr>
        <p:spPr>
          <a:xfrm rot="0">
            <a:off x="6692265" y="2736412"/>
            <a:ext cx="2407092" cy="42227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Nunito Bold"/>
              </a:rPr>
              <a:t>Random Forest</a:t>
            </a:r>
          </a:p>
        </p:txBody>
      </p:sp>
      <p:grpSp>
        <p:nvGrpSpPr>
          <p:cNvPr name="Group 47" id="47"/>
          <p:cNvGrpSpPr/>
          <p:nvPr/>
        </p:nvGrpSpPr>
        <p:grpSpPr>
          <a:xfrm rot="-5400000">
            <a:off x="10072424" y="2550067"/>
            <a:ext cx="3560177" cy="3566972"/>
            <a:chOff x="0" y="0"/>
            <a:chExt cx="1666026" cy="1669205"/>
          </a:xfrm>
        </p:grpSpPr>
        <p:sp>
          <p:nvSpPr>
            <p:cNvPr name="Freeform 48" id="48"/>
            <p:cNvSpPr/>
            <p:nvPr/>
          </p:nvSpPr>
          <p:spPr>
            <a:xfrm flipH="false" flipV="false" rot="0">
              <a:off x="0" y="0"/>
              <a:ext cx="1666026" cy="1669205"/>
            </a:xfrm>
            <a:custGeom>
              <a:avLst/>
              <a:gdLst/>
              <a:ahLst/>
              <a:cxnLst/>
              <a:rect r="r" b="b" t="t" l="l"/>
              <a:pathLst>
                <a:path h="1669205" w="1666026">
                  <a:moveTo>
                    <a:pt x="1541566" y="1669205"/>
                  </a:moveTo>
                  <a:lnTo>
                    <a:pt x="124460" y="1669205"/>
                  </a:lnTo>
                  <a:cubicBezTo>
                    <a:pt x="55880" y="1669205"/>
                    <a:pt x="0" y="1613325"/>
                    <a:pt x="0" y="1544745"/>
                  </a:cubicBezTo>
                  <a:lnTo>
                    <a:pt x="0" y="124460"/>
                  </a:lnTo>
                  <a:cubicBezTo>
                    <a:pt x="0" y="55880"/>
                    <a:pt x="55880" y="0"/>
                    <a:pt x="124460" y="0"/>
                  </a:cubicBezTo>
                  <a:lnTo>
                    <a:pt x="1541566" y="0"/>
                  </a:lnTo>
                  <a:cubicBezTo>
                    <a:pt x="1610146" y="0"/>
                    <a:pt x="1666026" y="55880"/>
                    <a:pt x="1666026" y="124460"/>
                  </a:cubicBezTo>
                  <a:lnTo>
                    <a:pt x="1666026" y="1544745"/>
                  </a:lnTo>
                  <a:cubicBezTo>
                    <a:pt x="1666026" y="1613325"/>
                    <a:pt x="1610146" y="1669205"/>
                    <a:pt x="1541566" y="1669205"/>
                  </a:cubicBezTo>
                  <a:close/>
                </a:path>
              </a:pathLst>
            </a:custGeom>
            <a:solidFill>
              <a:srgbClr val="23A3A8"/>
            </a:solidFill>
          </p:spPr>
        </p:sp>
      </p:grpSp>
      <p:sp>
        <p:nvSpPr>
          <p:cNvPr name="TextBox 49" id="49"/>
          <p:cNvSpPr txBox="true"/>
          <p:nvPr/>
        </p:nvSpPr>
        <p:spPr>
          <a:xfrm rot="0">
            <a:off x="10148675" y="3767224"/>
            <a:ext cx="3407676" cy="21018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Nunito"/>
              </a:rPr>
              <a:t>Accuracy: 88%</a:t>
            </a:r>
          </a:p>
          <a:p>
            <a:pPr algn="l" marL="431801" indent="-215900" lvl="1">
              <a:lnSpc>
                <a:spcPts val="2800"/>
              </a:lnSpc>
              <a:buFont typeface="Arial"/>
              <a:buChar char="•"/>
            </a:pPr>
            <a:r>
              <a:rPr lang="en-US" sz="2000">
                <a:solidFill>
                  <a:srgbClr val="FFFFFF"/>
                </a:solidFill>
                <a:latin typeface="Nunito"/>
              </a:rPr>
              <a:t>The KNN algorithm yielded an accuracy of 88% in identifying heart disease cases.</a:t>
            </a:r>
          </a:p>
          <a:p>
            <a:pPr algn="l">
              <a:lnSpc>
                <a:spcPts val="2800"/>
              </a:lnSpc>
              <a:spcBef>
                <a:spcPct val="0"/>
              </a:spcBef>
            </a:pPr>
          </a:p>
        </p:txBody>
      </p:sp>
      <p:sp>
        <p:nvSpPr>
          <p:cNvPr name="TextBox 50" id="50"/>
          <p:cNvSpPr txBox="true"/>
          <p:nvPr/>
        </p:nvSpPr>
        <p:spPr>
          <a:xfrm rot="0">
            <a:off x="10259851" y="2736412"/>
            <a:ext cx="3185324" cy="8604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Nunito Bold"/>
              </a:rPr>
              <a:t>K-Nearest Neighbors (KNN)</a:t>
            </a:r>
          </a:p>
        </p:txBody>
      </p:sp>
      <p:grpSp>
        <p:nvGrpSpPr>
          <p:cNvPr name="Group 51" id="51"/>
          <p:cNvGrpSpPr/>
          <p:nvPr/>
        </p:nvGrpSpPr>
        <p:grpSpPr>
          <a:xfrm rot="-5400000">
            <a:off x="14029127" y="2550067"/>
            <a:ext cx="3560177" cy="3566972"/>
            <a:chOff x="0" y="0"/>
            <a:chExt cx="1666026" cy="1669205"/>
          </a:xfrm>
        </p:grpSpPr>
        <p:sp>
          <p:nvSpPr>
            <p:cNvPr name="Freeform 52" id="52"/>
            <p:cNvSpPr/>
            <p:nvPr/>
          </p:nvSpPr>
          <p:spPr>
            <a:xfrm flipH="false" flipV="false" rot="0">
              <a:off x="0" y="0"/>
              <a:ext cx="1666026" cy="1669205"/>
            </a:xfrm>
            <a:custGeom>
              <a:avLst/>
              <a:gdLst/>
              <a:ahLst/>
              <a:cxnLst/>
              <a:rect r="r" b="b" t="t" l="l"/>
              <a:pathLst>
                <a:path h="1669205" w="1666026">
                  <a:moveTo>
                    <a:pt x="1541566" y="1669205"/>
                  </a:moveTo>
                  <a:lnTo>
                    <a:pt x="124460" y="1669205"/>
                  </a:lnTo>
                  <a:cubicBezTo>
                    <a:pt x="55880" y="1669205"/>
                    <a:pt x="0" y="1613325"/>
                    <a:pt x="0" y="1544745"/>
                  </a:cubicBezTo>
                  <a:lnTo>
                    <a:pt x="0" y="124460"/>
                  </a:lnTo>
                  <a:cubicBezTo>
                    <a:pt x="0" y="55880"/>
                    <a:pt x="55880" y="0"/>
                    <a:pt x="124460" y="0"/>
                  </a:cubicBezTo>
                  <a:lnTo>
                    <a:pt x="1541566" y="0"/>
                  </a:lnTo>
                  <a:cubicBezTo>
                    <a:pt x="1610146" y="0"/>
                    <a:pt x="1666026" y="55880"/>
                    <a:pt x="1666026" y="124460"/>
                  </a:cubicBezTo>
                  <a:lnTo>
                    <a:pt x="1666026" y="1544745"/>
                  </a:lnTo>
                  <a:cubicBezTo>
                    <a:pt x="1666026" y="1613325"/>
                    <a:pt x="1610146" y="1669205"/>
                    <a:pt x="1541566" y="1669205"/>
                  </a:cubicBezTo>
                  <a:close/>
                </a:path>
              </a:pathLst>
            </a:custGeom>
            <a:solidFill>
              <a:srgbClr val="23A3A8"/>
            </a:solidFill>
          </p:spPr>
        </p:sp>
      </p:grpSp>
      <p:sp>
        <p:nvSpPr>
          <p:cNvPr name="TextBox 53" id="53"/>
          <p:cNvSpPr txBox="true"/>
          <p:nvPr/>
        </p:nvSpPr>
        <p:spPr>
          <a:xfrm rot="0">
            <a:off x="14105377" y="3378564"/>
            <a:ext cx="3407676" cy="28067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Nunito"/>
              </a:rPr>
              <a:t>Accuracy: 97%</a:t>
            </a:r>
          </a:p>
          <a:p>
            <a:pPr algn="l" marL="431801" indent="-215900" lvl="1">
              <a:lnSpc>
                <a:spcPts val="2800"/>
              </a:lnSpc>
              <a:buFont typeface="Arial"/>
              <a:buChar char="•"/>
            </a:pPr>
            <a:r>
              <a:rPr lang="en-US" sz="2000">
                <a:solidFill>
                  <a:srgbClr val="FFFFFF"/>
                </a:solidFill>
                <a:latin typeface="Nunito"/>
              </a:rPr>
              <a:t>Our hybrid model, which combines multiple classifiers, demonstrated the highest accuracy of 97% among all models tested.</a:t>
            </a:r>
          </a:p>
          <a:p>
            <a:pPr algn="l">
              <a:lnSpc>
                <a:spcPts val="2800"/>
              </a:lnSpc>
              <a:spcBef>
                <a:spcPct val="0"/>
              </a:spcBef>
            </a:pPr>
          </a:p>
        </p:txBody>
      </p:sp>
      <p:sp>
        <p:nvSpPr>
          <p:cNvPr name="TextBox 54" id="54"/>
          <p:cNvSpPr txBox="true"/>
          <p:nvPr/>
        </p:nvSpPr>
        <p:spPr>
          <a:xfrm rot="0">
            <a:off x="14605669" y="2736412"/>
            <a:ext cx="2407092" cy="42227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Nunito Bold"/>
              </a:rPr>
              <a:t>Hybrid Model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861309" y="4101064"/>
            <a:ext cx="10287000" cy="2084873"/>
            <a:chOff x="0" y="0"/>
            <a:chExt cx="4257294" cy="862828"/>
          </a:xfrm>
        </p:grpSpPr>
        <p:sp>
          <p:nvSpPr>
            <p:cNvPr name="Freeform 3" id="3"/>
            <p:cNvSpPr/>
            <p:nvPr/>
          </p:nvSpPr>
          <p:spPr>
            <a:xfrm flipH="false" flipV="false" rot="0">
              <a:off x="0" y="0"/>
              <a:ext cx="4257294" cy="862829"/>
            </a:xfrm>
            <a:custGeom>
              <a:avLst/>
              <a:gdLst/>
              <a:ahLst/>
              <a:cxnLst/>
              <a:rect r="r" b="b" t="t" l="l"/>
              <a:pathLst>
                <a:path h="862829" w="4257294">
                  <a:moveTo>
                    <a:pt x="4132834" y="862828"/>
                  </a:moveTo>
                  <a:lnTo>
                    <a:pt x="124460" y="862828"/>
                  </a:lnTo>
                  <a:cubicBezTo>
                    <a:pt x="55880" y="862828"/>
                    <a:pt x="0" y="806948"/>
                    <a:pt x="0" y="738368"/>
                  </a:cubicBezTo>
                  <a:lnTo>
                    <a:pt x="0" y="124460"/>
                  </a:lnTo>
                  <a:cubicBezTo>
                    <a:pt x="0" y="55880"/>
                    <a:pt x="55880" y="0"/>
                    <a:pt x="124460" y="0"/>
                  </a:cubicBezTo>
                  <a:lnTo>
                    <a:pt x="4132834" y="0"/>
                  </a:lnTo>
                  <a:cubicBezTo>
                    <a:pt x="4201414" y="0"/>
                    <a:pt x="4257294" y="55880"/>
                    <a:pt x="4257294" y="124460"/>
                  </a:cubicBezTo>
                  <a:lnTo>
                    <a:pt x="4257294" y="738368"/>
                  </a:lnTo>
                  <a:cubicBezTo>
                    <a:pt x="4257294" y="806948"/>
                    <a:pt x="4201414" y="862829"/>
                    <a:pt x="4132834" y="862829"/>
                  </a:cubicBezTo>
                  <a:close/>
                </a:path>
              </a:pathLst>
            </a:custGeom>
            <a:solidFill>
              <a:srgbClr val="42BFC4"/>
            </a:solidFill>
          </p:spPr>
        </p:sp>
      </p:grpSp>
      <p:grpSp>
        <p:nvGrpSpPr>
          <p:cNvPr name="Group 4" id="4"/>
          <p:cNvGrpSpPr/>
          <p:nvPr/>
        </p:nvGrpSpPr>
        <p:grpSpPr>
          <a:xfrm rot="0">
            <a:off x="405448" y="1303437"/>
            <a:ext cx="445302" cy="44530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05448" y="2137400"/>
            <a:ext cx="445302" cy="4453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05448" y="2971362"/>
            <a:ext cx="445302" cy="4453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405448" y="3805324"/>
            <a:ext cx="445302" cy="4453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405448" y="4639287"/>
            <a:ext cx="445302" cy="4453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405448" y="5473249"/>
            <a:ext cx="445302" cy="4453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405448" y="6307211"/>
            <a:ext cx="445302" cy="44530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405448" y="7141174"/>
            <a:ext cx="445302" cy="44530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405448" y="7976970"/>
            <a:ext cx="445302" cy="445302"/>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405448" y="8812998"/>
            <a:ext cx="445302" cy="445302"/>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74902"/>
              </a:srgbClr>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34" id="34"/>
          <p:cNvSpPr/>
          <p:nvPr/>
        </p:nvSpPr>
        <p:spPr>
          <a:xfrm flipH="false" flipV="false" rot="-1206720">
            <a:off x="12816704" y="1699807"/>
            <a:ext cx="5185662" cy="7230649"/>
          </a:xfrm>
          <a:custGeom>
            <a:avLst/>
            <a:gdLst/>
            <a:ahLst/>
            <a:cxnLst/>
            <a:rect r="r" b="b" t="t" l="l"/>
            <a:pathLst>
              <a:path h="7230649" w="5185662">
                <a:moveTo>
                  <a:pt x="0" y="0"/>
                </a:moveTo>
                <a:lnTo>
                  <a:pt x="5185662" y="0"/>
                </a:lnTo>
                <a:lnTo>
                  <a:pt x="5185662" y="7230649"/>
                </a:lnTo>
                <a:lnTo>
                  <a:pt x="0" y="7230649"/>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0">
            <a:off x="2383917" y="1748739"/>
            <a:ext cx="9970045" cy="8060290"/>
          </a:xfrm>
          <a:custGeom>
            <a:avLst/>
            <a:gdLst/>
            <a:ahLst/>
            <a:cxnLst/>
            <a:rect r="r" b="b" t="t" l="l"/>
            <a:pathLst>
              <a:path h="8060290" w="9970045">
                <a:moveTo>
                  <a:pt x="0" y="0"/>
                </a:moveTo>
                <a:lnTo>
                  <a:pt x="9970045" y="0"/>
                </a:lnTo>
                <a:lnTo>
                  <a:pt x="9970045" y="8060291"/>
                </a:lnTo>
                <a:lnTo>
                  <a:pt x="0" y="8060291"/>
                </a:lnTo>
                <a:lnTo>
                  <a:pt x="0" y="0"/>
                </a:lnTo>
                <a:close/>
              </a:path>
            </a:pathLst>
          </a:custGeom>
          <a:blipFill>
            <a:blip r:embed="rId4"/>
            <a:stretch>
              <a:fillRect l="0" t="0" r="0" b="0"/>
            </a:stretch>
          </a:blipFill>
        </p:spPr>
      </p:sp>
      <p:sp>
        <p:nvSpPr>
          <p:cNvPr name="TextBox 36" id="36"/>
          <p:cNvSpPr txBox="true"/>
          <p:nvPr/>
        </p:nvSpPr>
        <p:spPr>
          <a:xfrm rot="0">
            <a:off x="5593879" y="471487"/>
            <a:ext cx="3550121" cy="1009650"/>
          </a:xfrm>
          <a:prstGeom prst="rect">
            <a:avLst/>
          </a:prstGeom>
        </p:spPr>
        <p:txBody>
          <a:bodyPr anchor="t" rtlCol="false" tIns="0" lIns="0" bIns="0" rIns="0">
            <a:spAutoFit/>
          </a:bodyPr>
          <a:lstStyle/>
          <a:p>
            <a:pPr algn="l">
              <a:lnSpc>
                <a:spcPts val="8399"/>
              </a:lnSpc>
              <a:spcBef>
                <a:spcPct val="0"/>
              </a:spcBef>
            </a:pPr>
            <a:r>
              <a:rPr lang="en-US" sz="5999">
                <a:solidFill>
                  <a:srgbClr val="0C3030"/>
                </a:solidFill>
                <a:latin typeface="Nunito Bold"/>
              </a:rPr>
              <a:t>Snapshot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DAGFgf5wmpE</dc:identifier>
  <dcterms:modified xsi:type="dcterms:W3CDTF">2011-08-01T06:04:30Z</dcterms:modified>
  <cp:revision>1</cp:revision>
  <dc:title>Heart Disease Detection Presentation</dc:title>
</cp:coreProperties>
</file>