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Ultra-Bold" charset="1" panose="00000900000000000000"/>
      <p:regular r:id="rId17"/>
    </p:embeddedFont>
    <p:embeddedFont>
      <p:font typeface="Poppins" charset="1" panose="00000500000000000000"/>
      <p:regular r:id="rId18"/>
    </p:embeddedFont>
    <p:embeddedFont>
      <p:font typeface="Poppins Heavy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jpe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jpe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jpeg" Type="http://schemas.openxmlformats.org/officeDocument/2006/relationships/image"/><Relationship Id="rId11" Target="../media/image13.jpe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jpeg" Type="http://schemas.openxmlformats.org/officeDocument/2006/relationships/image"/><Relationship Id="rId11" Target="../media/image15.jpeg" Type="http://schemas.openxmlformats.org/officeDocument/2006/relationships/image"/><Relationship Id="rId12" Target="../media/image16.jpeg" Type="http://schemas.openxmlformats.org/officeDocument/2006/relationships/image"/><Relationship Id="rId13" Target="../media/image17.jpeg" Type="http://schemas.openxmlformats.org/officeDocument/2006/relationships/image"/><Relationship Id="rId14" Target="../media/image18.jpeg" Type="http://schemas.openxmlformats.org/officeDocument/2006/relationships/image"/><Relationship Id="rId15" Target="../media/image19.jpe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2801600" y="3314700"/>
            <a:ext cx="7315200" cy="3657600"/>
          </a:xfrm>
          <a:custGeom>
            <a:avLst/>
            <a:gdLst/>
            <a:ahLst/>
            <a:cxnLst/>
            <a:rect r="r" b="b" t="t" l="l"/>
            <a:pathLst>
              <a:path h="3657600" w="73152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11766" y="165977"/>
            <a:ext cx="11464468" cy="4977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20"/>
              </a:lnSpc>
            </a:pPr>
            <a:r>
              <a:rPr lang="en-US" b="true" sz="9300">
                <a:solidFill>
                  <a:srgbClr val="1C1C1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Amazon Sales Data Analysis Project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313757" y="6368084"/>
            <a:ext cx="3061970" cy="373004"/>
          </a:xfrm>
          <a:custGeom>
            <a:avLst/>
            <a:gdLst/>
            <a:ahLst/>
            <a:cxnLst/>
            <a:rect r="r" b="b" t="t" l="l"/>
            <a:pathLst>
              <a:path h="373004" w="3061970">
                <a:moveTo>
                  <a:pt x="0" y="0"/>
                </a:moveTo>
                <a:lnTo>
                  <a:pt x="3061970" y="0"/>
                </a:lnTo>
                <a:lnTo>
                  <a:pt x="3061970" y="373003"/>
                </a:lnTo>
                <a:lnTo>
                  <a:pt x="0" y="3730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06911" y="5114925"/>
            <a:ext cx="76756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1C1C1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Sales Trends, Key Metrics, and 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72447" y="7484037"/>
            <a:ext cx="794310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1C1C1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Presented by: Ghate Nikhita Laxmanrao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5518065" y="0"/>
            <a:ext cx="2769935" cy="2769935"/>
          </a:xfrm>
          <a:custGeom>
            <a:avLst/>
            <a:gdLst/>
            <a:ahLst/>
            <a:cxnLst/>
            <a:rect r="r" b="b" t="t" l="l"/>
            <a:pathLst>
              <a:path h="2769935" w="2769935">
                <a:moveTo>
                  <a:pt x="0" y="2769935"/>
                </a:moveTo>
                <a:lnTo>
                  <a:pt x="2769935" y="2769935"/>
                </a:lnTo>
                <a:lnTo>
                  <a:pt x="2769935" y="0"/>
                </a:lnTo>
                <a:lnTo>
                  <a:pt x="0" y="0"/>
                </a:lnTo>
                <a:lnTo>
                  <a:pt x="0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76807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71856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67938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8468" y="328036"/>
            <a:ext cx="3061970" cy="373004"/>
          </a:xfrm>
          <a:custGeom>
            <a:avLst/>
            <a:gdLst/>
            <a:ahLst/>
            <a:cxnLst/>
            <a:rect r="r" b="b" t="t" l="l"/>
            <a:pathLst>
              <a:path h="373004" w="3061970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09892" y="1955259"/>
            <a:ext cx="12060471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true">
                <a:solidFill>
                  <a:srgbClr val="1C1C1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Conclusion &amp; Next Steps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0232" y="3396788"/>
            <a:ext cx="17259300" cy="5474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240"/>
              </a:lnSpc>
              <a:buFont typeface="Arial"/>
              <a:buChar char="•"/>
            </a:pPr>
            <a:r>
              <a:rPr lang="en-US" sz="3000">
                <a:solidFill>
                  <a:srgbClr val="1C1C1C"/>
                </a:solidFill>
                <a:latin typeface="Poppins"/>
                <a:ea typeface="Poppins"/>
                <a:cs typeface="Poppins"/>
                <a:sym typeface="Poppins"/>
              </a:rPr>
              <a:t>Summary: This project provided a comprehensive analysis of Amazon sales trends and key financial metrics.</a:t>
            </a:r>
          </a:p>
          <a:p>
            <a:pPr algn="l" marL="647700" indent="-323850" lvl="1">
              <a:lnSpc>
                <a:spcPts val="6240"/>
              </a:lnSpc>
              <a:buFont typeface="Arial"/>
              <a:buChar char="•"/>
            </a:pPr>
            <a:r>
              <a:rPr lang="en-US" sz="3000">
                <a:solidFill>
                  <a:srgbClr val="1C1C1C"/>
                </a:solidFill>
                <a:latin typeface="Poppins"/>
                <a:ea typeface="Poppins"/>
                <a:cs typeface="Poppins"/>
                <a:sym typeface="Poppins"/>
              </a:rPr>
              <a:t>Future Work: Further analysis on customer segmentation, product categories, and geographical sales trends could provide additional actionable insights.</a:t>
            </a:r>
          </a:p>
          <a:p>
            <a:pPr algn="l" marL="647700" indent="-323850" lvl="1">
              <a:lnSpc>
                <a:spcPts val="6240"/>
              </a:lnSpc>
              <a:buFont typeface="Arial"/>
              <a:buChar char="•"/>
            </a:pPr>
            <a:r>
              <a:rPr lang="en-US" sz="3000">
                <a:solidFill>
                  <a:srgbClr val="1C1C1C"/>
                </a:solidFill>
                <a:latin typeface="Poppins"/>
                <a:ea typeface="Poppins"/>
                <a:cs typeface="Poppins"/>
                <a:sym typeface="Poppins"/>
              </a:rPr>
              <a:t>Closing Statement: This analysis can be used to enhance decision-making in marketing and inventory management.</a:t>
            </a:r>
          </a:p>
          <a:p>
            <a:pPr algn="l" marL="647700" indent="-323850" lvl="1">
              <a:lnSpc>
                <a:spcPts val="6240"/>
              </a:lnSpc>
              <a:buFont typeface="Arial"/>
              <a:buChar char="•"/>
            </a:pPr>
            <a:r>
              <a:rPr lang="en-US" sz="3000">
                <a:solidFill>
                  <a:srgbClr val="1C1C1C"/>
                </a:solidFill>
                <a:latin typeface="Poppins"/>
                <a:ea typeface="Poppins"/>
                <a:cs typeface="Poppins"/>
                <a:sym typeface="Poppins"/>
              </a:rPr>
              <a:t>Visual: Simple closing visual with "Thank You" and your contact details.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2849225" y="3314700"/>
            <a:ext cx="7315200" cy="3657600"/>
          </a:xfrm>
          <a:custGeom>
            <a:avLst/>
            <a:gdLst/>
            <a:ahLst/>
            <a:cxnLst/>
            <a:rect r="r" b="b" t="t" l="l"/>
            <a:pathLst>
              <a:path h="3657600" w="73152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16456" y="3400425"/>
            <a:ext cx="10732554" cy="2336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9"/>
              </a:lnSpc>
            </a:pPr>
            <a:r>
              <a:rPr lang="en-US" sz="12999" b="true">
                <a:solidFill>
                  <a:srgbClr val="1C1C1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0" y="5887038"/>
            <a:ext cx="4399962" cy="4399962"/>
          </a:xfrm>
          <a:custGeom>
            <a:avLst/>
            <a:gdLst/>
            <a:ahLst/>
            <a:cxnLst/>
            <a:rect r="r" b="b" t="t" l="l"/>
            <a:pathLst>
              <a:path h="4399962" w="4399962">
                <a:moveTo>
                  <a:pt x="4399962" y="0"/>
                </a:moveTo>
                <a:lnTo>
                  <a:pt x="0" y="0"/>
                </a:lnTo>
                <a:lnTo>
                  <a:pt x="0" y="4399962"/>
                </a:lnTo>
                <a:lnTo>
                  <a:pt x="4399962" y="4399962"/>
                </a:lnTo>
                <a:lnTo>
                  <a:pt x="439996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36239" y="5887038"/>
            <a:ext cx="4238684" cy="516349"/>
          </a:xfrm>
          <a:custGeom>
            <a:avLst/>
            <a:gdLst/>
            <a:ahLst/>
            <a:cxnLst/>
            <a:rect r="r" b="b" t="t" l="l"/>
            <a:pathLst>
              <a:path h="516349" w="4238684">
                <a:moveTo>
                  <a:pt x="0" y="0"/>
                </a:moveTo>
                <a:lnTo>
                  <a:pt x="4238684" y="0"/>
                </a:lnTo>
                <a:lnTo>
                  <a:pt x="4238684" y="516349"/>
                </a:lnTo>
                <a:lnTo>
                  <a:pt x="0" y="5163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2769935" cy="2769935"/>
          </a:xfrm>
          <a:custGeom>
            <a:avLst/>
            <a:gdLst/>
            <a:ahLst/>
            <a:cxnLst/>
            <a:rect r="r" b="b" t="t" l="l"/>
            <a:pathLst>
              <a:path h="2769935" w="2769935">
                <a:moveTo>
                  <a:pt x="2769935" y="2769935"/>
                </a:moveTo>
                <a:lnTo>
                  <a:pt x="0" y="2769935"/>
                </a:lnTo>
                <a:lnTo>
                  <a:pt x="0" y="0"/>
                </a:lnTo>
                <a:lnTo>
                  <a:pt x="2769935" y="0"/>
                </a:lnTo>
                <a:lnTo>
                  <a:pt x="2769935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76807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71856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67938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276971" y="514538"/>
            <a:ext cx="10002932" cy="1814434"/>
            <a:chOff x="0" y="0"/>
            <a:chExt cx="2240474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0474" cy="406400"/>
            </a:xfrm>
            <a:custGeom>
              <a:avLst/>
              <a:gdLst/>
              <a:ahLst/>
              <a:cxnLst/>
              <a:rect r="r" b="b" t="t" l="l"/>
              <a:pathLst>
                <a:path h="406400" w="2240474">
                  <a:moveTo>
                    <a:pt x="2037274" y="0"/>
                  </a:moveTo>
                  <a:cubicBezTo>
                    <a:pt x="2149498" y="0"/>
                    <a:pt x="2240474" y="90976"/>
                    <a:pt x="2240474" y="203200"/>
                  </a:cubicBezTo>
                  <a:cubicBezTo>
                    <a:pt x="2240474" y="315424"/>
                    <a:pt x="2149498" y="406400"/>
                    <a:pt x="203727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C6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240474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463319" y="861093"/>
            <a:ext cx="816225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true">
                <a:solidFill>
                  <a:srgbClr val="FCFCF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Project Introduction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917561" y="328036"/>
            <a:ext cx="3061970" cy="373004"/>
          </a:xfrm>
          <a:custGeom>
            <a:avLst/>
            <a:gdLst/>
            <a:ahLst/>
            <a:cxnLst/>
            <a:rect r="r" b="b" t="t" l="l"/>
            <a:pathLst>
              <a:path h="373004" w="3061970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14838" y="3162306"/>
            <a:ext cx="16264693" cy="5214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0503" indent="-405251" lvl="1">
              <a:lnSpc>
                <a:spcPts val="6945"/>
              </a:lnSpc>
              <a:buFont typeface="Arial"/>
              <a:buChar char="•"/>
            </a:pPr>
            <a:r>
              <a:rPr lang="en-US" sz="3754">
                <a:solidFill>
                  <a:srgbClr val="1C1C1C"/>
                </a:solidFill>
                <a:latin typeface="Poppins"/>
                <a:ea typeface="Poppins"/>
                <a:cs typeface="Poppins"/>
                <a:sym typeface="Poppins"/>
              </a:rPr>
              <a:t>Purpose: Analyze Amazon sales data to understand trends and key financial metrics.</a:t>
            </a:r>
          </a:p>
          <a:p>
            <a:pPr algn="l" marL="810503" indent="-405251" lvl="1">
              <a:lnSpc>
                <a:spcPts val="6945"/>
              </a:lnSpc>
              <a:buFont typeface="Arial"/>
              <a:buChar char="•"/>
            </a:pPr>
            <a:r>
              <a:rPr lang="en-US" sz="3754">
                <a:solidFill>
                  <a:srgbClr val="1C1C1C"/>
                </a:solidFill>
                <a:latin typeface="Poppins"/>
                <a:ea typeface="Poppins"/>
                <a:cs typeface="Poppins"/>
                <a:sym typeface="Poppins"/>
              </a:rPr>
              <a:t>Tools Used: Python for ETL and Power BI for data visualization.</a:t>
            </a:r>
          </a:p>
          <a:p>
            <a:pPr algn="l" marL="810503" indent="-405251" lvl="1">
              <a:lnSpc>
                <a:spcPts val="6945"/>
              </a:lnSpc>
              <a:buFont typeface="Arial"/>
              <a:buChar char="•"/>
            </a:pPr>
            <a:r>
              <a:rPr lang="en-US" sz="3754">
                <a:solidFill>
                  <a:srgbClr val="1C1C1C"/>
                </a:solidFill>
                <a:latin typeface="Poppins"/>
                <a:ea typeface="Poppins"/>
                <a:cs typeface="Poppins"/>
                <a:sym typeface="Poppins"/>
              </a:rPr>
              <a:t>Objectives: Uncover month-wise, year-wise, and yearly month-wise sales trends, and evaluate key financial metrics like revenue, cost, and profit.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5518065" y="0"/>
            <a:ext cx="2769935" cy="2769935"/>
          </a:xfrm>
          <a:custGeom>
            <a:avLst/>
            <a:gdLst/>
            <a:ahLst/>
            <a:cxnLst/>
            <a:rect r="r" b="b" t="t" l="l"/>
            <a:pathLst>
              <a:path h="2769935" w="2769935">
                <a:moveTo>
                  <a:pt x="0" y="2769935"/>
                </a:moveTo>
                <a:lnTo>
                  <a:pt x="2769935" y="2769935"/>
                </a:lnTo>
                <a:lnTo>
                  <a:pt x="2769935" y="0"/>
                </a:lnTo>
                <a:lnTo>
                  <a:pt x="0" y="0"/>
                </a:lnTo>
                <a:lnTo>
                  <a:pt x="0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76807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71856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67938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8468" y="328036"/>
            <a:ext cx="3061970" cy="373004"/>
          </a:xfrm>
          <a:custGeom>
            <a:avLst/>
            <a:gdLst/>
            <a:ahLst/>
            <a:cxnLst/>
            <a:rect r="r" b="b" t="t" l="l"/>
            <a:pathLst>
              <a:path h="373004" w="3061970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19831" y="1112023"/>
            <a:ext cx="10002932" cy="1814434"/>
            <a:chOff x="0" y="0"/>
            <a:chExt cx="2240474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0474" cy="406400"/>
            </a:xfrm>
            <a:custGeom>
              <a:avLst/>
              <a:gdLst/>
              <a:ahLst/>
              <a:cxnLst/>
              <a:rect r="r" b="b" t="t" l="l"/>
              <a:pathLst>
                <a:path h="406400" w="2240474">
                  <a:moveTo>
                    <a:pt x="2037274" y="0"/>
                  </a:moveTo>
                  <a:cubicBezTo>
                    <a:pt x="2149498" y="0"/>
                    <a:pt x="2240474" y="90976"/>
                    <a:pt x="2240474" y="203200"/>
                  </a:cubicBezTo>
                  <a:cubicBezTo>
                    <a:pt x="2240474" y="315424"/>
                    <a:pt x="2149498" y="406400"/>
                    <a:pt x="203727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C61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240474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304199" y="1495365"/>
            <a:ext cx="767960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true">
                <a:solidFill>
                  <a:srgbClr val="FCFCF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Project Objectives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49934" y="3714750"/>
            <a:ext cx="14714637" cy="3935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36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Conduct an ETL (Extract-Transform-Load) process to prepare the dataset.</a:t>
            </a:r>
          </a:p>
          <a:p>
            <a:pPr algn="l" marL="647700" indent="-323850" lvl="1">
              <a:lnSpc>
                <a:spcPts val="636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Analyze sales trends based on time (month-wise, year-wise).</a:t>
            </a:r>
          </a:p>
          <a:p>
            <a:pPr algn="l" marL="647700" indent="-323850" lvl="1">
              <a:lnSpc>
                <a:spcPts val="636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Identify and calculate key metrics (e.g., revenue, profit).</a:t>
            </a:r>
          </a:p>
          <a:p>
            <a:pPr algn="l" marL="647700" indent="-323850" lvl="1">
              <a:lnSpc>
                <a:spcPts val="636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Present insights using data visualizations.</a:t>
            </a:r>
          </a:p>
          <a:p>
            <a:pPr algn="l" marL="647700" indent="-323850" lvl="1">
              <a:lnSpc>
                <a:spcPts val="636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Tools and Techniques: Python (ETL), Power BI (visualization).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2769935" cy="2769935"/>
          </a:xfrm>
          <a:custGeom>
            <a:avLst/>
            <a:gdLst/>
            <a:ahLst/>
            <a:cxnLst/>
            <a:rect r="r" b="b" t="t" l="l"/>
            <a:pathLst>
              <a:path h="2769935" w="2769935">
                <a:moveTo>
                  <a:pt x="2769935" y="2769935"/>
                </a:moveTo>
                <a:lnTo>
                  <a:pt x="0" y="2769935"/>
                </a:lnTo>
                <a:lnTo>
                  <a:pt x="0" y="0"/>
                </a:lnTo>
                <a:lnTo>
                  <a:pt x="2769935" y="0"/>
                </a:lnTo>
                <a:lnTo>
                  <a:pt x="2769935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42283" y="328036"/>
            <a:ext cx="10002932" cy="1814434"/>
            <a:chOff x="0" y="0"/>
            <a:chExt cx="2240474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40474" cy="406400"/>
            </a:xfrm>
            <a:custGeom>
              <a:avLst/>
              <a:gdLst/>
              <a:ahLst/>
              <a:cxnLst/>
              <a:rect r="r" b="b" t="t" l="l"/>
              <a:pathLst>
                <a:path h="406400" w="2240474">
                  <a:moveTo>
                    <a:pt x="2037274" y="0"/>
                  </a:moveTo>
                  <a:cubicBezTo>
                    <a:pt x="2149498" y="0"/>
                    <a:pt x="2240474" y="90976"/>
                    <a:pt x="2240474" y="203200"/>
                  </a:cubicBezTo>
                  <a:cubicBezTo>
                    <a:pt x="2240474" y="315424"/>
                    <a:pt x="2149498" y="406400"/>
                    <a:pt x="203727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C6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240474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41498" y="711378"/>
            <a:ext cx="890371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true">
                <a:solidFill>
                  <a:srgbClr val="FCFCF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Data and ETL Process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576807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071856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567938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917561" y="328036"/>
            <a:ext cx="3061970" cy="373004"/>
          </a:xfrm>
          <a:custGeom>
            <a:avLst/>
            <a:gdLst/>
            <a:ahLst/>
            <a:cxnLst/>
            <a:rect r="r" b="b" t="t" l="l"/>
            <a:pathLst>
              <a:path h="373004" w="3061970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98764" y="3040653"/>
            <a:ext cx="18288000" cy="5278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06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Data: Amazon sales dataset including order dates, prices, and units sold.</a:t>
            </a:r>
          </a:p>
          <a:p>
            <a:pPr algn="l" marL="647700" indent="-323850" lvl="1">
              <a:lnSpc>
                <a:spcPts val="606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ETL Process:</a:t>
            </a:r>
          </a:p>
          <a:p>
            <a:pPr algn="l" marL="647700" indent="-323850" lvl="1">
              <a:lnSpc>
                <a:spcPts val="606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Extract: Loaded data into Python for cleaning and preparation.</a:t>
            </a:r>
          </a:p>
          <a:p>
            <a:pPr algn="l" marL="647700" indent="-323850" lvl="1">
              <a:lnSpc>
                <a:spcPts val="606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Transform: Handled missing values, formatted dates, and calculated additional metrics (total revenue, cost, profit).</a:t>
            </a:r>
          </a:p>
          <a:p>
            <a:pPr algn="l" marL="647700" indent="-323850" lvl="1">
              <a:lnSpc>
                <a:spcPts val="606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Load: Exported clean data into Power BI for visualization.</a:t>
            </a:r>
          </a:p>
          <a:p>
            <a:pPr algn="l" marL="647700" indent="-323850" lvl="1">
              <a:lnSpc>
                <a:spcPts val="606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Visual: Show a simple diagram illustrating the ETL process.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5518065" y="0"/>
            <a:ext cx="2769935" cy="2769935"/>
          </a:xfrm>
          <a:custGeom>
            <a:avLst/>
            <a:gdLst/>
            <a:ahLst/>
            <a:cxnLst/>
            <a:rect r="r" b="b" t="t" l="l"/>
            <a:pathLst>
              <a:path h="2769935" w="2769935">
                <a:moveTo>
                  <a:pt x="0" y="2769935"/>
                </a:moveTo>
                <a:lnTo>
                  <a:pt x="2769935" y="2769935"/>
                </a:lnTo>
                <a:lnTo>
                  <a:pt x="2769935" y="0"/>
                </a:lnTo>
                <a:lnTo>
                  <a:pt x="0" y="0"/>
                </a:lnTo>
                <a:lnTo>
                  <a:pt x="0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76807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71856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67938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8468" y="328036"/>
            <a:ext cx="3061970" cy="373004"/>
          </a:xfrm>
          <a:custGeom>
            <a:avLst/>
            <a:gdLst/>
            <a:ahLst/>
            <a:cxnLst/>
            <a:rect r="r" b="b" t="t" l="l"/>
            <a:pathLst>
              <a:path h="373004" w="3061970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842283" y="328036"/>
            <a:ext cx="10002932" cy="1814434"/>
            <a:chOff x="0" y="0"/>
            <a:chExt cx="2240474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0474" cy="406400"/>
            </a:xfrm>
            <a:custGeom>
              <a:avLst/>
              <a:gdLst/>
              <a:ahLst/>
              <a:cxnLst/>
              <a:rect r="r" b="b" t="t" l="l"/>
              <a:pathLst>
                <a:path h="406400" w="2240474">
                  <a:moveTo>
                    <a:pt x="2037274" y="0"/>
                  </a:moveTo>
                  <a:cubicBezTo>
                    <a:pt x="2149498" y="0"/>
                    <a:pt x="2240474" y="90976"/>
                    <a:pt x="2240474" y="203200"/>
                  </a:cubicBezTo>
                  <a:cubicBezTo>
                    <a:pt x="2240474" y="315424"/>
                    <a:pt x="2149498" y="406400"/>
                    <a:pt x="203727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C61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240474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416477" y="634365"/>
            <a:ext cx="1020050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true">
                <a:solidFill>
                  <a:srgbClr val="FCFCF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Key Metrics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15261" y="2476459"/>
            <a:ext cx="13831937" cy="5013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72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Total Revenue: $137,348,768.31</a:t>
            </a:r>
          </a:p>
          <a:p>
            <a:pPr algn="l" marL="647700" indent="-323850" lvl="1">
              <a:lnSpc>
                <a:spcPts val="672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Total Cost: $93,180,569.91</a:t>
            </a:r>
          </a:p>
          <a:p>
            <a:pPr algn="l" marL="647700" indent="-323850" lvl="1">
              <a:lnSpc>
                <a:spcPts val="672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Total Profit: $44,168,198.40</a:t>
            </a:r>
          </a:p>
          <a:p>
            <a:pPr algn="l" marL="647700" indent="-323850" lvl="1">
              <a:lnSpc>
                <a:spcPts val="672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Average Unit Price: $276.76</a:t>
            </a:r>
          </a:p>
          <a:p>
            <a:pPr algn="l" marL="647700" indent="-323850" lvl="1">
              <a:lnSpc>
                <a:spcPts val="672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Average Unit Cost: $191.05</a:t>
            </a:r>
          </a:p>
          <a:p>
            <a:pPr algn="l" marL="647700" indent="-323850" lvl="1">
              <a:lnSpc>
                <a:spcPts val="672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Visual: Show a chart or table with these metrics for clear visualization.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2769935" cy="2769935"/>
          </a:xfrm>
          <a:custGeom>
            <a:avLst/>
            <a:gdLst/>
            <a:ahLst/>
            <a:cxnLst/>
            <a:rect r="r" b="b" t="t" l="l"/>
            <a:pathLst>
              <a:path h="2769935" w="2769935">
                <a:moveTo>
                  <a:pt x="2769935" y="2769935"/>
                </a:moveTo>
                <a:lnTo>
                  <a:pt x="0" y="2769935"/>
                </a:lnTo>
                <a:lnTo>
                  <a:pt x="0" y="0"/>
                </a:lnTo>
                <a:lnTo>
                  <a:pt x="2769935" y="0"/>
                </a:lnTo>
                <a:lnTo>
                  <a:pt x="2769935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76807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71856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67938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17561" y="328036"/>
            <a:ext cx="3061970" cy="373004"/>
          </a:xfrm>
          <a:custGeom>
            <a:avLst/>
            <a:gdLst/>
            <a:ahLst/>
            <a:cxnLst/>
            <a:rect r="r" b="b" t="t" l="l"/>
            <a:pathLst>
              <a:path h="373004" w="3061970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473575" y="3794660"/>
            <a:ext cx="2059021" cy="180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999"/>
              </a:lnSpc>
            </a:pPr>
            <a:r>
              <a:rPr lang="en-US" b="true" sz="9999">
                <a:solidFill>
                  <a:srgbClr val="FCFCF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05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690067" y="3242894"/>
            <a:ext cx="13451389" cy="5246370"/>
            <a:chOff x="0" y="0"/>
            <a:chExt cx="16281033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281033" cy="6350000"/>
            </a:xfrm>
            <a:custGeom>
              <a:avLst/>
              <a:gdLst/>
              <a:ahLst/>
              <a:cxnLst/>
              <a:rect r="r" b="b" t="t" l="l"/>
              <a:pathLst>
                <a:path h="6350000" w="16281033">
                  <a:moveTo>
                    <a:pt x="13676068" y="6350000"/>
                  </a:moveTo>
                  <a:lnTo>
                    <a:pt x="2604965" y="6350000"/>
                  </a:lnTo>
                  <a:cubicBezTo>
                    <a:pt x="1165722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1165722" y="0"/>
                    <a:pt x="2604965" y="0"/>
                  </a:cubicBezTo>
                  <a:lnTo>
                    <a:pt x="13676068" y="0"/>
                  </a:lnTo>
                  <a:cubicBezTo>
                    <a:pt x="15115311" y="0"/>
                    <a:pt x="16281033" y="227330"/>
                    <a:pt x="16281033" y="508000"/>
                  </a:cubicBezTo>
                  <a:lnTo>
                    <a:pt x="16281033" y="5842000"/>
                  </a:lnTo>
                  <a:cubicBezTo>
                    <a:pt x="16281033" y="6122670"/>
                    <a:pt x="15115311" y="6350000"/>
                    <a:pt x="13676068" y="6350000"/>
                  </a:cubicBezTo>
                  <a:close/>
                </a:path>
              </a:pathLst>
            </a:custGeom>
            <a:blipFill>
              <a:blip r:embed="rId10"/>
              <a:stretch>
                <a:fillRect l="-119" t="0" r="-119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769935" y="328036"/>
            <a:ext cx="12733150" cy="1814434"/>
            <a:chOff x="0" y="0"/>
            <a:chExt cx="2851993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51993" cy="406400"/>
            </a:xfrm>
            <a:custGeom>
              <a:avLst/>
              <a:gdLst/>
              <a:ahLst/>
              <a:cxnLst/>
              <a:rect r="r" b="b" t="t" l="l"/>
              <a:pathLst>
                <a:path h="406400" w="2851993">
                  <a:moveTo>
                    <a:pt x="2648793" y="0"/>
                  </a:moveTo>
                  <a:cubicBezTo>
                    <a:pt x="2761018" y="0"/>
                    <a:pt x="2851993" y="90976"/>
                    <a:pt x="2851993" y="203200"/>
                  </a:cubicBezTo>
                  <a:cubicBezTo>
                    <a:pt x="2851993" y="315424"/>
                    <a:pt x="2761018" y="406400"/>
                    <a:pt x="264879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C61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2851993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416477" y="634365"/>
            <a:ext cx="1020050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true">
                <a:solidFill>
                  <a:srgbClr val="FCFCF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Month-wise Sales Trend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9689" y="3207285"/>
            <a:ext cx="9409531" cy="5530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9115" indent="-339557" lvl="1">
              <a:lnSpc>
                <a:spcPts val="6291"/>
              </a:lnSpc>
              <a:buFont typeface="Arial"/>
              <a:buChar char="•"/>
            </a:pPr>
            <a:r>
              <a:rPr lang="en-US" sz="31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Analysis: Analyzed monthly sales to find high-revenue months.</a:t>
            </a:r>
          </a:p>
          <a:p>
            <a:pPr algn="l" marL="679115" indent="-339557" lvl="1">
              <a:lnSpc>
                <a:spcPts val="6291"/>
              </a:lnSpc>
              <a:buFont typeface="Arial"/>
              <a:buChar char="•"/>
            </a:pPr>
            <a:r>
              <a:rPr lang="en-US" sz="31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Key Insight: Peak sales occur in November and December, suggesting a seasonal pattern.</a:t>
            </a:r>
          </a:p>
          <a:p>
            <a:pPr algn="l" marL="679115" indent="-339557" lvl="1">
              <a:lnSpc>
                <a:spcPts val="6291"/>
              </a:lnSpc>
              <a:buFont typeface="Arial"/>
              <a:buChar char="•"/>
            </a:pPr>
            <a:r>
              <a:rPr lang="en-US" sz="31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Visual: Bar chart with Order Month on the x-axis and Total Revenue on the y-axis.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2769935" cy="2769935"/>
          </a:xfrm>
          <a:custGeom>
            <a:avLst/>
            <a:gdLst/>
            <a:ahLst/>
            <a:cxnLst/>
            <a:rect r="r" b="b" t="t" l="l"/>
            <a:pathLst>
              <a:path h="2769935" w="2769935">
                <a:moveTo>
                  <a:pt x="2769935" y="2769935"/>
                </a:moveTo>
                <a:lnTo>
                  <a:pt x="0" y="2769935"/>
                </a:lnTo>
                <a:lnTo>
                  <a:pt x="0" y="0"/>
                </a:lnTo>
                <a:lnTo>
                  <a:pt x="2769935" y="0"/>
                </a:lnTo>
                <a:lnTo>
                  <a:pt x="2769935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76807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71856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67938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17561" y="328036"/>
            <a:ext cx="3061970" cy="373004"/>
          </a:xfrm>
          <a:custGeom>
            <a:avLst/>
            <a:gdLst/>
            <a:ahLst/>
            <a:cxnLst/>
            <a:rect r="r" b="b" t="t" l="l"/>
            <a:pathLst>
              <a:path h="373004" w="3061970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473575" y="3794660"/>
            <a:ext cx="2059021" cy="180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999"/>
              </a:lnSpc>
            </a:pPr>
            <a:r>
              <a:rPr lang="en-US" b="true" sz="9999">
                <a:solidFill>
                  <a:srgbClr val="FCFCF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05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769935" y="328036"/>
            <a:ext cx="12733150" cy="1814434"/>
            <a:chOff x="0" y="0"/>
            <a:chExt cx="2851993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51993" cy="406400"/>
            </a:xfrm>
            <a:custGeom>
              <a:avLst/>
              <a:gdLst/>
              <a:ahLst/>
              <a:cxnLst/>
              <a:rect r="r" b="b" t="t" l="l"/>
              <a:pathLst>
                <a:path h="406400" w="2851993">
                  <a:moveTo>
                    <a:pt x="2648793" y="0"/>
                  </a:moveTo>
                  <a:cubicBezTo>
                    <a:pt x="2761018" y="0"/>
                    <a:pt x="2851993" y="90976"/>
                    <a:pt x="2851993" y="203200"/>
                  </a:cubicBezTo>
                  <a:cubicBezTo>
                    <a:pt x="2851993" y="315424"/>
                    <a:pt x="2761018" y="406400"/>
                    <a:pt x="264879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C61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851993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414565" y="4080410"/>
            <a:ext cx="11363605" cy="3603094"/>
          </a:xfrm>
          <a:custGeom>
            <a:avLst/>
            <a:gdLst/>
            <a:ahLst/>
            <a:cxnLst/>
            <a:rect r="r" b="b" t="t" l="l"/>
            <a:pathLst>
              <a:path h="3603094" w="11363605">
                <a:moveTo>
                  <a:pt x="0" y="0"/>
                </a:moveTo>
                <a:lnTo>
                  <a:pt x="11363604" y="0"/>
                </a:lnTo>
                <a:lnTo>
                  <a:pt x="11363604" y="3603094"/>
                </a:lnTo>
                <a:lnTo>
                  <a:pt x="0" y="360309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0858500" y="2738438"/>
            <a:ext cx="11363605" cy="3603094"/>
          </a:xfrm>
          <a:custGeom>
            <a:avLst/>
            <a:gdLst/>
            <a:ahLst/>
            <a:cxnLst/>
            <a:rect r="r" b="b" t="t" l="l"/>
            <a:pathLst>
              <a:path h="3603094" w="11363605">
                <a:moveTo>
                  <a:pt x="0" y="0"/>
                </a:moveTo>
                <a:lnTo>
                  <a:pt x="11363605" y="0"/>
                </a:lnTo>
                <a:lnTo>
                  <a:pt x="11363605" y="3603094"/>
                </a:lnTo>
                <a:lnTo>
                  <a:pt x="0" y="360309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16477" y="634365"/>
            <a:ext cx="1020050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true">
                <a:solidFill>
                  <a:srgbClr val="FCFCF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Year-wise Sales Trend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2958962"/>
            <a:ext cx="9409531" cy="5530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9115" indent="-339557" lvl="1">
              <a:lnSpc>
                <a:spcPts val="6291"/>
              </a:lnSpc>
              <a:buFont typeface="Arial"/>
              <a:buChar char="•"/>
            </a:pPr>
            <a:r>
              <a:rPr lang="en-US" sz="31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Analysis: Compared year-over-year sales performance.</a:t>
            </a:r>
          </a:p>
          <a:p>
            <a:pPr algn="l" marL="679115" indent="-339557" lvl="1">
              <a:lnSpc>
                <a:spcPts val="6291"/>
              </a:lnSpc>
              <a:buFont typeface="Arial"/>
              <a:buChar char="•"/>
            </a:pPr>
            <a:r>
              <a:rPr lang="en-US" sz="31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Key Insight: Consistent revenue growth, with a sharp rise in 2020.</a:t>
            </a:r>
          </a:p>
          <a:p>
            <a:pPr algn="l" marL="679115" indent="-339557" lvl="1">
              <a:lnSpc>
                <a:spcPts val="6291"/>
              </a:lnSpc>
              <a:buFont typeface="Arial"/>
              <a:buChar char="•"/>
            </a:pPr>
            <a:r>
              <a:rPr lang="en-US" sz="31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Visual: Bar chart with Order Year on the x-axis and Total Revenue on the y-axis.</a:t>
            </a:r>
          </a:p>
          <a:p>
            <a:pPr algn="l" marL="679115" indent="-339557" lvl="1">
              <a:lnSpc>
                <a:spcPts val="6291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2769935" cy="2769935"/>
          </a:xfrm>
          <a:custGeom>
            <a:avLst/>
            <a:gdLst/>
            <a:ahLst/>
            <a:cxnLst/>
            <a:rect r="r" b="b" t="t" l="l"/>
            <a:pathLst>
              <a:path h="2769935" w="2769935">
                <a:moveTo>
                  <a:pt x="2769935" y="2769935"/>
                </a:moveTo>
                <a:lnTo>
                  <a:pt x="0" y="2769935"/>
                </a:lnTo>
                <a:lnTo>
                  <a:pt x="0" y="0"/>
                </a:lnTo>
                <a:lnTo>
                  <a:pt x="2769935" y="0"/>
                </a:lnTo>
                <a:lnTo>
                  <a:pt x="2769935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76807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71856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67938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17561" y="328036"/>
            <a:ext cx="3061970" cy="373004"/>
          </a:xfrm>
          <a:custGeom>
            <a:avLst/>
            <a:gdLst/>
            <a:ahLst/>
            <a:cxnLst/>
            <a:rect r="r" b="b" t="t" l="l"/>
            <a:pathLst>
              <a:path h="373004" w="3061970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769935" y="328036"/>
            <a:ext cx="12733150" cy="1814434"/>
            <a:chOff x="0" y="0"/>
            <a:chExt cx="2851993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51993" cy="406400"/>
            </a:xfrm>
            <a:custGeom>
              <a:avLst/>
              <a:gdLst/>
              <a:ahLst/>
              <a:cxnLst/>
              <a:rect r="r" b="b" t="t" l="l"/>
              <a:pathLst>
                <a:path h="406400" w="2851993">
                  <a:moveTo>
                    <a:pt x="2648793" y="0"/>
                  </a:moveTo>
                  <a:cubicBezTo>
                    <a:pt x="2761018" y="0"/>
                    <a:pt x="2851993" y="90976"/>
                    <a:pt x="2851993" y="203200"/>
                  </a:cubicBezTo>
                  <a:cubicBezTo>
                    <a:pt x="2851993" y="315424"/>
                    <a:pt x="2761018" y="406400"/>
                    <a:pt x="264879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C61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851993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10858500" y="2738438"/>
            <a:ext cx="11363605" cy="3603094"/>
          </a:xfrm>
          <a:custGeom>
            <a:avLst/>
            <a:gdLst/>
            <a:ahLst/>
            <a:cxnLst/>
            <a:rect r="r" b="b" t="t" l="l"/>
            <a:pathLst>
              <a:path h="3603094" w="11363605">
                <a:moveTo>
                  <a:pt x="0" y="0"/>
                </a:moveTo>
                <a:lnTo>
                  <a:pt x="11363605" y="0"/>
                </a:lnTo>
                <a:lnTo>
                  <a:pt x="11363605" y="3603094"/>
                </a:lnTo>
                <a:lnTo>
                  <a:pt x="0" y="360309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295037" y="2769935"/>
            <a:ext cx="11363605" cy="5820383"/>
          </a:xfrm>
          <a:custGeom>
            <a:avLst/>
            <a:gdLst/>
            <a:ahLst/>
            <a:cxnLst/>
            <a:rect r="r" b="b" t="t" l="l"/>
            <a:pathLst>
              <a:path h="5820383" w="11363605">
                <a:moveTo>
                  <a:pt x="0" y="0"/>
                </a:moveTo>
                <a:lnTo>
                  <a:pt x="11363605" y="0"/>
                </a:lnTo>
                <a:lnTo>
                  <a:pt x="11363605" y="5820383"/>
                </a:lnTo>
                <a:lnTo>
                  <a:pt x="0" y="582038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473575" y="3794660"/>
            <a:ext cx="2059021" cy="180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999"/>
              </a:lnSpc>
            </a:pPr>
            <a:r>
              <a:rPr lang="en-US" b="true" sz="9999">
                <a:solidFill>
                  <a:srgbClr val="FCFCF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86441" y="732770"/>
            <a:ext cx="12147680" cy="2275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sz="4893" b="true">
                <a:solidFill>
                  <a:srgbClr val="FCFCF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Yearly Month-wise Sales Trend</a:t>
            </a:r>
          </a:p>
          <a:p>
            <a:pPr algn="l" marL="1056604" indent="-528302" lvl="1">
              <a:lnSpc>
                <a:spcPts val="5872"/>
              </a:lnSpc>
              <a:buFont typeface="Arial"/>
              <a:buChar char="•"/>
            </a:pPr>
          </a:p>
          <a:p>
            <a:pPr algn="l">
              <a:lnSpc>
                <a:spcPts val="5872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3006587"/>
            <a:ext cx="8131191" cy="678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7234" indent="-263617" lvl="1">
              <a:lnSpc>
                <a:spcPts val="4884"/>
              </a:lnSpc>
              <a:buFont typeface="Arial"/>
              <a:buChar char="•"/>
            </a:pPr>
            <a:r>
              <a:rPr lang="en-US" sz="24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Analysis: Analyzed the relationship between months and years to identify seasonal trends over multiple years.</a:t>
            </a:r>
          </a:p>
          <a:p>
            <a:pPr algn="l" marL="527234" indent="-263617" lvl="1">
              <a:lnSpc>
                <a:spcPts val="4884"/>
              </a:lnSpc>
              <a:buFont typeface="Arial"/>
              <a:buChar char="•"/>
            </a:pPr>
            <a:r>
              <a:rPr lang="en-US" sz="24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Key Insight: Certain months (e.g., November, December) consistently perform well across different years.</a:t>
            </a:r>
          </a:p>
          <a:p>
            <a:pPr algn="l" marL="527234" indent="-263617" lvl="1">
              <a:lnSpc>
                <a:spcPts val="4884"/>
              </a:lnSpc>
              <a:buFont typeface="Arial"/>
              <a:buChar char="•"/>
            </a:pPr>
            <a:r>
              <a:rPr lang="en-US" sz="24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Visual: Line chart with Order Month on the x-axis and Total Revenue on the y-axis, with different colors for each year.</a:t>
            </a:r>
          </a:p>
          <a:p>
            <a:pPr algn="l">
              <a:lnSpc>
                <a:spcPts val="4884"/>
              </a:lnSpc>
            </a:pPr>
          </a:p>
          <a:p>
            <a:pPr algn="l">
              <a:lnSpc>
                <a:spcPts val="488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5518065" y="0"/>
            <a:ext cx="2769935" cy="2769935"/>
          </a:xfrm>
          <a:custGeom>
            <a:avLst/>
            <a:gdLst/>
            <a:ahLst/>
            <a:cxnLst/>
            <a:rect r="r" b="b" t="t" l="l"/>
            <a:pathLst>
              <a:path h="2769935" w="2769935">
                <a:moveTo>
                  <a:pt x="0" y="2769935"/>
                </a:moveTo>
                <a:lnTo>
                  <a:pt x="2769935" y="2769935"/>
                </a:lnTo>
                <a:lnTo>
                  <a:pt x="2769935" y="0"/>
                </a:lnTo>
                <a:lnTo>
                  <a:pt x="0" y="0"/>
                </a:lnTo>
                <a:lnTo>
                  <a:pt x="0" y="2769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76807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5" y="0"/>
                </a:lnTo>
                <a:lnTo>
                  <a:pt x="402725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71856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67938" y="9589688"/>
            <a:ext cx="402724" cy="402724"/>
          </a:xfrm>
          <a:custGeom>
            <a:avLst/>
            <a:gdLst/>
            <a:ahLst/>
            <a:cxnLst/>
            <a:rect r="r" b="b" t="t" l="l"/>
            <a:pathLst>
              <a:path h="402724" w="402724">
                <a:moveTo>
                  <a:pt x="0" y="0"/>
                </a:moveTo>
                <a:lnTo>
                  <a:pt x="402724" y="0"/>
                </a:lnTo>
                <a:lnTo>
                  <a:pt x="402724" y="402724"/>
                </a:lnTo>
                <a:lnTo>
                  <a:pt x="0" y="402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8468" y="328036"/>
            <a:ext cx="3061970" cy="373004"/>
          </a:xfrm>
          <a:custGeom>
            <a:avLst/>
            <a:gdLst/>
            <a:ahLst/>
            <a:cxnLst/>
            <a:rect r="r" b="b" t="t" l="l"/>
            <a:pathLst>
              <a:path h="373004" w="3061970">
                <a:moveTo>
                  <a:pt x="0" y="0"/>
                </a:moveTo>
                <a:lnTo>
                  <a:pt x="3061971" y="0"/>
                </a:lnTo>
                <a:lnTo>
                  <a:pt x="3061971" y="373004"/>
                </a:lnTo>
                <a:lnTo>
                  <a:pt x="0" y="37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8468" y="2536955"/>
            <a:ext cx="3370439" cy="1788396"/>
          </a:xfrm>
          <a:custGeom>
            <a:avLst/>
            <a:gdLst/>
            <a:ahLst/>
            <a:cxnLst/>
            <a:rect r="r" b="b" t="t" l="l"/>
            <a:pathLst>
              <a:path h="1788396" w="3370439">
                <a:moveTo>
                  <a:pt x="0" y="0"/>
                </a:moveTo>
                <a:lnTo>
                  <a:pt x="3370439" y="0"/>
                </a:lnTo>
                <a:lnTo>
                  <a:pt x="3370439" y="1788396"/>
                </a:lnTo>
                <a:lnTo>
                  <a:pt x="0" y="178839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131360" y="2536955"/>
            <a:ext cx="3651309" cy="1788396"/>
          </a:xfrm>
          <a:custGeom>
            <a:avLst/>
            <a:gdLst/>
            <a:ahLst/>
            <a:cxnLst/>
            <a:rect r="r" b="b" t="t" l="l"/>
            <a:pathLst>
              <a:path h="1788396" w="3651309">
                <a:moveTo>
                  <a:pt x="0" y="0"/>
                </a:moveTo>
                <a:lnTo>
                  <a:pt x="3651309" y="0"/>
                </a:lnTo>
                <a:lnTo>
                  <a:pt x="3651309" y="1788396"/>
                </a:lnTo>
                <a:lnTo>
                  <a:pt x="0" y="178839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08468" y="4643982"/>
            <a:ext cx="3370439" cy="1707393"/>
          </a:xfrm>
          <a:custGeom>
            <a:avLst/>
            <a:gdLst/>
            <a:ahLst/>
            <a:cxnLst/>
            <a:rect r="r" b="b" t="t" l="l"/>
            <a:pathLst>
              <a:path h="1707393" w="3370439">
                <a:moveTo>
                  <a:pt x="0" y="0"/>
                </a:moveTo>
                <a:lnTo>
                  <a:pt x="3370439" y="0"/>
                </a:lnTo>
                <a:lnTo>
                  <a:pt x="3370439" y="1707393"/>
                </a:lnTo>
                <a:lnTo>
                  <a:pt x="0" y="170739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131360" y="4533335"/>
            <a:ext cx="3651309" cy="1928687"/>
          </a:xfrm>
          <a:custGeom>
            <a:avLst/>
            <a:gdLst/>
            <a:ahLst/>
            <a:cxnLst/>
            <a:rect r="r" b="b" t="t" l="l"/>
            <a:pathLst>
              <a:path h="1928687" w="3651309">
                <a:moveTo>
                  <a:pt x="0" y="0"/>
                </a:moveTo>
                <a:lnTo>
                  <a:pt x="3651309" y="0"/>
                </a:lnTo>
                <a:lnTo>
                  <a:pt x="3651309" y="1928687"/>
                </a:lnTo>
                <a:lnTo>
                  <a:pt x="0" y="192868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-2969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55852" y="6665700"/>
            <a:ext cx="3323055" cy="1726262"/>
          </a:xfrm>
          <a:custGeom>
            <a:avLst/>
            <a:gdLst/>
            <a:ahLst/>
            <a:cxnLst/>
            <a:rect r="r" b="b" t="t" l="l"/>
            <a:pathLst>
              <a:path h="1726262" w="3323055">
                <a:moveTo>
                  <a:pt x="0" y="0"/>
                </a:moveTo>
                <a:lnTo>
                  <a:pt x="3323055" y="0"/>
                </a:lnTo>
                <a:lnTo>
                  <a:pt x="3323055" y="1726262"/>
                </a:lnTo>
                <a:lnTo>
                  <a:pt x="0" y="172626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131360" y="6665113"/>
            <a:ext cx="3651309" cy="1726850"/>
          </a:xfrm>
          <a:custGeom>
            <a:avLst/>
            <a:gdLst/>
            <a:ahLst/>
            <a:cxnLst/>
            <a:rect r="r" b="b" t="t" l="l"/>
            <a:pathLst>
              <a:path h="1726850" w="3651309">
                <a:moveTo>
                  <a:pt x="0" y="0"/>
                </a:moveTo>
                <a:lnTo>
                  <a:pt x="3651309" y="0"/>
                </a:lnTo>
                <a:lnTo>
                  <a:pt x="3651309" y="1726849"/>
                </a:lnTo>
                <a:lnTo>
                  <a:pt x="0" y="172684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-6569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068683" y="365255"/>
            <a:ext cx="10090508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true">
                <a:solidFill>
                  <a:srgbClr val="1C1C1C"/>
                </a:solidFill>
                <a:latin typeface="Poppins Heavy"/>
                <a:ea typeface="Poppins Heavy"/>
                <a:cs typeface="Poppins Heavy"/>
                <a:sym typeface="Poppins Heavy"/>
              </a:rPr>
              <a:t>Insights &amp; Recommendations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158512" y="2646110"/>
            <a:ext cx="9910849" cy="707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sz="3000">
                <a:solidFill>
                  <a:srgbClr val="1C1C1C"/>
                </a:solidFill>
                <a:latin typeface="Poppins"/>
                <a:ea typeface="Poppins"/>
                <a:cs typeface="Poppins"/>
                <a:sym typeface="Poppins"/>
              </a:rPr>
              <a:t>Sales Trends: Peak sales occur during the holiday season (Nov-Dec), suggesting a need to increase inventory during these months.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sz="3000">
                <a:solidFill>
                  <a:srgbClr val="1C1C1C"/>
                </a:solidFill>
                <a:latin typeface="Poppins"/>
                <a:ea typeface="Poppins"/>
                <a:cs typeface="Poppins"/>
                <a:sym typeface="Poppins"/>
              </a:rPr>
              <a:t>Revenue Growth: A steady increase in revenue year-on-year, with 2020 being a particularly strong year.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sz="3000">
                <a:solidFill>
                  <a:srgbClr val="1C1C1C"/>
                </a:solidFill>
                <a:latin typeface="Poppins"/>
                <a:ea typeface="Poppins"/>
                <a:cs typeface="Poppins"/>
                <a:sym typeface="Poppins"/>
              </a:rPr>
              <a:t>Recommendations: Optimize promotional campaigns around the holiday season and improve pricing strategies based on cost-profit analysis.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sz="3000">
                <a:solidFill>
                  <a:srgbClr val="1C1C1C"/>
                </a:solidFill>
                <a:latin typeface="Poppins"/>
                <a:ea typeface="Poppins"/>
                <a:cs typeface="Poppins"/>
                <a:sym typeface="Poppins"/>
              </a:rPr>
              <a:t>Visual: Use a summary infographic or icons to display key insights.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DAGRLLRnx4s</dc:identifier>
  <dcterms:modified xsi:type="dcterms:W3CDTF">2011-08-01T06:04:30Z</dcterms:modified>
  <cp:revision>1</cp:revision>
  <dc:title>Amazon Sales Data Analysis Project</dc:title>
</cp:coreProperties>
</file>