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62" r:id="rId1"/>
  </p:sldMasterIdLst>
  <p:notesMasterIdLst>
    <p:notesMasterId r:id="rId17"/>
  </p:notesMasterIdLst>
  <p:sldIdLst>
    <p:sldId id="291" r:id="rId2"/>
    <p:sldId id="307" r:id="rId3"/>
    <p:sldId id="301" r:id="rId4"/>
    <p:sldId id="300" r:id="rId5"/>
    <p:sldId id="305" r:id="rId6"/>
    <p:sldId id="302" r:id="rId7"/>
    <p:sldId id="303" r:id="rId8"/>
    <p:sldId id="306" r:id="rId9"/>
    <p:sldId id="304" r:id="rId10"/>
    <p:sldId id="277" r:id="rId11"/>
    <p:sldId id="279" r:id="rId12"/>
    <p:sldId id="280" r:id="rId13"/>
    <p:sldId id="281" r:id="rId14"/>
    <p:sldId id="282" r:id="rId15"/>
    <p:sldId id="29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aramond" panose="02020404030301010803" pitchFamily="18" charset="0"/>
      <p:regular r:id="rId22"/>
      <p:bold r:id="rId23"/>
      <p: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D63D91-89A7-4826-A0C6-87C8F19DC498}">
  <a:tblStyle styleId="{75D63D91-89A7-4826-A0C6-87C8F19DC4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BDBB9EF-68C4-43D0-AFAD-41E1F530B56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561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DA0A-58D5-4215-9BB0-F216F512EC35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604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3DD5-CE57-45AD-A230-C2B70A1F52C8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6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20E-FE59-45BB-A291-E3A2D8A09973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61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807A-00D8-4AED-85AB-1EA55C83C0C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8937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06F6-798E-4E8F-8463-24AB52EA0387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5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8BBE-3F79-446A-B561-5B9AAC40F3B9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38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CFF-1A23-497B-82F0-D3B8CCE99243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3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BC2-8B56-4EEE-8EDE-D914442C0A3F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335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285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7D55-69B6-4361-90DB-7935BFFBBAF2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4289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D84-0141-4281-ADCE-52287641909A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605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7B92-825E-4992-B13C-811202903F3E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056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4DEC-4CEE-4F81-88A2-AEBB88817D65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7C46-0764-4999-B0B3-52387589D563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F7E4-4C37-4FB7-B312-D96129C30529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12683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5E0B-F50E-4B1D-B125-7D5FBCB05DD2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198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9C68-EFDF-43E2-A0BE-9E4BB20A2823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CS-691 Pace Connect Team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050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AFC178-3561-4A7E-B872-24F95A5D2287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CS-691 Pace Connect Team 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5850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  <p:sldLayoutId id="2147484274" r:id="rId12"/>
    <p:sldLayoutId id="2147484275" r:id="rId13"/>
    <p:sldLayoutId id="2147484276" r:id="rId14"/>
    <p:sldLayoutId id="2147484277" r:id="rId15"/>
    <p:sldLayoutId id="2147484278" r:id="rId16"/>
    <p:sldLayoutId id="2147484279" r:id="rId17"/>
    <p:sldLayoutId id="2147484280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PACE CONNECT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347" y="4189366"/>
            <a:ext cx="6272982" cy="658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NIKHITA PATIL, SONAL SAHU, MABLE MACWAN, DRASHTI PATEL,AKSHAY MEHTA,SHARDUL VIRKAR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6047BB-EFAE-4DF9-89A1-FA95B76BE607}"/>
              </a:ext>
            </a:extLst>
          </p:cNvPr>
          <p:cNvSpPr txBox="1">
            <a:spLocks/>
          </p:cNvSpPr>
          <p:nvPr/>
        </p:nvSpPr>
        <p:spPr>
          <a:xfrm>
            <a:off x="1484671" y="3530605"/>
            <a:ext cx="6272982" cy="658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7213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09800" y="2688771"/>
            <a:ext cx="450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Test cases </a:t>
            </a:r>
          </a:p>
        </p:txBody>
      </p:sp>
    </p:spTree>
    <p:extLst>
      <p:ext uri="{BB962C8B-B14F-4D97-AF65-F5344CB8AC3E}">
        <p14:creationId xmlns:p14="http://schemas.microsoft.com/office/powerpoint/2010/main" val="225587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11197"/>
              </p:ext>
            </p:extLst>
          </p:nvPr>
        </p:nvGraphicFramePr>
        <p:xfrm>
          <a:off x="149291" y="444815"/>
          <a:ext cx="8845418" cy="610527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33629">
                  <a:extLst>
                    <a:ext uri="{9D8B030D-6E8A-4147-A177-3AD203B41FA5}">
                      <a16:colId xmlns:a16="http://schemas.microsoft.com/office/drawing/2014/main" val="69095712"/>
                    </a:ext>
                  </a:extLst>
                </a:gridCol>
                <a:gridCol w="1220383">
                  <a:extLst>
                    <a:ext uri="{9D8B030D-6E8A-4147-A177-3AD203B41FA5}">
                      <a16:colId xmlns:a16="http://schemas.microsoft.com/office/drawing/2014/main" val="2490440802"/>
                    </a:ext>
                  </a:extLst>
                </a:gridCol>
                <a:gridCol w="1542981">
                  <a:extLst>
                    <a:ext uri="{9D8B030D-6E8A-4147-A177-3AD203B41FA5}">
                      <a16:colId xmlns:a16="http://schemas.microsoft.com/office/drawing/2014/main" val="1506214208"/>
                    </a:ext>
                  </a:extLst>
                </a:gridCol>
                <a:gridCol w="1165514">
                  <a:extLst>
                    <a:ext uri="{9D8B030D-6E8A-4147-A177-3AD203B41FA5}">
                      <a16:colId xmlns:a16="http://schemas.microsoft.com/office/drawing/2014/main" val="1311657727"/>
                    </a:ext>
                  </a:extLst>
                </a:gridCol>
                <a:gridCol w="1250658">
                  <a:extLst>
                    <a:ext uri="{9D8B030D-6E8A-4147-A177-3AD203B41FA5}">
                      <a16:colId xmlns:a16="http://schemas.microsoft.com/office/drawing/2014/main" val="3801777423"/>
                    </a:ext>
                  </a:extLst>
                </a:gridCol>
                <a:gridCol w="1836967">
                  <a:extLst>
                    <a:ext uri="{9D8B030D-6E8A-4147-A177-3AD203B41FA5}">
                      <a16:colId xmlns:a16="http://schemas.microsoft.com/office/drawing/2014/main" val="724673019"/>
                    </a:ext>
                  </a:extLst>
                </a:gridCol>
                <a:gridCol w="595286">
                  <a:extLst>
                    <a:ext uri="{9D8B030D-6E8A-4147-A177-3AD203B41FA5}">
                      <a16:colId xmlns:a16="http://schemas.microsoft.com/office/drawing/2014/main" val="1868350528"/>
                    </a:ext>
                  </a:extLst>
                </a:gridCol>
              </a:tblGrid>
              <a:tr h="9011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DATA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OUTCOME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1288179531"/>
                  </a:ext>
                </a:extLst>
              </a:tr>
              <a:tr h="7217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Launch App and login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Download </a:t>
                      </a:r>
                      <a:r>
                        <a:rPr lang="en-US" sz="1400" dirty="0" err="1">
                          <a:effectLst/>
                        </a:rPr>
                        <a:t>PaceConnect</a:t>
                      </a:r>
                      <a:r>
                        <a:rPr lang="en-US" sz="1400" dirty="0">
                          <a:effectLst/>
                        </a:rPr>
                        <a:t> APP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Page displays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Device Memory/Internet Connection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657726271"/>
                  </a:ext>
                </a:extLst>
              </a:tr>
              <a:tr h="647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Launch App and login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Enter email in the username field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accepts username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message: Invalid email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1715456038"/>
                  </a:ext>
                </a:extLst>
              </a:tr>
              <a:tr h="6967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Launch App and login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Enter a Password in the password field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xxxxxx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accepts password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message: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Invalid password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1247415817"/>
                  </a:ext>
                </a:extLst>
              </a:tr>
              <a:tr h="1208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Launch App and login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Click on login button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Login button should be clickable and redirect to Home page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Unable to redirect to the Login page.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384951419"/>
                  </a:ext>
                </a:extLst>
              </a:tr>
              <a:tr h="7217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Launch App and login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Forgot Password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Link to recover the password in email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message: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Mail not received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1913872428"/>
                  </a:ext>
                </a:extLst>
              </a:tr>
              <a:tr h="485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Launch App and Login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Keep Me Signed In Checkbox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checkbox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Should save the password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Unable to save the password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1304197634"/>
                  </a:ext>
                </a:extLst>
              </a:tr>
              <a:tr h="7217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Launch App and Login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Verify the Logout link is redirected to Login page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Redirect to homepage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Unable to redirect to Login page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35489226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35824" y="-139959"/>
            <a:ext cx="47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7966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58887"/>
              </p:ext>
            </p:extLst>
          </p:nvPr>
        </p:nvGraphicFramePr>
        <p:xfrm>
          <a:off x="499187" y="378427"/>
          <a:ext cx="8145624" cy="610114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36030">
                  <a:extLst>
                    <a:ext uri="{9D8B030D-6E8A-4147-A177-3AD203B41FA5}">
                      <a16:colId xmlns:a16="http://schemas.microsoft.com/office/drawing/2014/main" val="69095712"/>
                    </a:ext>
                  </a:extLst>
                </a:gridCol>
                <a:gridCol w="1123835">
                  <a:extLst>
                    <a:ext uri="{9D8B030D-6E8A-4147-A177-3AD203B41FA5}">
                      <a16:colId xmlns:a16="http://schemas.microsoft.com/office/drawing/2014/main" val="2490440802"/>
                    </a:ext>
                  </a:extLst>
                </a:gridCol>
                <a:gridCol w="1420909">
                  <a:extLst>
                    <a:ext uri="{9D8B030D-6E8A-4147-A177-3AD203B41FA5}">
                      <a16:colId xmlns:a16="http://schemas.microsoft.com/office/drawing/2014/main" val="1506214208"/>
                    </a:ext>
                  </a:extLst>
                </a:gridCol>
                <a:gridCol w="1073307">
                  <a:extLst>
                    <a:ext uri="{9D8B030D-6E8A-4147-A177-3AD203B41FA5}">
                      <a16:colId xmlns:a16="http://schemas.microsoft.com/office/drawing/2014/main" val="1311657727"/>
                    </a:ext>
                  </a:extLst>
                </a:gridCol>
                <a:gridCol w="1151714">
                  <a:extLst>
                    <a:ext uri="{9D8B030D-6E8A-4147-A177-3AD203B41FA5}">
                      <a16:colId xmlns:a16="http://schemas.microsoft.com/office/drawing/2014/main" val="3801777423"/>
                    </a:ext>
                  </a:extLst>
                </a:gridCol>
                <a:gridCol w="1138645">
                  <a:extLst>
                    <a:ext uri="{9D8B030D-6E8A-4147-A177-3AD203B41FA5}">
                      <a16:colId xmlns:a16="http://schemas.microsoft.com/office/drawing/2014/main" val="724673019"/>
                    </a:ext>
                  </a:extLst>
                </a:gridCol>
                <a:gridCol w="1101184">
                  <a:extLst>
                    <a:ext uri="{9D8B030D-6E8A-4147-A177-3AD203B41FA5}">
                      <a16:colId xmlns:a16="http://schemas.microsoft.com/office/drawing/2014/main" val="1868350528"/>
                    </a:ext>
                  </a:extLst>
                </a:gridCol>
              </a:tblGrid>
              <a:tr h="4013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DATA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OUTCOME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1288179531"/>
                  </a:ext>
                </a:extLst>
              </a:tr>
              <a:tr h="8097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Launch App and login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Download </a:t>
                      </a:r>
                      <a:r>
                        <a:rPr lang="en-US" sz="1400" dirty="0" err="1">
                          <a:effectLst/>
                        </a:rPr>
                        <a:t>PaceConnect</a:t>
                      </a:r>
                      <a:r>
                        <a:rPr lang="en-US" sz="1400" dirty="0">
                          <a:effectLst/>
                        </a:rPr>
                        <a:t> APP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Page displays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Device Memory/Internet Connection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657726271"/>
                  </a:ext>
                </a:extLst>
              </a:tr>
              <a:tr h="605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Launch App and login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Enter email in the username field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accepts username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message: Invalid email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1715456038"/>
                  </a:ext>
                </a:extLst>
              </a:tr>
              <a:tr h="8097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Launch App and login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Enter a Password in the password field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xxxxxx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accepts password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Error message: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Invalid password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1247415817"/>
                  </a:ext>
                </a:extLst>
              </a:tr>
              <a:tr h="1013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Launch App and login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Click on login button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Login button should be clickable and redirect to Home page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Unable to redirect to the Login page.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384951419"/>
                  </a:ext>
                </a:extLst>
              </a:tr>
              <a:tr h="8097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Launch App and login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Forgot Password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Link to recover the password in email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message: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Mail not received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1913872428"/>
                  </a:ext>
                </a:extLst>
              </a:tr>
              <a:tr h="4304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Launch App and Login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Keep Me Signed In Checkbox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checkbox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Should save the password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Unable to save the password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1304197634"/>
                  </a:ext>
                </a:extLst>
              </a:tr>
              <a:tr h="605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Launch App and Login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Verify the Logout link is redirected to Login page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Redirect to homepage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Unable to redirect to Login page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85" marR="51985" marT="0" marB="0"/>
                </a:tc>
                <a:extLst>
                  <a:ext uri="{0D108BD9-81ED-4DB2-BD59-A6C34878D82A}">
                    <a16:rowId xmlns:a16="http://schemas.microsoft.com/office/drawing/2014/main" val="35489226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21328" y="-114033"/>
            <a:ext cx="530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3958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25152" y="1192138"/>
          <a:ext cx="7716417" cy="48541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85794">
                  <a:extLst>
                    <a:ext uri="{9D8B030D-6E8A-4147-A177-3AD203B41FA5}">
                      <a16:colId xmlns:a16="http://schemas.microsoft.com/office/drawing/2014/main" val="722811396"/>
                    </a:ext>
                  </a:extLst>
                </a:gridCol>
                <a:gridCol w="1285794">
                  <a:extLst>
                    <a:ext uri="{9D8B030D-6E8A-4147-A177-3AD203B41FA5}">
                      <a16:colId xmlns:a16="http://schemas.microsoft.com/office/drawing/2014/main" val="1085856012"/>
                    </a:ext>
                  </a:extLst>
                </a:gridCol>
                <a:gridCol w="1285794">
                  <a:extLst>
                    <a:ext uri="{9D8B030D-6E8A-4147-A177-3AD203B41FA5}">
                      <a16:colId xmlns:a16="http://schemas.microsoft.com/office/drawing/2014/main" val="2879857430"/>
                    </a:ext>
                  </a:extLst>
                </a:gridCol>
                <a:gridCol w="1035564">
                  <a:extLst>
                    <a:ext uri="{9D8B030D-6E8A-4147-A177-3AD203B41FA5}">
                      <a16:colId xmlns:a16="http://schemas.microsoft.com/office/drawing/2014/main" val="1597701367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815111004"/>
                    </a:ext>
                  </a:extLst>
                </a:gridCol>
                <a:gridCol w="1286620">
                  <a:extLst>
                    <a:ext uri="{9D8B030D-6E8A-4147-A177-3AD203B41FA5}">
                      <a16:colId xmlns:a16="http://schemas.microsoft.com/office/drawing/2014/main" val="1172283914"/>
                    </a:ext>
                  </a:extLst>
                </a:gridCol>
              </a:tblGrid>
              <a:tr h="64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DATA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EXPECTED RESULT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OUTCOME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288111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Forget password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Click on Login page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Click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921870"/>
                  </a:ext>
                </a:extLst>
              </a:tr>
              <a:tr h="9766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Forget password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Forgot Password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Link to recover the password in email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message: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Mail not received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309579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Forget password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Link to reset password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 the forget password page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Link not received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646725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Forget password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Enter new Password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xxxx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Password Accepted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Missing Constraints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518562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Forget Password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Confirm Password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XXXX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Confirmed Accepted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 doesn’t Match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723544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Forget Password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Submit button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Redirect to the sign 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7949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5386" y="550152"/>
            <a:ext cx="5693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63914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81134" y="976661"/>
          <a:ext cx="7707084" cy="503225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84239">
                  <a:extLst>
                    <a:ext uri="{9D8B030D-6E8A-4147-A177-3AD203B41FA5}">
                      <a16:colId xmlns:a16="http://schemas.microsoft.com/office/drawing/2014/main" val="2504625099"/>
                    </a:ext>
                  </a:extLst>
                </a:gridCol>
                <a:gridCol w="1284239">
                  <a:extLst>
                    <a:ext uri="{9D8B030D-6E8A-4147-A177-3AD203B41FA5}">
                      <a16:colId xmlns:a16="http://schemas.microsoft.com/office/drawing/2014/main" val="4231691894"/>
                    </a:ext>
                  </a:extLst>
                </a:gridCol>
                <a:gridCol w="1284239">
                  <a:extLst>
                    <a:ext uri="{9D8B030D-6E8A-4147-A177-3AD203B41FA5}">
                      <a16:colId xmlns:a16="http://schemas.microsoft.com/office/drawing/2014/main" val="1132439305"/>
                    </a:ext>
                  </a:extLst>
                </a:gridCol>
                <a:gridCol w="1284239">
                  <a:extLst>
                    <a:ext uri="{9D8B030D-6E8A-4147-A177-3AD203B41FA5}">
                      <a16:colId xmlns:a16="http://schemas.microsoft.com/office/drawing/2014/main" val="2860145350"/>
                    </a:ext>
                  </a:extLst>
                </a:gridCol>
                <a:gridCol w="1285064">
                  <a:extLst>
                    <a:ext uri="{9D8B030D-6E8A-4147-A177-3AD203B41FA5}">
                      <a16:colId xmlns:a16="http://schemas.microsoft.com/office/drawing/2014/main" val="389384678"/>
                    </a:ext>
                  </a:extLst>
                </a:gridCol>
                <a:gridCol w="1285064">
                  <a:extLst>
                    <a:ext uri="{9D8B030D-6E8A-4147-A177-3AD203B41FA5}">
                      <a16:colId xmlns:a16="http://schemas.microsoft.com/office/drawing/2014/main" val="1792246004"/>
                    </a:ext>
                  </a:extLst>
                </a:gridCol>
              </a:tblGrid>
              <a:tr h="1006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DATA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 OUTCOME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476346"/>
                  </a:ext>
                </a:extLst>
              </a:tr>
              <a:tr h="1006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a new post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Text, Image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Enable to add Post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022884"/>
                  </a:ext>
                </a:extLst>
              </a:tr>
              <a:tr h="1006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Comment added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396305"/>
                  </a:ext>
                </a:extLst>
              </a:tr>
              <a:tr h="1006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Button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Enable to edit the post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Unable to edit post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879567"/>
                  </a:ext>
                </a:extLst>
              </a:tr>
              <a:tr h="1006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Button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Enable to delete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Unable to delete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76024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98914" y="391886"/>
            <a:ext cx="446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308176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r>
              <a:rPr lang="en-US" sz="7200" b="1" dirty="0"/>
              <a:t>       Thank you!!!</a:t>
            </a:r>
          </a:p>
        </p:txBody>
      </p:sp>
    </p:spTree>
    <p:extLst>
      <p:ext uri="{BB962C8B-B14F-4D97-AF65-F5344CB8AC3E}">
        <p14:creationId xmlns:p14="http://schemas.microsoft.com/office/powerpoint/2010/main" val="137813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1CC46-F4A3-456F-B8E4-20D77A594E83}"/>
              </a:ext>
            </a:extLst>
          </p:cNvPr>
          <p:cNvSpPr txBox="1"/>
          <p:nvPr/>
        </p:nvSpPr>
        <p:spPr>
          <a:xfrm>
            <a:off x="1904222" y="2967335"/>
            <a:ext cx="533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0742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11020"/>
              </p:ext>
            </p:extLst>
          </p:nvPr>
        </p:nvGraphicFramePr>
        <p:xfrm>
          <a:off x="776614" y="1565754"/>
          <a:ext cx="7690983" cy="166596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6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6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 a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 want to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 that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322">
                <a:tc>
                  <a:txBody>
                    <a:bodyPr/>
                    <a:lstStyle/>
                    <a:p>
                      <a:r>
                        <a:rPr lang="en-US" sz="1600" dirty="0"/>
                        <a:t>Registered User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 in with Pace Connect app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can access Pace Connect app for creating or replying to queries on the discussion forum.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9507"/>
              </p:ext>
            </p:extLst>
          </p:nvPr>
        </p:nvGraphicFramePr>
        <p:xfrm>
          <a:off x="6062597" y="607861"/>
          <a:ext cx="2404998" cy="79011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274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458" y="3407079"/>
            <a:ext cx="7640876" cy="282630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600" b="1" dirty="0">
                <a:latin typeface="Calibri" pitchFamily="34" charset="0"/>
                <a:cs typeface="Calibri" pitchFamily="34" charset="0"/>
              </a:rPr>
              <a:t>Acceptance Criteria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#1 Validate username / email &amp; password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#2 On login button click, Username/Email and Password both should be validated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Email should be properly formatted and password should be more than 6 characters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amd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must include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atleast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1 special, caps &amp; number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#3 On success, redirect user to home page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#4 On Fail, show message “Invalid credentials” </a:t>
            </a:r>
          </a:p>
        </p:txBody>
      </p:sp>
    </p:spTree>
    <p:extLst>
      <p:ext uri="{BB962C8B-B14F-4D97-AF65-F5344CB8AC3E}">
        <p14:creationId xmlns:p14="http://schemas.microsoft.com/office/powerpoint/2010/main" val="3814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005" y="599902"/>
            <a:ext cx="8520600" cy="763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00305"/>
              </p:ext>
            </p:extLst>
          </p:nvPr>
        </p:nvGraphicFramePr>
        <p:xfrm>
          <a:off x="776614" y="1603331"/>
          <a:ext cx="7690983" cy="160333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6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0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 a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 want to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 that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02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New User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 up for an account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 can create a profile to access Pace Connect app for posting queries on the discussion forum.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458" y="3407079"/>
            <a:ext cx="7640876" cy="28263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600" b="1" dirty="0">
                <a:latin typeface="Calibri" pitchFamily="34" charset="0"/>
                <a:cs typeface="Calibri" pitchFamily="34" charset="0"/>
              </a:rPr>
              <a:t>Acceptance Criteria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#1 As a new user, when I click “Sign up” button I should see a blank signup page to fill out all my necessary details and then click on submit. Upon submission I should be acknowledge and redirect to home page else show me an error message.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#2 Required fields: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FirstName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LastName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Email, Password,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CourseLevel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Major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     Optional fields: Picture, DOB,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CurrentYear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IsAlumni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#3 On submit show a progress bar with appropriate message and redirect to home page on success. However on fail, show appropriate message bar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44925"/>
              </p:ext>
            </p:extLst>
          </p:nvPr>
        </p:nvGraphicFramePr>
        <p:xfrm>
          <a:off x="6062597" y="607861"/>
          <a:ext cx="2404998" cy="79011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274">
                <a:tc>
                  <a:txBody>
                    <a:bodyPr/>
                    <a:lstStyle/>
                    <a:p>
                      <a:r>
                        <a:rPr lang="en-US" sz="1600" dirty="0"/>
                        <a:t>Priority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78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7"/>
            <a:ext cx="6527511" cy="763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38073"/>
              </p:ext>
            </p:extLst>
          </p:nvPr>
        </p:nvGraphicFramePr>
        <p:xfrm>
          <a:off x="776614" y="1565754"/>
          <a:ext cx="7690983" cy="166596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6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6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 a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 want to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 that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322">
                <a:tc>
                  <a:txBody>
                    <a:bodyPr/>
                    <a:lstStyle/>
                    <a:p>
                      <a:r>
                        <a:rPr lang="en-US" sz="1600" dirty="0"/>
                        <a:t>Registered User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Securely reset my password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can change my password if I forgot/misplaced my previous password.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2311"/>
              </p:ext>
            </p:extLst>
          </p:nvPr>
        </p:nvGraphicFramePr>
        <p:xfrm>
          <a:off x="6062597" y="607861"/>
          <a:ext cx="2404998" cy="79011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274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458" y="3407079"/>
            <a:ext cx="7640876" cy="20090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600" b="1" dirty="0">
                <a:latin typeface="Calibri" pitchFamily="34" charset="0"/>
                <a:cs typeface="Calibri" pitchFamily="34" charset="0"/>
              </a:rPr>
              <a:t>Acceptance Criteria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#1 Validate email address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#2 On Password request, validate email field (Empty and email format check)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#3 If email exist in database, send password change email to user else show error message “Invalid email address” to user on screen</a:t>
            </a:r>
          </a:p>
        </p:txBody>
      </p:sp>
    </p:spTree>
    <p:extLst>
      <p:ext uri="{BB962C8B-B14F-4D97-AF65-F5344CB8AC3E}">
        <p14:creationId xmlns:p14="http://schemas.microsoft.com/office/powerpoint/2010/main" val="41173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99" y="593367"/>
            <a:ext cx="6740453" cy="7635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Query On Forum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5992"/>
              </p:ext>
            </p:extLst>
          </p:nvPr>
        </p:nvGraphicFramePr>
        <p:xfrm>
          <a:off x="6062599" y="653676"/>
          <a:ext cx="2404998" cy="79011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274">
                <a:tc>
                  <a:txBody>
                    <a:bodyPr/>
                    <a:lstStyle/>
                    <a:p>
                      <a:r>
                        <a:rPr lang="en-US" sz="1600" dirty="0"/>
                        <a:t>Priority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44635"/>
              </p:ext>
            </p:extLst>
          </p:nvPr>
        </p:nvGraphicFramePr>
        <p:xfrm>
          <a:off x="776614" y="1565754"/>
          <a:ext cx="7690983" cy="174127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6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6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 a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 want to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 that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322">
                <a:tc>
                  <a:txBody>
                    <a:bodyPr/>
                    <a:lstStyle/>
                    <a:p>
                      <a:r>
                        <a:rPr lang="en-US" sz="1600" dirty="0"/>
                        <a:t>Registered User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 a</a:t>
                      </a:r>
                      <a:r>
                        <a:rPr lang="en-US" sz="1600" baseline="0" dirty="0"/>
                        <a:t> query</a:t>
                      </a:r>
                      <a:endParaRPr lang="en-US" sz="1600" dirty="0"/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can get replies from other students regarding accommodation availability, job openings, course enquiries etc.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1458" y="3407079"/>
            <a:ext cx="7640876" cy="282630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600" b="1" dirty="0">
                <a:latin typeface="Calibri" pitchFamily="34" charset="0"/>
                <a:cs typeface="Calibri" pitchFamily="34" charset="0"/>
              </a:rPr>
              <a:t>Acceptance Criteria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#1 Home page should show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Add Question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option as Circular Action Item 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#2 On click of Add question, user should redirect to Create new question page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 #3 An option to post question Anonymously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 #4 User should have sufficient space in app to write question flawlessly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 #5 Upon creation of question, user should see that posted </a:t>
            </a:r>
          </a:p>
        </p:txBody>
      </p:sp>
    </p:spTree>
    <p:extLst>
      <p:ext uri="{BB962C8B-B14F-4D97-AF65-F5344CB8AC3E}">
        <p14:creationId xmlns:p14="http://schemas.microsoft.com/office/powerpoint/2010/main" val="175926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36" y="606539"/>
            <a:ext cx="7041078" cy="763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 Query On Forum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41881"/>
              </p:ext>
            </p:extLst>
          </p:nvPr>
        </p:nvGraphicFramePr>
        <p:xfrm>
          <a:off x="6062599" y="606539"/>
          <a:ext cx="2404998" cy="79011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274">
                <a:tc>
                  <a:txBody>
                    <a:bodyPr/>
                    <a:lstStyle/>
                    <a:p>
                      <a:r>
                        <a:rPr lang="en-US" sz="1600" dirty="0"/>
                        <a:t>Priority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96007"/>
              </p:ext>
            </p:extLst>
          </p:nvPr>
        </p:nvGraphicFramePr>
        <p:xfrm>
          <a:off x="776614" y="1565754"/>
          <a:ext cx="7690983" cy="150312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6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6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 a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 want to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 that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484">
                <a:tc>
                  <a:txBody>
                    <a:bodyPr/>
                    <a:lstStyle/>
                    <a:p>
                      <a:r>
                        <a:rPr lang="en-US" sz="1600" dirty="0"/>
                        <a:t>Registered User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Reply on the existing query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can provide required information by replying to the queries posted on the forum.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458" y="3407079"/>
            <a:ext cx="7640876" cy="22814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600" b="1" dirty="0">
                <a:latin typeface="Calibri" pitchFamily="34" charset="0"/>
                <a:cs typeface="Calibri" pitchFamily="34" charset="0"/>
              </a:rPr>
              <a:t>Acceptance Criteria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#1 Only logged in user should be able to reply 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#2 On reply page, user should see all the previous replies given by user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#3 Reply screen should allow users to enter their replies with no max count limit</a:t>
            </a:r>
          </a:p>
          <a:p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#4 On Successful reply to post, the owner of the Question should be notified</a:t>
            </a:r>
          </a:p>
        </p:txBody>
      </p:sp>
    </p:spTree>
    <p:extLst>
      <p:ext uri="{BB962C8B-B14F-4D97-AF65-F5344CB8AC3E}">
        <p14:creationId xmlns:p14="http://schemas.microsoft.com/office/powerpoint/2010/main" val="424684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35" y="437438"/>
            <a:ext cx="6389725" cy="763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Edit/Delete Query 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16375"/>
              </p:ext>
            </p:extLst>
          </p:nvPr>
        </p:nvGraphicFramePr>
        <p:xfrm>
          <a:off x="6062599" y="606539"/>
          <a:ext cx="2404998" cy="79011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274">
                <a:tc>
                  <a:txBody>
                    <a:bodyPr/>
                    <a:lstStyle/>
                    <a:p>
                      <a:r>
                        <a:rPr lang="en-US" sz="1600" dirty="0"/>
                        <a:t>Priority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08991"/>
              </p:ext>
            </p:extLst>
          </p:nvPr>
        </p:nvGraphicFramePr>
        <p:xfrm>
          <a:off x="776614" y="1565754"/>
          <a:ext cx="7690983" cy="150312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6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6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 a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 want to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 that &lt;….&gt;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484">
                <a:tc>
                  <a:txBody>
                    <a:bodyPr/>
                    <a:lstStyle/>
                    <a:p>
                      <a:r>
                        <a:rPr lang="en-US" sz="1600" dirty="0"/>
                        <a:t>Registered User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Edit or delete a query I posted  on the forum</a:t>
                      </a:r>
                    </a:p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 can modify my existing post created by him to add/delete details to the post.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1458" y="3407079"/>
            <a:ext cx="7640876" cy="17366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600" b="1" dirty="0">
                <a:latin typeface="Calibri" pitchFamily="34" charset="0"/>
                <a:cs typeface="Calibri" pitchFamily="34" charset="0"/>
              </a:rPr>
              <a:t>Acceptance Criteria</a:t>
            </a:r>
          </a:p>
          <a:p>
            <a:pPr fontAlgn="base"/>
            <a:r>
              <a:rPr lang="en-US" sz="1600" dirty="0">
                <a:latin typeface="Calibri" pitchFamily="34" charset="0"/>
                <a:cs typeface="Calibri" pitchFamily="34" charset="0"/>
              </a:rPr>
              <a:t>#1 Registered user can only edit his/her own Replies</a:t>
            </a:r>
          </a:p>
          <a:p>
            <a:pPr fontAlgn="base"/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#2 Admin of the question can only delete the question</a:t>
            </a:r>
          </a:p>
          <a:p>
            <a:pPr fontAlgn="base"/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600" dirty="0">
                <a:latin typeface="Calibri" pitchFamily="34" charset="0"/>
                <a:cs typeface="Calibri" pitchFamily="34" charset="0"/>
              </a:rPr>
              <a:t>#3 Deleting Post / Reply should give confirmation to user “Are you sure?” Yes &amp; No</a:t>
            </a:r>
          </a:p>
        </p:txBody>
      </p:sp>
    </p:spTree>
    <p:extLst>
      <p:ext uri="{BB962C8B-B14F-4D97-AF65-F5344CB8AC3E}">
        <p14:creationId xmlns:p14="http://schemas.microsoft.com/office/powerpoint/2010/main" val="272847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DCEA7-4B6B-4ADE-827C-461CBB30D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0478"/>
              </p:ext>
            </p:extLst>
          </p:nvPr>
        </p:nvGraphicFramePr>
        <p:xfrm>
          <a:off x="751114" y="979715"/>
          <a:ext cx="7641772" cy="5120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32249">
                  <a:extLst>
                    <a:ext uri="{9D8B030D-6E8A-4147-A177-3AD203B41FA5}">
                      <a16:colId xmlns:a16="http://schemas.microsoft.com/office/drawing/2014/main" val="713487144"/>
                    </a:ext>
                  </a:extLst>
                </a:gridCol>
                <a:gridCol w="3405674">
                  <a:extLst>
                    <a:ext uri="{9D8B030D-6E8A-4147-A177-3AD203B41FA5}">
                      <a16:colId xmlns:a16="http://schemas.microsoft.com/office/drawing/2014/main" val="518663139"/>
                    </a:ext>
                  </a:extLst>
                </a:gridCol>
                <a:gridCol w="1474236">
                  <a:extLst>
                    <a:ext uri="{9D8B030D-6E8A-4147-A177-3AD203B41FA5}">
                      <a16:colId xmlns:a16="http://schemas.microsoft.com/office/drawing/2014/main" val="1227373263"/>
                    </a:ext>
                  </a:extLst>
                </a:gridCol>
                <a:gridCol w="1329613">
                  <a:extLst>
                    <a:ext uri="{9D8B030D-6E8A-4147-A177-3AD203B41FA5}">
                      <a16:colId xmlns:a16="http://schemas.microsoft.com/office/drawing/2014/main" val="1417824941"/>
                    </a:ext>
                  </a:extLst>
                </a:gridCol>
              </a:tblGrid>
              <a:tr h="514273"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13352"/>
                  </a:ext>
                </a:extLst>
              </a:tr>
              <a:tr h="514273">
                <a:tc>
                  <a:txBody>
                    <a:bodyPr/>
                    <a:lstStyle/>
                    <a:p>
                      <a:r>
                        <a:rPr lang="en-US" dirty="0"/>
                        <a:t>Sign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As a new user , I want to sign up for an account so that I can create a profile to access Pace Connect app for posting queries on the discussion 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49441"/>
                  </a:ext>
                </a:extLst>
              </a:tr>
              <a:tr h="661209">
                <a:tc>
                  <a:txBody>
                    <a:bodyPr/>
                    <a:lstStyle/>
                    <a:p>
                      <a:r>
                        <a:rPr lang="en-US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As a registered user, I want to log in with Pace Connect app so that I can access Pace Connect app for creating or replying to queries on the discussion forum.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92680"/>
                  </a:ext>
                </a:extLst>
              </a:tr>
              <a:tr h="514273">
                <a:tc>
                  <a:txBody>
                    <a:bodyPr/>
                    <a:lstStyle/>
                    <a:p>
                      <a:r>
                        <a:rPr lang="en-US" dirty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As a registered user, I want to securely reset my password so that I can change my password if I forgot/misplaced my previous password.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113363"/>
                  </a:ext>
                </a:extLst>
              </a:tr>
              <a:tr h="661209">
                <a:tc>
                  <a:txBody>
                    <a:bodyPr/>
                    <a:lstStyle/>
                    <a:p>
                      <a:r>
                        <a:rPr lang="en-US" dirty="0"/>
                        <a:t>Post Query to 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As a registered user, I want to post a query, so that I can get replies from other students regarding accommodation availability, job openings, course enquiries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32991"/>
                  </a:ext>
                </a:extLst>
              </a:tr>
              <a:tr h="514273">
                <a:tc>
                  <a:txBody>
                    <a:bodyPr/>
                    <a:lstStyle/>
                    <a:p>
                      <a:r>
                        <a:rPr lang="en-US" dirty="0"/>
                        <a:t>Reply Query To Forum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As a registered user, I want to reply on the existing query so that I can provide required information by replying to the queries posted on the forum.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Sprint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480524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n-US" dirty="0"/>
                        <a:t>Edit/Delete Query</a:t>
                      </a:r>
                    </a:p>
                    <a:p>
                      <a:r>
                        <a:rPr lang="en-US" dirty="0"/>
                        <a:t>To 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As a registered user,  I want to edit or delete a query posted on the forum so that I can modify my existing post created by him to add/delete details to the post.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7449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9B73205-E9CD-41BC-A994-DD2D2DE67AA3}"/>
              </a:ext>
            </a:extLst>
          </p:cNvPr>
          <p:cNvSpPr/>
          <p:nvPr/>
        </p:nvSpPr>
        <p:spPr>
          <a:xfrm>
            <a:off x="2923151" y="465257"/>
            <a:ext cx="3297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STATUS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082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1325</TotalTime>
  <Words>1095</Words>
  <Application>Microsoft Office PowerPoint</Application>
  <PresentationFormat>On-screen Show (4:3)</PresentationFormat>
  <Paragraphs>325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Garamond</vt:lpstr>
      <vt:lpstr>Arial</vt:lpstr>
      <vt:lpstr>Proxima Nova</vt:lpstr>
      <vt:lpstr>Times New Roman</vt:lpstr>
      <vt:lpstr>Calibri</vt:lpstr>
      <vt:lpstr>Organic</vt:lpstr>
      <vt:lpstr>PACE CONNECT </vt:lpstr>
      <vt:lpstr>PowerPoint Presentation</vt:lpstr>
      <vt:lpstr>Log In</vt:lpstr>
      <vt:lpstr>Sign Up</vt:lpstr>
      <vt:lpstr>Forgot Password</vt:lpstr>
      <vt:lpstr>Post Query On Forum</vt:lpstr>
      <vt:lpstr>Reply Query On Forum</vt:lpstr>
      <vt:lpstr>Edit/Delete Query On  Forum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 CONNECT CIS 691</dc:title>
  <dc:creator>mable</dc:creator>
  <cp:lastModifiedBy>Nikhita Patil</cp:lastModifiedBy>
  <cp:revision>87</cp:revision>
  <dcterms:modified xsi:type="dcterms:W3CDTF">2018-12-17T23:07:44Z</dcterms:modified>
</cp:coreProperties>
</file>