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2" r:id="rId11"/>
    <p:sldId id="265" r:id="rId12"/>
    <p:sldId id="268" r:id="rId13"/>
    <p:sldId id="269" r:id="rId14"/>
    <p:sldId id="272" r:id="rId15"/>
    <p:sldId id="273"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50758D8-68A5-4BA9-AB82-1A5B395BDD40}">
          <p14:sldIdLst>
            <p14:sldId id="256"/>
            <p14:sldId id="257"/>
            <p14:sldId id="258"/>
            <p14:sldId id="259"/>
          </p14:sldIdLst>
        </p14:section>
        <p14:section name="Untitled Section" id="{98B19E65-B260-4F5C-9943-C323D2D7B1E1}">
          <p14:sldIdLst>
            <p14:sldId id="260"/>
            <p14:sldId id="261"/>
            <p14:sldId id="263"/>
            <p14:sldId id="264"/>
            <p14:sldId id="266"/>
            <p14:sldId id="262"/>
            <p14:sldId id="265"/>
            <p14:sldId id="268"/>
            <p14:sldId id="269"/>
            <p14:sldId id="272"/>
            <p14:sldId id="273"/>
            <p14:sldId id="270"/>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5196" autoAdjust="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041C2A-151B-4FD2-A75E-821253FDF0B0}" type="datetimeFigureOut">
              <a:rPr lang="en-IN" smtClean="0"/>
              <a:pPr/>
              <a:t>07-06-2025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68876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9690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207869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88857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286930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77002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31190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113854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15650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41261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14657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363708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28524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4974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27689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173415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32434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41C2A-151B-4FD2-A75E-821253FDF0B0}" type="datetimeFigureOut">
              <a:rPr lang="en-IN" smtClean="0"/>
              <a:pPr/>
              <a:t>07-06-2025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E96970-2C14-444A-8466-CBCC1BEE090C}" type="slidenum">
              <a:rPr lang="en-IN" smtClean="0"/>
              <a:pPr/>
              <a:t>‹#›</a:t>
            </a:fld>
            <a:endParaRPr lang="en-IN"/>
          </a:p>
        </p:txBody>
      </p:sp>
    </p:spTree>
    <p:extLst>
      <p:ext uri="{BB962C8B-B14F-4D97-AF65-F5344CB8AC3E}">
        <p14:creationId xmlns:p14="http://schemas.microsoft.com/office/powerpoint/2010/main" xmlns="" val="3821001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FF726-A9EC-6E6D-981F-6C11B9D4D19C}"/>
              </a:ext>
            </a:extLst>
          </p:cNvPr>
          <p:cNvSpPr>
            <a:spLocks noGrp="1"/>
          </p:cNvSpPr>
          <p:nvPr>
            <p:ph type="ctrTitle"/>
          </p:nvPr>
        </p:nvSpPr>
        <p:spPr>
          <a:xfrm>
            <a:off x="4289197" y="292232"/>
            <a:ext cx="7771168" cy="2469387"/>
          </a:xfrm>
        </p:spPr>
        <p:txBody>
          <a:bodyPr>
            <a:noAutofit/>
          </a:bodyPr>
          <a:lstStyle/>
          <a:p>
            <a:pPr algn="ctr"/>
            <a:r>
              <a:rPr lang="en-US" sz="4400" b="1" dirty="0">
                <a:solidFill>
                  <a:schemeClr val="bg1"/>
                </a:solidFill>
                <a:latin typeface="Aptos" panose="020B0004020202020204" pitchFamily="34" charset="0"/>
              </a:rPr>
              <a:t>Customer SEGMENTATION USING CLUSTERING</a:t>
            </a:r>
            <a:endParaRPr lang="en-IN" sz="4400" b="1" dirty="0">
              <a:solidFill>
                <a:schemeClr val="bg1"/>
              </a:solidFill>
              <a:latin typeface="Aptos" panose="020B0004020202020204" pitchFamily="34" charset="0"/>
            </a:endParaRPr>
          </a:p>
        </p:txBody>
      </p:sp>
      <p:sp>
        <p:nvSpPr>
          <p:cNvPr id="4" name="TextBox 3"/>
          <p:cNvSpPr txBox="1"/>
          <p:nvPr/>
        </p:nvSpPr>
        <p:spPr>
          <a:xfrm>
            <a:off x="5542670" y="3572904"/>
            <a:ext cx="6147581" cy="2031325"/>
          </a:xfrm>
          <a:prstGeom prst="rect">
            <a:avLst/>
          </a:prstGeom>
          <a:noFill/>
        </p:spPr>
        <p:txBody>
          <a:bodyPr wrap="square" rtlCol="0">
            <a:spAutoFit/>
          </a:bodyPr>
          <a:lstStyle/>
          <a:p>
            <a:pPr marL="285750" indent="-285750">
              <a:buFontTx/>
              <a:buChar char="-"/>
            </a:pPr>
            <a:r>
              <a:rPr lang="en-IN" b="1" dirty="0">
                <a:solidFill>
                  <a:schemeClr val="bg1"/>
                </a:solidFill>
              </a:rPr>
              <a:t>By Group 2</a:t>
            </a:r>
          </a:p>
          <a:p>
            <a:pPr marL="285750" indent="-285750">
              <a:buFont typeface="Arial" panose="020B0604020202020204" pitchFamily="34" charset="0"/>
              <a:buChar char="•"/>
            </a:pPr>
            <a:r>
              <a:rPr lang="en-IN" b="1" dirty="0">
                <a:solidFill>
                  <a:schemeClr val="bg1"/>
                </a:solidFill>
              </a:rPr>
              <a:t>Shaik Mohammad Waseem Akram</a:t>
            </a:r>
          </a:p>
          <a:p>
            <a:pPr marL="285750" indent="-285750">
              <a:buFont typeface="Arial" panose="020B0604020202020204" pitchFamily="34" charset="0"/>
              <a:buChar char="•"/>
            </a:pPr>
            <a:r>
              <a:rPr lang="en-IN" b="1" dirty="0">
                <a:solidFill>
                  <a:schemeClr val="bg1"/>
                </a:solidFill>
              </a:rPr>
              <a:t>Nishchay B N</a:t>
            </a:r>
          </a:p>
          <a:p>
            <a:pPr marL="285750" indent="-285750">
              <a:buFont typeface="Arial" panose="020B0604020202020204" pitchFamily="34" charset="0"/>
              <a:buChar char="•"/>
            </a:pPr>
            <a:r>
              <a:rPr lang="en-IN" b="1" dirty="0">
                <a:solidFill>
                  <a:schemeClr val="bg1"/>
                </a:solidFill>
              </a:rPr>
              <a:t>Nikhita Bobbili</a:t>
            </a:r>
          </a:p>
          <a:p>
            <a:pPr marL="285750" indent="-285750">
              <a:buFont typeface="Arial" panose="020B0604020202020204" pitchFamily="34" charset="0"/>
              <a:buChar char="•"/>
            </a:pPr>
            <a:r>
              <a:rPr lang="en-IN" b="1" dirty="0">
                <a:solidFill>
                  <a:schemeClr val="bg1"/>
                </a:solidFill>
              </a:rPr>
              <a:t>Kirti Kashinath Abachane</a:t>
            </a:r>
          </a:p>
          <a:p>
            <a:pPr marL="285750" indent="-285750">
              <a:buFont typeface="Arial" panose="020B0604020202020204" pitchFamily="34" charset="0"/>
              <a:buChar char="•"/>
            </a:pPr>
            <a:r>
              <a:rPr lang="en-IN" b="1" dirty="0">
                <a:solidFill>
                  <a:schemeClr val="bg1"/>
                </a:solidFill>
              </a:rPr>
              <a:t>Yashwanthini Ayyakkannu</a:t>
            </a:r>
          </a:p>
          <a:p>
            <a:endParaRPr lang="en-IN" b="1" dirty="0">
              <a:solidFill>
                <a:schemeClr val="bg1"/>
              </a:solidFill>
            </a:endParaRPr>
          </a:p>
        </p:txBody>
      </p:sp>
    </p:spTree>
    <p:extLst>
      <p:ext uri="{BB962C8B-B14F-4D97-AF65-F5344CB8AC3E}">
        <p14:creationId xmlns:p14="http://schemas.microsoft.com/office/powerpoint/2010/main" xmlns="" val="428269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5D3009-F76C-B6A6-694C-BF1CAE2F6904}"/>
              </a:ext>
            </a:extLst>
          </p:cNvPr>
          <p:cNvSpPr>
            <a:spLocks noGrp="1"/>
          </p:cNvSpPr>
          <p:nvPr>
            <p:ph sz="half" idx="1"/>
          </p:nvPr>
        </p:nvSpPr>
        <p:spPr>
          <a:xfrm>
            <a:off x="1301666" y="166162"/>
            <a:ext cx="9765402" cy="908494"/>
          </a:xfrm>
        </p:spPr>
        <p:txBody>
          <a:bodyPr>
            <a:normAutofit lnSpcReduction="10000"/>
          </a:bodyPr>
          <a:lstStyle/>
          <a:p>
            <a:r>
              <a:rPr lang="en-IN" b="1" dirty="0">
                <a:solidFill>
                  <a:schemeClr val="bg1"/>
                </a:solidFill>
                <a:latin typeface="Cambria" panose="02040503050406030204" charset="0"/>
                <a:cs typeface="Cambria" panose="02040503050406030204" charset="0"/>
                <a:sym typeface="+mn-ea"/>
              </a:rPr>
              <a:t>T</a:t>
            </a:r>
            <a:r>
              <a:rPr lang="en-IN" sz="2400" b="1" dirty="0">
                <a:solidFill>
                  <a:schemeClr val="bg1"/>
                </a:solidFill>
                <a:latin typeface="Cambria" panose="02040503050406030204" charset="0"/>
                <a:cs typeface="Cambria" panose="02040503050406030204" charset="0"/>
                <a:sym typeface="+mn-ea"/>
              </a:rPr>
              <a:t>he correlation values and predictive power scores of the dataset are thoroughly examined.</a:t>
            </a:r>
          </a:p>
        </p:txBody>
      </p:sp>
      <p:pic>
        <p:nvPicPr>
          <p:cNvPr id="4" name="Picture 3">
            <a:extLst>
              <a:ext uri="{FF2B5EF4-FFF2-40B4-BE49-F238E27FC236}">
                <a16:creationId xmlns:a16="http://schemas.microsoft.com/office/drawing/2014/main" xmlns="" id="{82DD6D32-95C6-7B9C-BAA4-D97B56BC1D2A}"/>
              </a:ext>
            </a:extLst>
          </p:cNvPr>
          <p:cNvPicPr>
            <a:picLocks noChangeAspect="1"/>
          </p:cNvPicPr>
          <p:nvPr/>
        </p:nvPicPr>
        <p:blipFill>
          <a:blip r:embed="rId2"/>
          <a:stretch>
            <a:fillRect/>
          </a:stretch>
        </p:blipFill>
        <p:spPr>
          <a:xfrm>
            <a:off x="1009435" y="1074656"/>
            <a:ext cx="5664742" cy="2278930"/>
          </a:xfrm>
          <a:prstGeom prst="rect">
            <a:avLst/>
          </a:prstGeom>
        </p:spPr>
      </p:pic>
      <p:sp>
        <p:nvSpPr>
          <p:cNvPr id="7" name="Content Placeholder 6">
            <a:extLst>
              <a:ext uri="{FF2B5EF4-FFF2-40B4-BE49-F238E27FC236}">
                <a16:creationId xmlns:a16="http://schemas.microsoft.com/office/drawing/2014/main" xmlns="" id="{C1A8B936-04F3-8F10-C222-A224B751931C}"/>
              </a:ext>
            </a:extLst>
          </p:cNvPr>
          <p:cNvSpPr>
            <a:spLocks noGrp="1"/>
          </p:cNvSpPr>
          <p:nvPr>
            <p:ph sz="half" idx="2"/>
          </p:nvPr>
        </p:nvSpPr>
        <p:spPr>
          <a:xfrm>
            <a:off x="4965569" y="3428999"/>
            <a:ext cx="6324721" cy="3369328"/>
          </a:xfrm>
        </p:spPr>
        <p:txBody>
          <a:bodyPr/>
          <a:lstStyle/>
          <a:p>
            <a:endParaRPr lang="en-IN" dirty="0"/>
          </a:p>
        </p:txBody>
      </p:sp>
      <p:pic>
        <p:nvPicPr>
          <p:cNvPr id="10" name="Picture 9">
            <a:extLst>
              <a:ext uri="{FF2B5EF4-FFF2-40B4-BE49-F238E27FC236}">
                <a16:creationId xmlns:a16="http://schemas.microsoft.com/office/drawing/2014/main" xmlns="" id="{32A06585-7B31-86A5-CE3C-F6A119BCE562}"/>
              </a:ext>
            </a:extLst>
          </p:cNvPr>
          <p:cNvPicPr>
            <a:picLocks noChangeAspect="1"/>
          </p:cNvPicPr>
          <p:nvPr/>
        </p:nvPicPr>
        <p:blipFill>
          <a:blip r:embed="rId3"/>
          <a:stretch>
            <a:fillRect/>
          </a:stretch>
        </p:blipFill>
        <p:spPr>
          <a:xfrm>
            <a:off x="4965569" y="3428999"/>
            <a:ext cx="6324721" cy="3369327"/>
          </a:xfrm>
          <a:prstGeom prst="rect">
            <a:avLst/>
          </a:prstGeom>
        </p:spPr>
      </p:pic>
    </p:spTree>
    <p:extLst>
      <p:ext uri="{BB962C8B-B14F-4D97-AF65-F5344CB8AC3E}">
        <p14:creationId xmlns:p14="http://schemas.microsoft.com/office/powerpoint/2010/main" xmlns="" val="281988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B11B0-E2C2-3B67-6BB2-8AE1965980AF}"/>
              </a:ext>
            </a:extLst>
          </p:cNvPr>
          <p:cNvSpPr>
            <a:spLocks noGrp="1"/>
          </p:cNvSpPr>
          <p:nvPr>
            <p:ph type="title"/>
          </p:nvPr>
        </p:nvSpPr>
        <p:spPr>
          <a:xfrm>
            <a:off x="1141413" y="618518"/>
            <a:ext cx="5174546" cy="767222"/>
          </a:xfrm>
        </p:spPr>
        <p:txBody>
          <a:bodyPr/>
          <a:lstStyle/>
          <a:p>
            <a:r>
              <a:rPr lang="en-US" b="1" dirty="0">
                <a:latin typeface="Cambria" panose="02040503050406030204" pitchFamily="18" charset="0"/>
                <a:ea typeface="Cambria" panose="02040503050406030204" pitchFamily="18" charset="0"/>
              </a:rPr>
              <a:t>FEATURE ENGINEERING</a:t>
            </a:r>
            <a:endParaRPr lang="en-IN" b="1" dirty="0">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xmlns="" id="{93C48B7F-10D8-C168-7A70-88E3B31437D2}"/>
              </a:ext>
            </a:extLst>
          </p:cNvPr>
          <p:cNvSpPr>
            <a:spLocks noGrp="1"/>
          </p:cNvSpPr>
          <p:nvPr>
            <p:ph sz="half" idx="1"/>
          </p:nvPr>
        </p:nvSpPr>
        <p:spPr>
          <a:xfrm>
            <a:off x="971728" y="1385740"/>
            <a:ext cx="4878389" cy="3541714"/>
          </a:xfrm>
        </p:spPr>
        <p:txBody>
          <a:bodyPr/>
          <a:lstStyle/>
          <a:p>
            <a:endParaRPr lang="en-IN" dirty="0"/>
          </a:p>
        </p:txBody>
      </p:sp>
      <p:pic>
        <p:nvPicPr>
          <p:cNvPr id="5" name="Picture 4">
            <a:extLst>
              <a:ext uri="{FF2B5EF4-FFF2-40B4-BE49-F238E27FC236}">
                <a16:creationId xmlns:a16="http://schemas.microsoft.com/office/drawing/2014/main" xmlns="" id="{E35827A7-F58B-4E41-671F-1611E00FEDA6}"/>
              </a:ext>
            </a:extLst>
          </p:cNvPr>
          <p:cNvPicPr>
            <a:picLocks noChangeAspect="1"/>
          </p:cNvPicPr>
          <p:nvPr/>
        </p:nvPicPr>
        <p:blipFill>
          <a:blip r:embed="rId2"/>
          <a:stretch>
            <a:fillRect/>
          </a:stretch>
        </p:blipFill>
        <p:spPr>
          <a:xfrm>
            <a:off x="971728" y="1385739"/>
            <a:ext cx="4878390" cy="3541713"/>
          </a:xfrm>
          <a:prstGeom prst="rect">
            <a:avLst/>
          </a:prstGeom>
        </p:spPr>
      </p:pic>
      <p:pic>
        <p:nvPicPr>
          <p:cNvPr id="6" name="Content Placeholder 5">
            <a:extLst>
              <a:ext uri="{FF2B5EF4-FFF2-40B4-BE49-F238E27FC236}">
                <a16:creationId xmlns:a16="http://schemas.microsoft.com/office/drawing/2014/main" xmlns="" id="{7F622A77-EE31-2A2E-D2D3-28116EB7CA34}"/>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172200" y="1385740"/>
            <a:ext cx="5912963" cy="3541712"/>
          </a:xfrm>
        </p:spPr>
      </p:pic>
    </p:spTree>
    <p:extLst>
      <p:ext uri="{BB962C8B-B14F-4D97-AF65-F5344CB8AC3E}">
        <p14:creationId xmlns:p14="http://schemas.microsoft.com/office/powerpoint/2010/main" xmlns="" val="1289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21C8C-E3C7-5830-7E13-A69174D839C1}"/>
              </a:ext>
            </a:extLst>
          </p:cNvPr>
          <p:cNvSpPr>
            <a:spLocks noGrp="1"/>
          </p:cNvSpPr>
          <p:nvPr>
            <p:ph type="title"/>
          </p:nvPr>
        </p:nvSpPr>
        <p:spPr>
          <a:xfrm>
            <a:off x="1141413" y="618518"/>
            <a:ext cx="3826513" cy="635247"/>
          </a:xfrm>
        </p:spPr>
        <p:txBody>
          <a:bodyPr>
            <a:normAutofit fontScale="90000"/>
          </a:bodyPr>
          <a:lstStyle/>
          <a:p>
            <a:r>
              <a:rPr lang="en-US" b="1" dirty="0">
                <a:latin typeface="Cambria" panose="02040503050406030204" pitchFamily="18" charset="0"/>
                <a:ea typeface="Cambria" panose="02040503050406030204" pitchFamily="18" charset="0"/>
              </a:rPr>
              <a:t>MODEL BUILDING</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4EDC5F4C-71DB-618A-0CC7-1F9B7CA7720E}"/>
              </a:ext>
            </a:extLst>
          </p:cNvPr>
          <p:cNvSpPr>
            <a:spLocks noGrp="1"/>
          </p:cNvSpPr>
          <p:nvPr>
            <p:ph sz="half" idx="1"/>
          </p:nvPr>
        </p:nvSpPr>
        <p:spPr>
          <a:xfrm>
            <a:off x="1065995" y="1457634"/>
            <a:ext cx="4878389" cy="3541714"/>
          </a:xfrm>
        </p:spPr>
        <p:txBody>
          <a:bodyPr>
            <a:normAutofit fontScale="92500" lnSpcReduction="10000"/>
          </a:bodyPr>
          <a:lstStyle/>
          <a:p>
            <a:pPr marL="0" indent="0">
              <a:buNone/>
            </a:pPr>
            <a:r>
              <a:rPr lang="en-US" b="1" dirty="0">
                <a:latin typeface="Cambria" panose="02040503050406030204" pitchFamily="18" charset="0"/>
                <a:ea typeface="Cambria" panose="02040503050406030204" pitchFamily="18" charset="0"/>
              </a:rPr>
              <a:t>We used unsupervised machine learning techniques to segment customers based on their purchasing behavior. The main model used was:</a:t>
            </a:r>
            <a:endParaRPr lang="en-US" altLang="en-IN" sz="2400" b="1" dirty="0">
              <a:latin typeface="Cambria" panose="02040503050406030204" pitchFamily="18" charset="0"/>
              <a:ea typeface="Cambria" panose="02040503050406030204" pitchFamily="18"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Agglomerative</a:t>
            </a:r>
            <a:endParaRPr lang="en-IN" sz="2400" b="1" dirty="0">
              <a:latin typeface="Cambria" panose="02040503050406030204"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K-Means</a:t>
            </a:r>
            <a:endParaRPr lang="en-IN" sz="2400" b="1" dirty="0">
              <a:latin typeface="Cambria" panose="02040503050406030204" charset="0"/>
              <a:cs typeface="Cambria" panose="02040503050406030204" charset="0"/>
            </a:endParaRPr>
          </a:p>
          <a:p>
            <a:pPr>
              <a:buFont typeface="Wingdings" panose="05000000000000000000" charset="0"/>
              <a:buChar char="§"/>
            </a:pPr>
            <a:r>
              <a:rPr lang="en-IN" b="1" dirty="0">
                <a:latin typeface="Cambria" panose="02040503050406030204" charset="0"/>
                <a:cs typeface="Cambria" panose="02040503050406030204" charset="0"/>
              </a:rPr>
              <a:t>DBSCAN</a:t>
            </a:r>
            <a:endParaRPr lang="en-IN" sz="2400" b="1" dirty="0">
              <a:latin typeface="Cambria" panose="02040503050406030204" charset="0"/>
              <a:cs typeface="Cambria" panose="02040503050406030204" charset="0"/>
            </a:endParaRPr>
          </a:p>
          <a:p>
            <a:pPr marL="0" indent="0">
              <a:buNone/>
            </a:pPr>
            <a:endParaRPr lang="en-IN" sz="2400" b="1" dirty="0">
              <a:latin typeface="Cambria" panose="02040503050406030204" charset="0"/>
              <a:cs typeface="Cambria" panose="02040503050406030204" charset="0"/>
            </a:endParaRPr>
          </a:p>
        </p:txBody>
      </p:sp>
      <p:pic>
        <p:nvPicPr>
          <p:cNvPr id="7" name="Picture 6">
            <a:extLst>
              <a:ext uri="{FF2B5EF4-FFF2-40B4-BE49-F238E27FC236}">
                <a16:creationId xmlns:a16="http://schemas.microsoft.com/office/drawing/2014/main" xmlns="" id="{642A88A2-7D12-2621-C05C-EE4423E5AD29}"/>
              </a:ext>
            </a:extLst>
          </p:cNvPr>
          <p:cNvPicPr>
            <a:picLocks noChangeAspect="1"/>
          </p:cNvPicPr>
          <p:nvPr/>
        </p:nvPicPr>
        <p:blipFill>
          <a:blip r:embed="rId2"/>
          <a:stretch>
            <a:fillRect/>
          </a:stretch>
        </p:blipFill>
        <p:spPr>
          <a:xfrm>
            <a:off x="6008021" y="3024743"/>
            <a:ext cx="5332669" cy="3590589"/>
          </a:xfrm>
          <a:prstGeom prst="rect">
            <a:avLst/>
          </a:prstGeom>
        </p:spPr>
      </p:pic>
      <p:sp>
        <p:nvSpPr>
          <p:cNvPr id="8" name="Rectangle 7">
            <a:extLst>
              <a:ext uri="{FF2B5EF4-FFF2-40B4-BE49-F238E27FC236}">
                <a16:creationId xmlns:a16="http://schemas.microsoft.com/office/drawing/2014/main" xmlns="" id="{BBE6EA53-C4F5-FF2A-5552-CB53FB7A8A81}"/>
              </a:ext>
            </a:extLst>
          </p:cNvPr>
          <p:cNvSpPr/>
          <p:nvPr/>
        </p:nvSpPr>
        <p:spPr>
          <a:xfrm>
            <a:off x="6008021" y="2585301"/>
            <a:ext cx="2212152"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Average Linkage</a:t>
            </a:r>
            <a:endParaRPr lang="en-IN" dirty="0"/>
          </a:p>
        </p:txBody>
      </p:sp>
    </p:spTree>
    <p:extLst>
      <p:ext uri="{BB962C8B-B14F-4D97-AF65-F5344CB8AC3E}">
        <p14:creationId xmlns:p14="http://schemas.microsoft.com/office/powerpoint/2010/main" xmlns="" val="179193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0B221785-1FFC-D11F-B851-35E9654251E0}"/>
              </a:ext>
            </a:extLst>
          </p:cNvPr>
          <p:cNvSpPr/>
          <p:nvPr/>
        </p:nvSpPr>
        <p:spPr>
          <a:xfrm>
            <a:off x="1357586" y="750329"/>
            <a:ext cx="1988930"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Complete Linkage</a:t>
            </a:r>
            <a:endParaRPr lang="en-IN" dirty="0"/>
          </a:p>
        </p:txBody>
      </p:sp>
      <p:sp>
        <p:nvSpPr>
          <p:cNvPr id="15" name="Rectangle 14">
            <a:extLst>
              <a:ext uri="{FF2B5EF4-FFF2-40B4-BE49-F238E27FC236}">
                <a16:creationId xmlns:a16="http://schemas.microsoft.com/office/drawing/2014/main" xmlns="" id="{C2D01B37-70E4-AA53-8107-965413C4F722}"/>
              </a:ext>
            </a:extLst>
          </p:cNvPr>
          <p:cNvSpPr/>
          <p:nvPr/>
        </p:nvSpPr>
        <p:spPr>
          <a:xfrm>
            <a:off x="1357586" y="4253845"/>
            <a:ext cx="1988930"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Single Linkage</a:t>
            </a:r>
            <a:endParaRPr lang="en-IN" dirty="0"/>
          </a:p>
        </p:txBody>
      </p:sp>
      <p:pic>
        <p:nvPicPr>
          <p:cNvPr id="5" name="Content Placeholder 4">
            <a:extLst>
              <a:ext uri="{FF2B5EF4-FFF2-40B4-BE49-F238E27FC236}">
                <a16:creationId xmlns:a16="http://schemas.microsoft.com/office/drawing/2014/main" xmlns="" id="{8FE9E918-7143-AB93-0F1B-ABFFCAB3E0B9}"/>
              </a:ext>
            </a:extLst>
          </p:cNvPr>
          <p:cNvPicPr>
            <a:picLocks noGrp="1" noChangeAspect="1"/>
          </p:cNvPicPr>
          <p:nvPr>
            <p:ph sz="half" idx="1"/>
          </p:nvPr>
        </p:nvPicPr>
        <p:blipFill>
          <a:blip r:embed="rId2"/>
          <a:stretch>
            <a:fillRect/>
          </a:stretch>
        </p:blipFill>
        <p:spPr>
          <a:xfrm>
            <a:off x="4092707" y="122997"/>
            <a:ext cx="6823532" cy="3178741"/>
          </a:xfrm>
        </p:spPr>
      </p:pic>
      <p:pic>
        <p:nvPicPr>
          <p:cNvPr id="18" name="Picture 17">
            <a:extLst>
              <a:ext uri="{FF2B5EF4-FFF2-40B4-BE49-F238E27FC236}">
                <a16:creationId xmlns:a16="http://schemas.microsoft.com/office/drawing/2014/main" xmlns="" id="{0D5A1977-A1CD-9B7A-794B-D7B27F779AF4}"/>
              </a:ext>
            </a:extLst>
          </p:cNvPr>
          <p:cNvPicPr>
            <a:picLocks noChangeAspect="1"/>
          </p:cNvPicPr>
          <p:nvPr/>
        </p:nvPicPr>
        <p:blipFill>
          <a:blip r:embed="rId3"/>
          <a:stretch>
            <a:fillRect/>
          </a:stretch>
        </p:blipFill>
        <p:spPr>
          <a:xfrm>
            <a:off x="4092707" y="3429000"/>
            <a:ext cx="6823532" cy="3178741"/>
          </a:xfrm>
          <a:prstGeom prst="rect">
            <a:avLst/>
          </a:prstGeom>
        </p:spPr>
      </p:pic>
    </p:spTree>
    <p:extLst>
      <p:ext uri="{BB962C8B-B14F-4D97-AF65-F5344CB8AC3E}">
        <p14:creationId xmlns:p14="http://schemas.microsoft.com/office/powerpoint/2010/main" xmlns="" val="35426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11BCFE57-E618-7294-7C09-EDBF03DE42BB}"/>
              </a:ext>
            </a:extLst>
          </p:cNvPr>
          <p:cNvPicPr>
            <a:picLocks noGrp="1" noChangeAspect="1"/>
          </p:cNvPicPr>
          <p:nvPr>
            <p:ph sz="half" idx="2"/>
          </p:nvPr>
        </p:nvPicPr>
        <p:blipFill>
          <a:blip r:embed="rId2"/>
          <a:stretch>
            <a:fillRect/>
          </a:stretch>
        </p:blipFill>
        <p:spPr>
          <a:xfrm>
            <a:off x="4480636" y="105135"/>
            <a:ext cx="6501591" cy="3323865"/>
          </a:xfrm>
        </p:spPr>
      </p:pic>
      <p:sp>
        <p:nvSpPr>
          <p:cNvPr id="5" name="Content Placeholder 4">
            <a:extLst>
              <a:ext uri="{FF2B5EF4-FFF2-40B4-BE49-F238E27FC236}">
                <a16:creationId xmlns:a16="http://schemas.microsoft.com/office/drawing/2014/main" xmlns="" id="{7C148988-8B6C-2760-1F20-10BA1B67656E}"/>
              </a:ext>
            </a:extLst>
          </p:cNvPr>
          <p:cNvSpPr>
            <a:spLocks noGrp="1"/>
          </p:cNvSpPr>
          <p:nvPr>
            <p:ph sz="half" idx="1"/>
          </p:nvPr>
        </p:nvSpPr>
        <p:spPr>
          <a:xfrm>
            <a:off x="1641034" y="444189"/>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normAutofit fontScale="92500"/>
          </a:bodyPr>
          <a:lstStyle/>
          <a:p>
            <a:pPr marL="0" indent="0" algn="ctr">
              <a:buNone/>
            </a:pPr>
            <a:r>
              <a:rPr lang="en-US" dirty="0"/>
              <a:t>Ward</a:t>
            </a:r>
            <a:endParaRPr lang="en-IN" dirty="0"/>
          </a:p>
        </p:txBody>
      </p:sp>
      <p:sp>
        <p:nvSpPr>
          <p:cNvPr id="6" name="Rectangle 5">
            <a:extLst>
              <a:ext uri="{FF2B5EF4-FFF2-40B4-BE49-F238E27FC236}">
                <a16:creationId xmlns:a16="http://schemas.microsoft.com/office/drawing/2014/main" xmlns="" id="{1C1ECC6C-62A4-D20A-0534-B8871095774F}"/>
              </a:ext>
            </a:extLst>
          </p:cNvPr>
          <p:cNvSpPr/>
          <p:nvPr/>
        </p:nvSpPr>
        <p:spPr>
          <a:xfrm>
            <a:off x="1480007" y="4020343"/>
            <a:ext cx="2570343"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Elbow Method</a:t>
            </a:r>
            <a:endParaRPr lang="en-IN" dirty="0"/>
          </a:p>
        </p:txBody>
      </p:sp>
      <p:pic>
        <p:nvPicPr>
          <p:cNvPr id="10" name="Picture 9">
            <a:extLst>
              <a:ext uri="{FF2B5EF4-FFF2-40B4-BE49-F238E27FC236}">
                <a16:creationId xmlns:a16="http://schemas.microsoft.com/office/drawing/2014/main" xmlns="" id="{E07A927C-CE4E-F832-C968-3A95CC19D23B}"/>
              </a:ext>
            </a:extLst>
          </p:cNvPr>
          <p:cNvPicPr>
            <a:picLocks noChangeAspect="1"/>
          </p:cNvPicPr>
          <p:nvPr/>
        </p:nvPicPr>
        <p:blipFill>
          <a:blip r:embed="rId3"/>
          <a:stretch>
            <a:fillRect/>
          </a:stretch>
        </p:blipFill>
        <p:spPr>
          <a:xfrm>
            <a:off x="4480636" y="3544478"/>
            <a:ext cx="6501591" cy="3208388"/>
          </a:xfrm>
          <a:prstGeom prst="rect">
            <a:avLst/>
          </a:prstGeom>
        </p:spPr>
      </p:pic>
    </p:spTree>
    <p:extLst>
      <p:ext uri="{BB962C8B-B14F-4D97-AF65-F5344CB8AC3E}">
        <p14:creationId xmlns:p14="http://schemas.microsoft.com/office/powerpoint/2010/main" xmlns="" val="137248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AFCF3D55-5684-BFD7-3219-404196D0CB49}"/>
              </a:ext>
            </a:extLst>
          </p:cNvPr>
          <p:cNvPicPr>
            <a:picLocks noGrp="1" noChangeAspect="1"/>
          </p:cNvPicPr>
          <p:nvPr>
            <p:ph sz="half" idx="1"/>
          </p:nvPr>
        </p:nvPicPr>
        <p:blipFill>
          <a:blip r:embed="rId2"/>
          <a:stretch>
            <a:fillRect/>
          </a:stretch>
        </p:blipFill>
        <p:spPr>
          <a:xfrm>
            <a:off x="5531971" y="36954"/>
            <a:ext cx="5638792" cy="3281282"/>
          </a:xfrm>
        </p:spPr>
      </p:pic>
      <p:pic>
        <p:nvPicPr>
          <p:cNvPr id="8" name="Content Placeholder 7">
            <a:extLst>
              <a:ext uri="{FF2B5EF4-FFF2-40B4-BE49-F238E27FC236}">
                <a16:creationId xmlns:a16="http://schemas.microsoft.com/office/drawing/2014/main" xmlns="" id="{0E4F30DC-025B-D75F-C76D-57958670E224}"/>
              </a:ext>
            </a:extLst>
          </p:cNvPr>
          <p:cNvPicPr>
            <a:picLocks noGrp="1" noChangeAspect="1"/>
          </p:cNvPicPr>
          <p:nvPr>
            <p:ph sz="half" idx="2"/>
          </p:nvPr>
        </p:nvPicPr>
        <p:blipFill>
          <a:blip r:embed="rId3"/>
          <a:stretch>
            <a:fillRect/>
          </a:stretch>
        </p:blipFill>
        <p:spPr>
          <a:xfrm>
            <a:off x="5532438" y="3439329"/>
            <a:ext cx="5638800" cy="3371830"/>
          </a:xfrm>
        </p:spPr>
      </p:pic>
      <p:sp>
        <p:nvSpPr>
          <p:cNvPr id="9" name="Content Placeholder 4">
            <a:extLst>
              <a:ext uri="{FF2B5EF4-FFF2-40B4-BE49-F238E27FC236}">
                <a16:creationId xmlns:a16="http://schemas.microsoft.com/office/drawing/2014/main" xmlns="" id="{B278B529-DEE3-E91B-D4F4-0FC7C22AB78D}"/>
              </a:ext>
            </a:extLst>
          </p:cNvPr>
          <p:cNvSpPr txBox="1">
            <a:spLocks/>
          </p:cNvSpPr>
          <p:nvPr/>
        </p:nvSpPr>
        <p:spPr>
          <a:xfrm>
            <a:off x="1641034" y="849541"/>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Kmeans With PCA</a:t>
            </a:r>
            <a:endParaRPr lang="en-IN" dirty="0"/>
          </a:p>
        </p:txBody>
      </p:sp>
      <p:sp>
        <p:nvSpPr>
          <p:cNvPr id="10" name="Content Placeholder 4">
            <a:extLst>
              <a:ext uri="{FF2B5EF4-FFF2-40B4-BE49-F238E27FC236}">
                <a16:creationId xmlns:a16="http://schemas.microsoft.com/office/drawing/2014/main" xmlns="" id="{84DD22BC-919B-38FE-C7A4-3090A778779F}"/>
              </a:ext>
            </a:extLst>
          </p:cNvPr>
          <p:cNvSpPr txBox="1">
            <a:spLocks/>
          </p:cNvSpPr>
          <p:nvPr/>
        </p:nvSpPr>
        <p:spPr>
          <a:xfrm>
            <a:off x="1641033" y="4141068"/>
            <a:ext cx="2025993" cy="465432"/>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lt1"/>
                </a:solidFill>
                <a:latin typeface="+mn-lt"/>
                <a:ea typeface="+mn-ea"/>
                <a:cs typeface="+mn-cs"/>
              </a:defRPr>
            </a:lvl9pPr>
          </a:lstStyle>
          <a:p>
            <a:pPr marL="0" indent="0" algn="ctr">
              <a:buFont typeface="Arial" panose="020B0604020202020204" pitchFamily="34" charset="0"/>
              <a:buNone/>
            </a:pPr>
            <a:r>
              <a:rPr lang="en-US" dirty="0"/>
              <a:t>DBSCAN</a:t>
            </a:r>
            <a:endParaRPr lang="en-IN" dirty="0"/>
          </a:p>
        </p:txBody>
      </p:sp>
    </p:spTree>
    <p:extLst>
      <p:ext uri="{BB962C8B-B14F-4D97-AF65-F5344CB8AC3E}">
        <p14:creationId xmlns:p14="http://schemas.microsoft.com/office/powerpoint/2010/main" xmlns="" val="425481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A38D3-A7A0-2598-8AE7-FF679830BB36}"/>
              </a:ext>
            </a:extLst>
          </p:cNvPr>
          <p:cNvSpPr>
            <a:spLocks noGrp="1"/>
          </p:cNvSpPr>
          <p:nvPr>
            <p:ph type="title"/>
          </p:nvPr>
        </p:nvSpPr>
        <p:spPr>
          <a:xfrm>
            <a:off x="1424217" y="155907"/>
            <a:ext cx="3666257" cy="579384"/>
          </a:xfrm>
        </p:spPr>
        <p:txBody>
          <a:bodyPr>
            <a:normAutofit fontScale="90000"/>
          </a:bodyPr>
          <a:lstStyle/>
          <a:p>
            <a:r>
              <a:rPr lang="en-US" b="1" dirty="0">
                <a:latin typeface="Cambria" panose="02040503050406030204" pitchFamily="18" charset="0"/>
                <a:ea typeface="Cambria" panose="02040503050406030204" pitchFamily="18" charset="0"/>
              </a:rPr>
              <a:t>DEPLOYMENT</a:t>
            </a:r>
            <a:endParaRPr lang="en-IN" b="1" dirty="0">
              <a:latin typeface="Cambria" panose="02040503050406030204" pitchFamily="18" charset="0"/>
              <a:ea typeface="Cambria" panose="02040503050406030204" pitchFamily="18" charset="0"/>
            </a:endParaRPr>
          </a:p>
        </p:txBody>
      </p:sp>
      <p:sp>
        <p:nvSpPr>
          <p:cNvPr id="11" name="Content Placeholder 10">
            <a:extLst>
              <a:ext uri="{FF2B5EF4-FFF2-40B4-BE49-F238E27FC236}">
                <a16:creationId xmlns:a16="http://schemas.microsoft.com/office/drawing/2014/main" xmlns="" id="{6C78EFB3-4514-A3A3-0444-03E1BAF7C870}"/>
              </a:ext>
            </a:extLst>
          </p:cNvPr>
          <p:cNvSpPr>
            <a:spLocks noGrp="1"/>
          </p:cNvSpPr>
          <p:nvPr>
            <p:ph sz="half" idx="2"/>
          </p:nvPr>
        </p:nvSpPr>
        <p:spPr>
          <a:xfrm>
            <a:off x="1424217" y="668606"/>
            <a:ext cx="10057630" cy="1414717"/>
          </a:xfrm>
        </p:spPr>
        <p:txBody>
          <a:bodyPr>
            <a:noAutofit/>
          </a:bodyPr>
          <a:lstStyle/>
          <a:p>
            <a:pPr marL="0" indent="0">
              <a:buNone/>
            </a:pPr>
            <a:r>
              <a:rPr lang="en-US" sz="1400" b="1" dirty="0">
                <a:latin typeface="Cambria" panose="02040503050406030204" pitchFamily="18" charset="0"/>
                <a:ea typeface="Cambria" panose="02040503050406030204" pitchFamily="18" charset="0"/>
              </a:rPr>
              <a:t>We used Streamlit, a Python-based web framework, to build an interactive web application for customer segmentation.</a:t>
            </a:r>
            <a:br>
              <a:rPr lang="en-US" sz="1400" b="1" dirty="0">
                <a:latin typeface="Cambria" panose="02040503050406030204" pitchFamily="18" charset="0"/>
                <a:ea typeface="Cambria" panose="02040503050406030204" pitchFamily="18" charset="0"/>
              </a:rPr>
            </a:br>
            <a:r>
              <a:rPr lang="en-US" sz="1400" b="1" dirty="0">
                <a:latin typeface="Cambria" panose="02040503050406030204" pitchFamily="18" charset="0"/>
                <a:ea typeface="Cambria" panose="02040503050406030204" pitchFamily="18" charset="0"/>
              </a:rPr>
              <a:t>The clustering model is deployed as a real-time web app, allowing users to input customer purchase and behavior details and instantly receive the predicted customer segment (High Spender or Low Spender).</a:t>
            </a:r>
            <a:br>
              <a:rPr lang="en-US" sz="1400" b="1" dirty="0">
                <a:latin typeface="Cambria" panose="02040503050406030204" pitchFamily="18" charset="0"/>
                <a:ea typeface="Cambria" panose="02040503050406030204" pitchFamily="18" charset="0"/>
              </a:rPr>
            </a:br>
            <a:r>
              <a:rPr lang="en-US" sz="1400" b="1" dirty="0">
                <a:latin typeface="Cambria" panose="02040503050406030204" pitchFamily="18" charset="0"/>
                <a:ea typeface="Cambria" panose="02040503050406030204" pitchFamily="18" charset="0"/>
              </a:rPr>
              <a:t>The app also includes dynamic visualizations like scatter plots and bar charts to provide intuitive insights into customer behavior and segment distribution.</a:t>
            </a:r>
            <a:endParaRPr lang="en-IN" sz="1400" b="1" dirty="0">
              <a:latin typeface="Cambria" panose="02040503050406030204" pitchFamily="18" charset="0"/>
              <a:ea typeface="Cambria" panose="02040503050406030204" pitchFamily="18" charset="0"/>
            </a:endParaRPr>
          </a:p>
        </p:txBody>
      </p:sp>
      <p:sp>
        <p:nvSpPr>
          <p:cNvPr id="4" name="AutoShape 2" descr="blob:https://web.whatsapp.com/55e0dce9-fa82-4d12-b1c2-cd84812335c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Content Placeholder 12">
            <a:extLst>
              <a:ext uri="{FF2B5EF4-FFF2-40B4-BE49-F238E27FC236}">
                <a16:creationId xmlns:a16="http://schemas.microsoft.com/office/drawing/2014/main" xmlns="" id="{4BFA9E34-A013-B950-CA3A-0B3B6CB71295}"/>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348033" y="2253006"/>
            <a:ext cx="9954704" cy="4449087"/>
          </a:xfrm>
        </p:spPr>
      </p:pic>
    </p:spTree>
    <p:extLst>
      <p:ext uri="{BB962C8B-B14F-4D97-AF65-F5344CB8AC3E}">
        <p14:creationId xmlns:p14="http://schemas.microsoft.com/office/powerpoint/2010/main" xmlns="" val="340074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24222"/>
            <a:ext cx="9905998" cy="2897944"/>
          </a:xfrm>
        </p:spPr>
        <p:txBody>
          <a:bodyPr>
            <a:normAutofit/>
          </a:bodyPr>
          <a:lstStyle/>
          <a:p>
            <a:pPr algn="ctr"/>
            <a:r>
              <a:rPr lang="en-IN" sz="7200" dirty="0"/>
              <a:t>Thank you </a:t>
            </a:r>
          </a:p>
        </p:txBody>
      </p:sp>
    </p:spTree>
    <p:extLst>
      <p:ext uri="{BB962C8B-B14F-4D97-AF65-F5344CB8AC3E}">
        <p14:creationId xmlns:p14="http://schemas.microsoft.com/office/powerpoint/2010/main" xmlns="" val="16998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F1392-C306-EDB0-7C95-8C00F6C6785D}"/>
              </a:ext>
            </a:extLst>
          </p:cNvPr>
          <p:cNvSpPr>
            <a:spLocks noGrp="1"/>
          </p:cNvSpPr>
          <p:nvPr>
            <p:ph type="title"/>
          </p:nvPr>
        </p:nvSpPr>
        <p:spPr>
          <a:xfrm>
            <a:off x="2634933" y="211641"/>
            <a:ext cx="5106987" cy="737842"/>
          </a:xfrm>
        </p:spPr>
        <p:txBody>
          <a:bodyPr>
            <a:noAutofit/>
          </a:bodyPr>
          <a:lstStyle/>
          <a:p>
            <a:pPr algn="ctr"/>
            <a:r>
              <a:rPr lang="en-US" b="1" dirty="0">
                <a:latin typeface="Aptos" panose="020B0004020202020204" pitchFamily="34" charset="0"/>
              </a:rPr>
              <a:t>PROBLEM STATEMENT</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xmlns="" id="{B2CBA853-EA75-962A-C20B-5472DD9483D0}"/>
              </a:ext>
            </a:extLst>
          </p:cNvPr>
          <p:cNvSpPr>
            <a:spLocks noGrp="1"/>
          </p:cNvSpPr>
          <p:nvPr>
            <p:ph idx="1"/>
          </p:nvPr>
        </p:nvSpPr>
        <p:spPr>
          <a:xfrm>
            <a:off x="1760992" y="1288861"/>
            <a:ext cx="9475760" cy="4423781"/>
          </a:xfrm>
        </p:spPr>
        <p:txBody>
          <a:bodyPr>
            <a:noAutofit/>
          </a:bodyPr>
          <a:lstStyle/>
          <a:p>
            <a:pPr>
              <a:buNone/>
            </a:pPr>
            <a:r>
              <a:rPr lang="en-US" sz="2000" dirty="0"/>
              <a:t>In today’s competitive market, businesses need to understand their customers deeply to tailor marketing strategies, personalize services, and enhance customer satisfaction. However, when dealing with large and diverse customer bases, manually analyzing individual behavior becomes impractical.</a:t>
            </a:r>
          </a:p>
          <a:p>
            <a:pPr>
              <a:buNone/>
            </a:pPr>
            <a:r>
              <a:rPr lang="en-US" sz="2000" dirty="0"/>
              <a:t>The goal of this project is to perform </a:t>
            </a:r>
            <a:r>
              <a:rPr lang="en-US" sz="2000" b="1" dirty="0"/>
              <a:t>Customer Segmentation</a:t>
            </a:r>
            <a:r>
              <a:rPr lang="en-US" sz="2000" dirty="0"/>
              <a:t> using unsupervised learning techniques. By analyzing customer purchasing behavior and demographic features, we aim to group similar customers together. This segmentation will help the business:</a:t>
            </a:r>
          </a:p>
          <a:p>
            <a:pPr>
              <a:buFont typeface="Arial" panose="020B0604020202020204" pitchFamily="34" charset="0"/>
              <a:buChar char="•"/>
            </a:pPr>
            <a:r>
              <a:rPr lang="en-US" sz="2000" dirty="0"/>
              <a:t>Improve targeted marketing campaigns</a:t>
            </a:r>
          </a:p>
          <a:p>
            <a:pPr>
              <a:buFont typeface="Arial" panose="020B0604020202020204" pitchFamily="34" charset="0"/>
              <a:buChar char="•"/>
            </a:pPr>
            <a:r>
              <a:rPr lang="en-US" sz="2000" dirty="0"/>
              <a:t>Identify high-value customer segments</a:t>
            </a:r>
          </a:p>
          <a:p>
            <a:pPr>
              <a:buFont typeface="Arial" panose="020B0604020202020204" pitchFamily="34" charset="0"/>
              <a:buChar char="•"/>
            </a:pPr>
            <a:r>
              <a:rPr lang="en-US" sz="2000" dirty="0"/>
              <a:t>Enhance customer retention and engagement strategies</a:t>
            </a:r>
          </a:p>
          <a:p>
            <a:pPr marL="0" indent="0">
              <a:buNone/>
            </a:pPr>
            <a:endParaRPr lang="en-IN" sz="2800" dirty="0">
              <a:latin typeface="Aptos" panose="020B0004020202020204" pitchFamily="34" charset="0"/>
            </a:endParaRPr>
          </a:p>
        </p:txBody>
      </p:sp>
      <p:pic>
        <p:nvPicPr>
          <p:cNvPr id="4" name="Graphic 3" descr="Call center with solid fill">
            <a:extLst>
              <a:ext uri="{FF2B5EF4-FFF2-40B4-BE49-F238E27FC236}">
                <a16:creationId xmlns:a16="http://schemas.microsoft.com/office/drawing/2014/main" xmlns="" id="{3A87E431-72BC-B7D8-AA54-A654419F790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591310" y="106838"/>
            <a:ext cx="842645" cy="842645"/>
          </a:xfrm>
          <a:prstGeom prst="rect">
            <a:avLst/>
          </a:prstGeom>
        </p:spPr>
      </p:pic>
    </p:spTree>
    <p:extLst>
      <p:ext uri="{BB962C8B-B14F-4D97-AF65-F5344CB8AC3E}">
        <p14:creationId xmlns:p14="http://schemas.microsoft.com/office/powerpoint/2010/main" xmlns="" val="117015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xmlns="" id="{72445C1C-75F2-61ED-2C8A-C9E3A332F50C}"/>
              </a:ext>
            </a:extLst>
          </p:cNvPr>
          <p:cNvSpPr>
            <a:spLocks noGrp="1"/>
          </p:cNvSpPr>
          <p:nvPr>
            <p:ph type="title"/>
          </p:nvPr>
        </p:nvSpPr>
        <p:spPr>
          <a:xfrm>
            <a:off x="2055815" y="56965"/>
            <a:ext cx="3864220" cy="993466"/>
          </a:xfrm>
        </p:spPr>
        <p:txBody>
          <a:bodyPr>
            <a:normAutofit/>
          </a:bodyPr>
          <a:lstStyle/>
          <a:p>
            <a:r>
              <a:rPr lang="en-US" b="1" dirty="0">
                <a:latin typeface="Aptos" panose="020B0004020202020204" pitchFamily="34" charset="0"/>
              </a:rPr>
              <a:t>DATASET DETAILS</a:t>
            </a:r>
            <a:endParaRPr lang="en-IN" b="1" dirty="0">
              <a:latin typeface="Aptos" panose="020B0004020202020204" pitchFamily="34" charset="0"/>
            </a:endParaRPr>
          </a:p>
        </p:txBody>
      </p:sp>
      <p:sp>
        <p:nvSpPr>
          <p:cNvPr id="37" name="Content Placeholder 36">
            <a:extLst>
              <a:ext uri="{FF2B5EF4-FFF2-40B4-BE49-F238E27FC236}">
                <a16:creationId xmlns:a16="http://schemas.microsoft.com/office/drawing/2014/main" xmlns="" id="{B9314FC9-2360-2364-CF99-DED1BC2EEAA1}"/>
              </a:ext>
            </a:extLst>
          </p:cNvPr>
          <p:cNvSpPr>
            <a:spLocks noGrp="1"/>
          </p:cNvSpPr>
          <p:nvPr>
            <p:ph sz="half" idx="1"/>
          </p:nvPr>
        </p:nvSpPr>
        <p:spPr>
          <a:xfrm>
            <a:off x="1036949" y="1159496"/>
            <a:ext cx="4091233" cy="4028763"/>
          </a:xfrm>
        </p:spPr>
        <p:txBody>
          <a:bodyPr/>
          <a:lstStyle/>
          <a:p>
            <a:pPr marL="0" indent="0">
              <a:buNone/>
            </a:pPr>
            <a:r>
              <a:rPr lang="en-US" dirty="0">
                <a:latin typeface="Aptos" panose="020B0004020202020204" pitchFamily="34" charset="0"/>
              </a:rPr>
              <a:t>The dataset for this project should contain the </a:t>
            </a:r>
            <a:r>
              <a:rPr lang="en-US" b="1" dirty="0"/>
              <a:t>demographic</a:t>
            </a:r>
            <a:r>
              <a:rPr lang="en-US" dirty="0"/>
              <a:t>, </a:t>
            </a:r>
            <a:r>
              <a:rPr lang="en-US" b="1" dirty="0"/>
              <a:t>purchase behavior</a:t>
            </a:r>
            <a:r>
              <a:rPr lang="en-US" dirty="0"/>
              <a:t>, and </a:t>
            </a:r>
            <a:r>
              <a:rPr lang="en-US" b="1" dirty="0"/>
              <a:t>marketing response</a:t>
            </a:r>
            <a:r>
              <a:rPr lang="en-US" dirty="0"/>
              <a:t> information for each customer. Below is an overview of the key features:</a:t>
            </a:r>
            <a:endParaRPr lang="en-IN" dirty="0">
              <a:latin typeface="Aptos" panose="020B0004020202020204" pitchFamily="34" charset="0"/>
            </a:endParaRPr>
          </a:p>
        </p:txBody>
      </p:sp>
      <p:pic>
        <p:nvPicPr>
          <p:cNvPr id="40" name="Graphic 39" descr="Database with solid fill">
            <a:extLst>
              <a:ext uri="{FF2B5EF4-FFF2-40B4-BE49-F238E27FC236}">
                <a16:creationId xmlns:a16="http://schemas.microsoft.com/office/drawing/2014/main" xmlns="" id="{E5198D2A-A83D-D1E0-45FF-BDB0ADE1477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280480" y="166030"/>
            <a:ext cx="775335" cy="775335"/>
          </a:xfrm>
          <a:prstGeom prst="rect">
            <a:avLst/>
          </a:prstGeom>
        </p:spPr>
      </p:pic>
      <p:graphicFrame>
        <p:nvGraphicFramePr>
          <p:cNvPr id="46" name="Content Placeholder 45">
            <a:extLst>
              <a:ext uri="{FF2B5EF4-FFF2-40B4-BE49-F238E27FC236}">
                <a16:creationId xmlns:a16="http://schemas.microsoft.com/office/drawing/2014/main" xmlns="" id="{95231719-2F5B-F9E2-B9FF-94C3016AAC18}"/>
              </a:ext>
            </a:extLst>
          </p:cNvPr>
          <p:cNvGraphicFramePr>
            <a:graphicFrameLocks noGrp="1"/>
          </p:cNvGraphicFramePr>
          <p:nvPr>
            <p:ph sz="half" idx="2"/>
            <p:extLst>
              <p:ext uri="{D42A27DB-BD31-4B8C-83A1-F6EECF244321}">
                <p14:modId xmlns:p14="http://schemas.microsoft.com/office/powerpoint/2010/main" xmlns="" val="342944683"/>
              </p:ext>
            </p:extLst>
          </p:nvPr>
        </p:nvGraphicFramePr>
        <p:xfrm>
          <a:off x="5250729" y="837713"/>
          <a:ext cx="6055151" cy="5926604"/>
        </p:xfrm>
        <a:graphic>
          <a:graphicData uri="http://schemas.openxmlformats.org/drawingml/2006/table">
            <a:tbl>
              <a:tblPr firstRow="1" bandRow="1">
                <a:tableStyleId>{5C22544A-7EE6-4342-B048-85BDC9FD1C3A}</a:tableStyleId>
              </a:tblPr>
              <a:tblGrid>
                <a:gridCol w="3039858">
                  <a:extLst>
                    <a:ext uri="{9D8B030D-6E8A-4147-A177-3AD203B41FA5}">
                      <a16:colId xmlns:a16="http://schemas.microsoft.com/office/drawing/2014/main" xmlns="" val="1604645531"/>
                    </a:ext>
                  </a:extLst>
                </a:gridCol>
                <a:gridCol w="3015293">
                  <a:extLst>
                    <a:ext uri="{9D8B030D-6E8A-4147-A177-3AD203B41FA5}">
                      <a16:colId xmlns:a16="http://schemas.microsoft.com/office/drawing/2014/main" xmlns="" val="4164465441"/>
                    </a:ext>
                  </a:extLst>
                </a:gridCol>
              </a:tblGrid>
              <a:tr h="367994">
                <a:tc>
                  <a:txBody>
                    <a:bodyPr/>
                    <a:lstStyle/>
                    <a:p>
                      <a:pPr algn="ctr"/>
                      <a:r>
                        <a:rPr lang="en-US" dirty="0"/>
                        <a:t>COLUMN NAME</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xmlns="" val="4149623840"/>
                  </a:ext>
                </a:extLst>
              </a:tr>
              <a:tr h="622029">
                <a:tc>
                  <a:txBody>
                    <a:bodyPr/>
                    <a:lstStyle/>
                    <a:p>
                      <a:r>
                        <a:rPr lang="en-US" dirty="0">
                          <a:latin typeface="Aptos" panose="020B0004020202020204" pitchFamily="34" charset="0"/>
                        </a:rPr>
                        <a:t>ID</a:t>
                      </a:r>
                      <a:endParaRPr lang="en-IN" dirty="0">
                        <a:latin typeface="Aptos" panose="020B0004020202020204" pitchFamily="34" charset="0"/>
                      </a:endParaRPr>
                    </a:p>
                  </a:txBody>
                  <a:tcPr/>
                </a:tc>
                <a:tc>
                  <a:txBody>
                    <a:bodyPr/>
                    <a:lstStyle/>
                    <a:p>
                      <a:r>
                        <a:rPr lang="en-US" dirty="0">
                          <a:latin typeface="Aptos" panose="020B0004020202020204" pitchFamily="34" charset="0"/>
                        </a:rPr>
                        <a:t>Unique identifier for each customer.</a:t>
                      </a:r>
                      <a:endParaRPr lang="en-IN" dirty="0">
                        <a:latin typeface="Aptos" panose="020B0004020202020204" pitchFamily="34" charset="0"/>
                      </a:endParaRPr>
                    </a:p>
                  </a:txBody>
                  <a:tcPr/>
                </a:tc>
                <a:extLst>
                  <a:ext uri="{0D108BD9-81ED-4DB2-BD59-A6C34878D82A}">
                    <a16:rowId xmlns:a16="http://schemas.microsoft.com/office/drawing/2014/main" xmlns="" val="3080740740"/>
                  </a:ext>
                </a:extLst>
              </a:tr>
              <a:tr h="3554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YEAR_BIRTH</a:t>
                      </a:r>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Year of birth of the customer</a:t>
                      </a:r>
                      <a:endParaRPr lang="en-IN" b="1" dirty="0">
                        <a:latin typeface="Aptos" panose="020B0004020202020204" pitchFamily="34" charset="0"/>
                      </a:endParaRPr>
                    </a:p>
                  </a:txBody>
                  <a:tcPr/>
                </a:tc>
                <a:extLst>
                  <a:ext uri="{0D108BD9-81ED-4DB2-BD59-A6C34878D82A}">
                    <a16:rowId xmlns:a16="http://schemas.microsoft.com/office/drawing/2014/main" xmlns="" val="3192861868"/>
                  </a:ext>
                </a:extLst>
              </a:tr>
              <a:tr h="622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EDUCATION</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Education level (e.g., Graduation, PhD, Master, etc.)</a:t>
                      </a:r>
                      <a:endParaRPr lang="en-IN" dirty="0">
                        <a:latin typeface="Aptos" panose="020B0004020202020204" pitchFamily="34" charset="0"/>
                      </a:endParaRPr>
                    </a:p>
                  </a:txBody>
                  <a:tcPr/>
                </a:tc>
                <a:extLst>
                  <a:ext uri="{0D108BD9-81ED-4DB2-BD59-A6C34878D82A}">
                    <a16:rowId xmlns:a16="http://schemas.microsoft.com/office/drawing/2014/main" xmlns="" val="3123122884"/>
                  </a:ext>
                </a:extLst>
              </a:tr>
              <a:tr h="666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MARITAL_STATUS</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Marital status (e.g., Married, Single, Together)</a:t>
                      </a:r>
                      <a:endParaRPr lang="en-IN" dirty="0">
                        <a:latin typeface="Aptos" panose="020B0004020202020204" pitchFamily="34" charset="0"/>
                      </a:endParaRPr>
                    </a:p>
                  </a:txBody>
                  <a:tcPr/>
                </a:tc>
                <a:extLst>
                  <a:ext uri="{0D108BD9-81ED-4DB2-BD59-A6C34878D82A}">
                    <a16:rowId xmlns:a16="http://schemas.microsoft.com/office/drawing/2014/main" xmlns="" val="2983181431"/>
                  </a:ext>
                </a:extLst>
              </a:tr>
              <a:tr h="657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KIDHOME</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children in the household</a:t>
                      </a:r>
                      <a:endParaRPr lang="en-IN" dirty="0">
                        <a:latin typeface="Aptos" panose="020B0004020202020204" pitchFamily="34" charset="0"/>
                      </a:endParaRPr>
                    </a:p>
                  </a:txBody>
                  <a:tcPr/>
                </a:tc>
                <a:extLst>
                  <a:ext uri="{0D108BD9-81ED-4DB2-BD59-A6C34878D82A}">
                    <a16:rowId xmlns:a16="http://schemas.microsoft.com/office/drawing/2014/main" xmlns="" val="1396991163"/>
                  </a:ext>
                </a:extLst>
              </a:tr>
              <a:tr h="648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ptos" panose="020B0004020202020204" pitchFamily="34" charset="0"/>
                        </a:rPr>
                        <a:t>TEENHOME</a:t>
                      </a:r>
                      <a:endParaRPr lang="en-IN" dirty="0">
                        <a:latin typeface="Aptos" panose="020B0004020202020204" pitchFamily="34" charset="0"/>
                      </a:endParaRPr>
                    </a:p>
                    <a:p>
                      <a:endParaRPr lang="en-IN" dirty="0">
                        <a:latin typeface="Aptos" panose="020B00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teenagers in the household</a:t>
                      </a:r>
                      <a:endParaRPr lang="en-IN" dirty="0">
                        <a:latin typeface="Aptos" panose="020B0004020202020204" pitchFamily="34" charset="0"/>
                      </a:endParaRPr>
                    </a:p>
                  </a:txBody>
                  <a:tcPr/>
                </a:tc>
                <a:extLst>
                  <a:ext uri="{0D108BD9-81ED-4DB2-BD59-A6C34878D82A}">
                    <a16:rowId xmlns:a16="http://schemas.microsoft.com/office/drawing/2014/main" xmlns="" val="3975554280"/>
                  </a:ext>
                </a:extLst>
              </a:tr>
              <a:tr h="659586">
                <a:tc>
                  <a:txBody>
                    <a:bodyPr/>
                    <a:lstStyle/>
                    <a:p>
                      <a:r>
                        <a:rPr lang="en-US" dirty="0">
                          <a:latin typeface="Aptos" panose="020B0004020202020204" pitchFamily="34" charset="0"/>
                        </a:rPr>
                        <a:t>DT_CUSTOMER</a:t>
                      </a:r>
                      <a:endParaRPr lang="en-IN" dirty="0">
                        <a:latin typeface="Aptos" panose="020B0004020202020204" pitchFamily="34" charset="0"/>
                      </a:endParaRPr>
                    </a:p>
                  </a:txBody>
                  <a:tcPr/>
                </a:tc>
                <a:tc>
                  <a:txBody>
                    <a:bodyPr/>
                    <a:lstStyle/>
                    <a:p>
                      <a:r>
                        <a:rPr lang="en-US" dirty="0"/>
                        <a:t>Date when the customer was enrolled</a:t>
                      </a:r>
                      <a:endParaRPr lang="en-IN" dirty="0">
                        <a:latin typeface="Aptos" panose="020B0004020202020204" pitchFamily="34" charset="0"/>
                      </a:endParaRPr>
                    </a:p>
                  </a:txBody>
                  <a:tcPr/>
                </a:tc>
                <a:extLst>
                  <a:ext uri="{0D108BD9-81ED-4DB2-BD59-A6C34878D82A}">
                    <a16:rowId xmlns:a16="http://schemas.microsoft.com/office/drawing/2014/main" xmlns="" val="443688170"/>
                  </a:ext>
                </a:extLst>
              </a:tr>
              <a:tr h="622029">
                <a:tc>
                  <a:txBody>
                    <a:bodyPr/>
                    <a:lstStyle/>
                    <a:p>
                      <a:r>
                        <a:rPr lang="en-US" dirty="0">
                          <a:latin typeface="Aptos" panose="020B0004020202020204" pitchFamily="34" charset="0"/>
                        </a:rPr>
                        <a:t>RECENCY</a:t>
                      </a:r>
                      <a:endParaRPr lang="en-IN" dirty="0">
                        <a:latin typeface="Aptos" panose="020B0004020202020204" pitchFamily="34" charset="0"/>
                      </a:endParaRPr>
                    </a:p>
                  </a:txBody>
                  <a:tcPr/>
                </a:tc>
                <a:tc>
                  <a:txBody>
                    <a:bodyPr/>
                    <a:lstStyle/>
                    <a:p>
                      <a:r>
                        <a:rPr lang="en-US" dirty="0"/>
                        <a:t>Number of days since last purchase</a:t>
                      </a:r>
                      <a:endParaRPr lang="en-IN" dirty="0">
                        <a:latin typeface="Aptos" panose="020B0004020202020204" pitchFamily="34" charset="0"/>
                      </a:endParaRPr>
                    </a:p>
                  </a:txBody>
                  <a:tcPr/>
                </a:tc>
                <a:extLst>
                  <a:ext uri="{0D108BD9-81ED-4DB2-BD59-A6C34878D82A}">
                    <a16:rowId xmlns:a16="http://schemas.microsoft.com/office/drawing/2014/main" xmlns="" val="4007188435"/>
                  </a:ext>
                </a:extLst>
              </a:tr>
              <a:tr h="398049">
                <a:tc>
                  <a:txBody>
                    <a:bodyPr/>
                    <a:lstStyle/>
                    <a:p>
                      <a:r>
                        <a:rPr lang="en-US" dirty="0">
                          <a:latin typeface="Aptos" panose="020B0004020202020204" pitchFamily="34" charset="0"/>
                        </a:rPr>
                        <a:t>MNTWINES</a:t>
                      </a:r>
                      <a:endParaRPr lang="en-IN" dirty="0">
                        <a:latin typeface="Aptos" panose="020B0004020202020204" pitchFamily="34" charset="0"/>
                      </a:endParaRPr>
                    </a:p>
                  </a:txBody>
                  <a:tcPr/>
                </a:tc>
                <a:tc>
                  <a:txBody>
                    <a:bodyPr/>
                    <a:lstStyle/>
                    <a:p>
                      <a:r>
                        <a:rPr lang="en-US" dirty="0"/>
                        <a:t>Amount spent on wine in the last 2 years</a:t>
                      </a:r>
                      <a:endParaRPr lang="en-IN" dirty="0">
                        <a:latin typeface="Aptos" panose="020B0004020202020204" pitchFamily="34" charset="0"/>
                      </a:endParaRPr>
                    </a:p>
                  </a:txBody>
                  <a:tcPr/>
                </a:tc>
                <a:extLst>
                  <a:ext uri="{0D108BD9-81ED-4DB2-BD59-A6C34878D82A}">
                    <a16:rowId xmlns:a16="http://schemas.microsoft.com/office/drawing/2014/main" xmlns="" val="1998784712"/>
                  </a:ext>
                </a:extLst>
              </a:tr>
            </a:tbl>
          </a:graphicData>
        </a:graphic>
      </p:graphicFrame>
    </p:spTree>
    <p:extLst>
      <p:ext uri="{BB962C8B-B14F-4D97-AF65-F5344CB8AC3E}">
        <p14:creationId xmlns:p14="http://schemas.microsoft.com/office/powerpoint/2010/main" xmlns="" val="30808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5FAB6A6-624B-B14A-BABA-000D5AF10F18}"/>
              </a:ext>
            </a:extLst>
          </p:cNvPr>
          <p:cNvGraphicFramePr>
            <a:graphicFrameLocks noGrp="1"/>
          </p:cNvGraphicFramePr>
          <p:nvPr>
            <p:ph idx="1"/>
            <p:extLst>
              <p:ext uri="{D42A27DB-BD31-4B8C-83A1-F6EECF244321}">
                <p14:modId xmlns:p14="http://schemas.microsoft.com/office/powerpoint/2010/main" xmlns="" val="4232301247"/>
              </p:ext>
            </p:extLst>
          </p:nvPr>
        </p:nvGraphicFramePr>
        <p:xfrm>
          <a:off x="1263192" y="430909"/>
          <a:ext cx="9853209" cy="6066530"/>
        </p:xfrm>
        <a:graphic>
          <a:graphicData uri="http://schemas.openxmlformats.org/drawingml/2006/table">
            <a:tbl>
              <a:tblPr firstRow="1" bandRow="1">
                <a:tableStyleId>{5C22544A-7EE6-4342-B048-85BDC9FD1C3A}</a:tableStyleId>
              </a:tblPr>
              <a:tblGrid>
                <a:gridCol w="3293177">
                  <a:extLst>
                    <a:ext uri="{9D8B030D-6E8A-4147-A177-3AD203B41FA5}">
                      <a16:colId xmlns:a16="http://schemas.microsoft.com/office/drawing/2014/main" xmlns="" val="1975056307"/>
                    </a:ext>
                  </a:extLst>
                </a:gridCol>
                <a:gridCol w="6560032">
                  <a:extLst>
                    <a:ext uri="{9D8B030D-6E8A-4147-A177-3AD203B41FA5}">
                      <a16:colId xmlns:a16="http://schemas.microsoft.com/office/drawing/2014/main" xmlns="" val="3273537340"/>
                    </a:ext>
                  </a:extLst>
                </a:gridCol>
              </a:tblGrid>
              <a:tr h="362624">
                <a:tc>
                  <a:txBody>
                    <a:bodyPr/>
                    <a:lstStyle/>
                    <a:p>
                      <a:pPr algn="ctr"/>
                      <a:r>
                        <a:rPr lang="en-US" dirty="0">
                          <a:latin typeface="Aptos" panose="020B0004020202020204" pitchFamily="34" charset="0"/>
                        </a:rPr>
                        <a:t>COLUMN NAME</a:t>
                      </a:r>
                      <a:endParaRPr lang="en-IN" dirty="0">
                        <a:latin typeface="Aptos" panose="020B0004020202020204" pitchFamily="34" charset="0"/>
                      </a:endParaRPr>
                    </a:p>
                  </a:txBody>
                  <a:tcPr/>
                </a:tc>
                <a:tc>
                  <a:txBody>
                    <a:bodyPr/>
                    <a:lstStyle/>
                    <a:p>
                      <a:pPr algn="ctr"/>
                      <a:r>
                        <a:rPr lang="en-US" dirty="0">
                          <a:latin typeface="Aptos" panose="020B0004020202020204" pitchFamily="34" charset="0"/>
                        </a:rPr>
                        <a:t>DESCRIPTION</a:t>
                      </a:r>
                      <a:endParaRPr lang="en-IN" dirty="0">
                        <a:latin typeface="Aptos" panose="020B0004020202020204" pitchFamily="34" charset="0"/>
                      </a:endParaRPr>
                    </a:p>
                  </a:txBody>
                  <a:tcPr/>
                </a:tc>
                <a:extLst>
                  <a:ext uri="{0D108BD9-81ED-4DB2-BD59-A6C34878D82A}">
                    <a16:rowId xmlns:a16="http://schemas.microsoft.com/office/drawing/2014/main" xmlns="" val="1602928364"/>
                  </a:ext>
                </a:extLst>
              </a:tr>
              <a:tr h="370246">
                <a:tc>
                  <a:txBody>
                    <a:bodyPr/>
                    <a:lstStyle/>
                    <a:p>
                      <a:r>
                        <a:rPr lang="en-US" dirty="0">
                          <a:latin typeface="Aptos" panose="020B0004020202020204" pitchFamily="34" charset="0"/>
                        </a:rPr>
                        <a:t>MNTFRUITS</a:t>
                      </a:r>
                      <a:endParaRPr lang="en-IN" dirty="0">
                        <a:latin typeface="Aptos" panose="020B0004020202020204" pitchFamily="34" charset="0"/>
                      </a:endParaRPr>
                    </a:p>
                  </a:txBody>
                  <a:tcPr/>
                </a:tc>
                <a:tc>
                  <a:txBody>
                    <a:bodyPr/>
                    <a:lstStyle/>
                    <a:p>
                      <a:r>
                        <a:rPr lang="en-US" dirty="0"/>
                        <a:t>Amount spent on fruits in the last 2 years</a:t>
                      </a:r>
                      <a:endParaRPr lang="en-IN" dirty="0">
                        <a:latin typeface="Aptos" panose="020B0004020202020204" pitchFamily="34" charset="0"/>
                      </a:endParaRPr>
                    </a:p>
                  </a:txBody>
                  <a:tcPr/>
                </a:tc>
                <a:extLst>
                  <a:ext uri="{0D108BD9-81ED-4DB2-BD59-A6C34878D82A}">
                    <a16:rowId xmlns:a16="http://schemas.microsoft.com/office/drawing/2014/main" xmlns="" val="532955339"/>
                  </a:ext>
                </a:extLst>
              </a:tr>
              <a:tr h="403510">
                <a:tc>
                  <a:txBody>
                    <a:bodyPr/>
                    <a:lstStyle/>
                    <a:p>
                      <a:r>
                        <a:rPr lang="en-US" dirty="0">
                          <a:latin typeface="Aptos" panose="020B0004020202020204" pitchFamily="34" charset="0"/>
                        </a:rPr>
                        <a:t>MNTMEATPRODUCTS</a:t>
                      </a:r>
                      <a:endParaRPr lang="en-IN" dirty="0">
                        <a:latin typeface="Aptos" panose="020B0004020202020204" pitchFamily="34" charset="0"/>
                      </a:endParaRPr>
                    </a:p>
                  </a:txBody>
                  <a:tcPr/>
                </a:tc>
                <a:tc>
                  <a:txBody>
                    <a:bodyPr/>
                    <a:lstStyle/>
                    <a:p>
                      <a:r>
                        <a:rPr lang="en-US" dirty="0"/>
                        <a:t>Amount spent on meat products in the last 2 years</a:t>
                      </a:r>
                      <a:endParaRPr lang="en-IN" dirty="0">
                        <a:latin typeface="Aptos" panose="020B0004020202020204" pitchFamily="34" charset="0"/>
                      </a:endParaRPr>
                    </a:p>
                  </a:txBody>
                  <a:tcPr/>
                </a:tc>
                <a:extLst>
                  <a:ext uri="{0D108BD9-81ED-4DB2-BD59-A6C34878D82A}">
                    <a16:rowId xmlns:a16="http://schemas.microsoft.com/office/drawing/2014/main" xmlns="" val="3220230975"/>
                  </a:ext>
                </a:extLst>
              </a:tr>
              <a:tr h="411595">
                <a:tc>
                  <a:txBody>
                    <a:bodyPr/>
                    <a:lstStyle/>
                    <a:p>
                      <a:r>
                        <a:rPr lang="en-US" dirty="0">
                          <a:latin typeface="Aptos" panose="020B0004020202020204" pitchFamily="34" charset="0"/>
                        </a:rPr>
                        <a:t>MNTFISHPRODUCTS</a:t>
                      </a:r>
                      <a:endParaRPr lang="en-IN" dirty="0">
                        <a:latin typeface="Aptos" panose="020B0004020202020204" pitchFamily="34" charset="0"/>
                      </a:endParaRPr>
                    </a:p>
                  </a:txBody>
                  <a:tcPr/>
                </a:tc>
                <a:tc>
                  <a:txBody>
                    <a:bodyPr/>
                    <a:lstStyle/>
                    <a:p>
                      <a:r>
                        <a:rPr lang="en-US" dirty="0"/>
                        <a:t>Amount spent on fish products in the last 2 years</a:t>
                      </a:r>
                      <a:endParaRPr lang="en-IN" dirty="0">
                        <a:latin typeface="Aptos" panose="020B0004020202020204" pitchFamily="34" charset="0"/>
                      </a:endParaRPr>
                    </a:p>
                  </a:txBody>
                  <a:tcPr/>
                </a:tc>
                <a:extLst>
                  <a:ext uri="{0D108BD9-81ED-4DB2-BD59-A6C34878D82A}">
                    <a16:rowId xmlns:a16="http://schemas.microsoft.com/office/drawing/2014/main" xmlns="" val="772486378"/>
                  </a:ext>
                </a:extLst>
              </a:tr>
              <a:tr h="345296">
                <a:tc>
                  <a:txBody>
                    <a:bodyPr/>
                    <a:lstStyle/>
                    <a:p>
                      <a:r>
                        <a:rPr lang="en-US" dirty="0">
                          <a:latin typeface="Aptos" panose="020B0004020202020204" pitchFamily="34" charset="0"/>
                        </a:rPr>
                        <a:t>MNTSWEETPRODUCTS</a:t>
                      </a:r>
                      <a:endParaRPr lang="en-IN" dirty="0">
                        <a:latin typeface="Aptos" panose="020B0004020202020204" pitchFamily="34" charset="0"/>
                      </a:endParaRPr>
                    </a:p>
                  </a:txBody>
                  <a:tcPr/>
                </a:tc>
                <a:tc>
                  <a:txBody>
                    <a:bodyPr/>
                    <a:lstStyle/>
                    <a:p>
                      <a:r>
                        <a:rPr lang="en-US" dirty="0"/>
                        <a:t>Amount spent on sweet products in the last 2 years</a:t>
                      </a:r>
                      <a:endParaRPr lang="en-IN" dirty="0">
                        <a:latin typeface="Aptos" panose="020B0004020202020204" pitchFamily="34" charset="0"/>
                      </a:endParaRPr>
                    </a:p>
                  </a:txBody>
                  <a:tcPr/>
                </a:tc>
                <a:extLst>
                  <a:ext uri="{0D108BD9-81ED-4DB2-BD59-A6C34878D82A}">
                    <a16:rowId xmlns:a16="http://schemas.microsoft.com/office/drawing/2014/main" xmlns="" val="3688234260"/>
                  </a:ext>
                </a:extLst>
              </a:tr>
              <a:tr h="377295">
                <a:tc>
                  <a:txBody>
                    <a:bodyPr/>
                    <a:lstStyle/>
                    <a:p>
                      <a:r>
                        <a:rPr lang="en-US" dirty="0">
                          <a:latin typeface="Aptos" panose="020B0004020202020204" pitchFamily="34" charset="0"/>
                        </a:rPr>
                        <a:t>MNTGOLDPRODS</a:t>
                      </a:r>
                      <a:endParaRPr lang="en-IN" dirty="0">
                        <a:latin typeface="Aptos" panose="020B0004020202020204" pitchFamily="34" charset="0"/>
                      </a:endParaRPr>
                    </a:p>
                  </a:txBody>
                  <a:tcPr/>
                </a:tc>
                <a:tc>
                  <a:txBody>
                    <a:bodyPr/>
                    <a:lstStyle/>
                    <a:p>
                      <a:r>
                        <a:rPr lang="en-US" dirty="0"/>
                        <a:t>Amount spent on gold products in the last 2 years</a:t>
                      </a:r>
                      <a:endParaRPr lang="en-IN" dirty="0">
                        <a:latin typeface="Aptos" panose="020B0004020202020204" pitchFamily="34" charset="0"/>
                      </a:endParaRPr>
                    </a:p>
                  </a:txBody>
                  <a:tcPr/>
                </a:tc>
                <a:extLst>
                  <a:ext uri="{0D108BD9-81ED-4DB2-BD59-A6C34878D82A}">
                    <a16:rowId xmlns:a16="http://schemas.microsoft.com/office/drawing/2014/main" xmlns="" val="1072831179"/>
                  </a:ext>
                </a:extLst>
              </a:tr>
              <a:tr h="345296">
                <a:tc>
                  <a:txBody>
                    <a:bodyPr/>
                    <a:lstStyle/>
                    <a:p>
                      <a:r>
                        <a:rPr lang="en-US" dirty="0">
                          <a:latin typeface="Aptos" panose="020B0004020202020204" pitchFamily="34" charset="0"/>
                        </a:rPr>
                        <a:t>NUMDEALSPURCHASES</a:t>
                      </a:r>
                      <a:endParaRPr lang="en-IN" dirty="0">
                        <a:latin typeface="Aptos" panose="020B0004020202020204" pitchFamily="34" charset="0"/>
                      </a:endParaRPr>
                    </a:p>
                  </a:txBody>
                  <a:tcPr/>
                </a:tc>
                <a:tc>
                  <a:txBody>
                    <a:bodyPr/>
                    <a:lstStyle/>
                    <a:p>
                      <a:r>
                        <a:rPr lang="en-US" dirty="0"/>
                        <a:t>Number of purchases made using a discount</a:t>
                      </a:r>
                      <a:endParaRPr lang="en-IN" dirty="0">
                        <a:latin typeface="Aptos" panose="020B0004020202020204" pitchFamily="34" charset="0"/>
                      </a:endParaRPr>
                    </a:p>
                  </a:txBody>
                  <a:tcPr/>
                </a:tc>
                <a:extLst>
                  <a:ext uri="{0D108BD9-81ED-4DB2-BD59-A6C34878D82A}">
                    <a16:rowId xmlns:a16="http://schemas.microsoft.com/office/drawing/2014/main" xmlns="" val="88015271"/>
                  </a:ext>
                </a:extLst>
              </a:tr>
              <a:tr h="394446">
                <a:tc>
                  <a:txBody>
                    <a:bodyPr/>
                    <a:lstStyle/>
                    <a:p>
                      <a:r>
                        <a:rPr lang="en-US" dirty="0">
                          <a:latin typeface="Aptos" panose="020B0004020202020204" pitchFamily="34" charset="0"/>
                        </a:rPr>
                        <a:t>NUMWEBPURCHASES</a:t>
                      </a:r>
                      <a:endParaRPr lang="en-IN" dirty="0">
                        <a:latin typeface="Aptos" panose="020B0004020202020204" pitchFamily="34" charset="0"/>
                      </a:endParaRPr>
                    </a:p>
                  </a:txBody>
                  <a:tcPr/>
                </a:tc>
                <a:tc>
                  <a:txBody>
                    <a:bodyPr/>
                    <a:lstStyle/>
                    <a:p>
                      <a:r>
                        <a:rPr lang="en-US" dirty="0"/>
                        <a:t>Number of purchases made through the website</a:t>
                      </a:r>
                      <a:endParaRPr lang="en-IN" dirty="0">
                        <a:latin typeface="Aptos" panose="020B0004020202020204" pitchFamily="34" charset="0"/>
                      </a:endParaRPr>
                    </a:p>
                  </a:txBody>
                  <a:tcPr/>
                </a:tc>
                <a:extLst>
                  <a:ext uri="{0D108BD9-81ED-4DB2-BD59-A6C34878D82A}">
                    <a16:rowId xmlns:a16="http://schemas.microsoft.com/office/drawing/2014/main" xmlns="" val="2815829158"/>
                  </a:ext>
                </a:extLst>
              </a:tr>
              <a:tr h="351571">
                <a:tc>
                  <a:txBody>
                    <a:bodyPr/>
                    <a:lstStyle/>
                    <a:p>
                      <a:r>
                        <a:rPr lang="en-US" dirty="0">
                          <a:latin typeface="Aptos" panose="020B0004020202020204" pitchFamily="34" charset="0"/>
                        </a:rPr>
                        <a:t>NUMCATALOGPURCHASES</a:t>
                      </a:r>
                      <a:endParaRPr lang="en-IN" dirty="0">
                        <a:latin typeface="Aptos" panose="020B0004020202020204" pitchFamily="34" charset="0"/>
                      </a:endParaRPr>
                    </a:p>
                  </a:txBody>
                  <a:tcPr/>
                </a:tc>
                <a:tc>
                  <a:txBody>
                    <a:bodyPr/>
                    <a:lstStyle/>
                    <a:p>
                      <a:r>
                        <a:rPr lang="en-US" dirty="0"/>
                        <a:t>Number of purchases made using a catalog</a:t>
                      </a:r>
                      <a:endParaRPr lang="en-IN" dirty="0">
                        <a:latin typeface="Aptos" panose="020B0004020202020204" pitchFamily="34" charset="0"/>
                      </a:endParaRPr>
                    </a:p>
                  </a:txBody>
                  <a:tcPr/>
                </a:tc>
                <a:extLst>
                  <a:ext uri="{0D108BD9-81ED-4DB2-BD59-A6C34878D82A}">
                    <a16:rowId xmlns:a16="http://schemas.microsoft.com/office/drawing/2014/main" xmlns="" val="3914926071"/>
                  </a:ext>
                </a:extLst>
              </a:tr>
              <a:tr h="392432">
                <a:tc>
                  <a:txBody>
                    <a:bodyPr/>
                    <a:lstStyle/>
                    <a:p>
                      <a:r>
                        <a:rPr lang="en-US" dirty="0">
                          <a:latin typeface="Aptos" panose="020B0004020202020204" pitchFamily="34" charset="0"/>
                        </a:rPr>
                        <a:t>NUMSTOREPURCHASES</a:t>
                      </a:r>
                      <a:endParaRPr lang="en-IN" dirty="0">
                        <a:latin typeface="Aptos" panose="020B0004020202020204" pitchFamily="34" charset="0"/>
                      </a:endParaRPr>
                    </a:p>
                  </a:txBody>
                  <a:tcPr/>
                </a:tc>
                <a:tc>
                  <a:txBody>
                    <a:bodyPr/>
                    <a:lstStyle/>
                    <a:p>
                      <a:r>
                        <a:rPr lang="en-US" dirty="0"/>
                        <a:t>Number of purchases made in stores</a:t>
                      </a:r>
                      <a:endParaRPr lang="en-IN" dirty="0">
                        <a:latin typeface="Aptos" panose="020B0004020202020204" pitchFamily="34" charset="0"/>
                      </a:endParaRPr>
                    </a:p>
                  </a:txBody>
                  <a:tcPr/>
                </a:tc>
                <a:extLst>
                  <a:ext uri="{0D108BD9-81ED-4DB2-BD59-A6C34878D82A}">
                    <a16:rowId xmlns:a16="http://schemas.microsoft.com/office/drawing/2014/main" xmlns="" val="2061310819"/>
                  </a:ext>
                </a:extLst>
              </a:tr>
              <a:tr h="375661">
                <a:tc>
                  <a:txBody>
                    <a:bodyPr/>
                    <a:lstStyle/>
                    <a:p>
                      <a:r>
                        <a:rPr lang="en-US" dirty="0">
                          <a:latin typeface="Aptos" panose="020B0004020202020204" pitchFamily="34" charset="0"/>
                        </a:rPr>
                        <a:t>NUMWEBVISITMONTH</a:t>
                      </a:r>
                      <a:endParaRPr lang="en-IN" dirty="0">
                        <a:latin typeface="Aptos" panose="020B0004020202020204" pitchFamily="34" charset="0"/>
                      </a:endParaRPr>
                    </a:p>
                  </a:txBody>
                  <a:tcPr/>
                </a:tc>
                <a:tc>
                  <a:txBody>
                    <a:bodyPr/>
                    <a:lstStyle/>
                    <a:p>
                      <a:r>
                        <a:rPr lang="en-US" dirty="0"/>
                        <a:t>Number of visits to the website in the last month</a:t>
                      </a:r>
                      <a:endParaRPr lang="en-IN" dirty="0">
                        <a:latin typeface="Aptos" panose="020B0004020202020204" pitchFamily="34" charset="0"/>
                      </a:endParaRPr>
                    </a:p>
                  </a:txBody>
                  <a:tcPr/>
                </a:tc>
                <a:extLst>
                  <a:ext uri="{0D108BD9-81ED-4DB2-BD59-A6C34878D82A}">
                    <a16:rowId xmlns:a16="http://schemas.microsoft.com/office/drawing/2014/main" xmlns="" val="1079711758"/>
                  </a:ext>
                </a:extLst>
              </a:tr>
              <a:tr h="375661">
                <a:tc>
                  <a:txBody>
                    <a:bodyPr/>
                    <a:lstStyle/>
                    <a:p>
                      <a:r>
                        <a:rPr lang="en-US" dirty="0">
                          <a:latin typeface="Aptos" panose="020B0004020202020204" pitchFamily="34" charset="0"/>
                        </a:rPr>
                        <a:t>ACCEPTEDCMPL-5</a:t>
                      </a:r>
                      <a:endParaRPr lang="en-IN" dirty="0">
                        <a:latin typeface="Aptos" panose="020B0004020202020204" pitchFamily="34" charset="0"/>
                      </a:endParaRPr>
                    </a:p>
                  </a:txBody>
                  <a:tcPr/>
                </a:tc>
                <a:tc>
                  <a:txBody>
                    <a:bodyPr/>
                    <a:lstStyle/>
                    <a:p>
                      <a:r>
                        <a:rPr lang="en-US" dirty="0"/>
                        <a:t>Whether the customer accepted marketing campaigns 1 to 5</a:t>
                      </a:r>
                      <a:endParaRPr lang="en-IN" dirty="0">
                        <a:latin typeface="Aptos" panose="020B0004020202020204" pitchFamily="34" charset="0"/>
                      </a:endParaRPr>
                    </a:p>
                  </a:txBody>
                  <a:tcPr/>
                </a:tc>
                <a:extLst>
                  <a:ext uri="{0D108BD9-81ED-4DB2-BD59-A6C34878D82A}">
                    <a16:rowId xmlns:a16="http://schemas.microsoft.com/office/drawing/2014/main" xmlns="" val="2739251146"/>
                  </a:ext>
                </a:extLst>
              </a:tr>
              <a:tr h="375661">
                <a:tc>
                  <a:txBody>
                    <a:bodyPr/>
                    <a:lstStyle/>
                    <a:p>
                      <a:r>
                        <a:rPr lang="en-US" dirty="0">
                          <a:latin typeface="Aptos" panose="020B0004020202020204" pitchFamily="34" charset="0"/>
                        </a:rPr>
                        <a:t>COMPLAIN</a:t>
                      </a:r>
                      <a:endParaRPr lang="en-IN" dirty="0">
                        <a:latin typeface="Aptos" panose="020B0004020202020204" pitchFamily="34" charset="0"/>
                      </a:endParaRPr>
                    </a:p>
                  </a:txBody>
                  <a:tcPr/>
                </a:tc>
                <a:tc>
                  <a:txBody>
                    <a:bodyPr/>
                    <a:lstStyle/>
                    <a:p>
                      <a:r>
                        <a:rPr lang="en-IN" dirty="0"/>
                        <a:t>Whether the customer complained</a:t>
                      </a:r>
                      <a:endParaRPr lang="en-IN" dirty="0">
                        <a:latin typeface="Aptos" panose="020B0004020202020204" pitchFamily="34" charset="0"/>
                      </a:endParaRPr>
                    </a:p>
                  </a:txBody>
                  <a:tcPr/>
                </a:tc>
                <a:extLst>
                  <a:ext uri="{0D108BD9-81ED-4DB2-BD59-A6C34878D82A}">
                    <a16:rowId xmlns:a16="http://schemas.microsoft.com/office/drawing/2014/main" xmlns="" val="801750382"/>
                  </a:ext>
                </a:extLst>
              </a:tr>
              <a:tr h="375661">
                <a:tc>
                  <a:txBody>
                    <a:bodyPr/>
                    <a:lstStyle/>
                    <a:p>
                      <a:r>
                        <a:rPr lang="en-US" dirty="0">
                          <a:latin typeface="Aptos" panose="020B0004020202020204" pitchFamily="34" charset="0"/>
                        </a:rPr>
                        <a:t>Z_COSTCONTACT</a:t>
                      </a:r>
                      <a:endParaRPr lang="en-IN" dirty="0">
                        <a:latin typeface="Aptos" panose="020B0004020202020204" pitchFamily="34" charset="0"/>
                      </a:endParaRPr>
                    </a:p>
                  </a:txBody>
                  <a:tcPr/>
                </a:tc>
                <a:tc>
                  <a:txBody>
                    <a:bodyPr/>
                    <a:lstStyle/>
                    <a:p>
                      <a:r>
                        <a:rPr lang="en-US" dirty="0"/>
                        <a:t>Cost of last marketing campaign sent</a:t>
                      </a:r>
                      <a:endParaRPr lang="en-IN" dirty="0">
                        <a:latin typeface="Aptos" panose="020B0004020202020204" pitchFamily="34" charset="0"/>
                      </a:endParaRPr>
                    </a:p>
                  </a:txBody>
                  <a:tcPr/>
                </a:tc>
                <a:extLst>
                  <a:ext uri="{0D108BD9-81ED-4DB2-BD59-A6C34878D82A}">
                    <a16:rowId xmlns:a16="http://schemas.microsoft.com/office/drawing/2014/main" xmlns="" val="2110441864"/>
                  </a:ext>
                </a:extLst>
              </a:tr>
              <a:tr h="375661">
                <a:tc>
                  <a:txBody>
                    <a:bodyPr/>
                    <a:lstStyle/>
                    <a:p>
                      <a:r>
                        <a:rPr lang="en-US" dirty="0">
                          <a:latin typeface="Aptos" panose="020B0004020202020204" pitchFamily="34" charset="0"/>
                        </a:rPr>
                        <a:t>Z_REVENUE</a:t>
                      </a:r>
                      <a:endParaRPr lang="en-IN" dirty="0">
                        <a:latin typeface="Aptos" panose="020B0004020202020204" pitchFamily="34" charset="0"/>
                      </a:endParaRPr>
                    </a:p>
                  </a:txBody>
                  <a:tcPr/>
                </a:tc>
                <a:tc>
                  <a:txBody>
                    <a:bodyPr/>
                    <a:lstStyle/>
                    <a:p>
                      <a:r>
                        <a:rPr lang="en-US" dirty="0"/>
                        <a:t>Revenue from the last marketing campaign</a:t>
                      </a:r>
                      <a:endParaRPr lang="en-IN" dirty="0">
                        <a:latin typeface="Aptos" panose="020B0004020202020204" pitchFamily="34" charset="0"/>
                      </a:endParaRPr>
                    </a:p>
                  </a:txBody>
                  <a:tcPr/>
                </a:tc>
                <a:extLst>
                  <a:ext uri="{0D108BD9-81ED-4DB2-BD59-A6C34878D82A}">
                    <a16:rowId xmlns:a16="http://schemas.microsoft.com/office/drawing/2014/main" xmlns="" val="1655426089"/>
                  </a:ext>
                </a:extLst>
              </a:tr>
              <a:tr h="375661">
                <a:tc>
                  <a:txBody>
                    <a:bodyPr/>
                    <a:lstStyle/>
                    <a:p>
                      <a:r>
                        <a:rPr lang="en-US" dirty="0">
                          <a:latin typeface="Aptos" panose="020B0004020202020204" pitchFamily="34" charset="0"/>
                        </a:rPr>
                        <a:t>RESPONSE</a:t>
                      </a:r>
                      <a:endParaRPr lang="en-IN" dirty="0">
                        <a:latin typeface="Aptos" panose="020B0004020202020204" pitchFamily="34" charset="0"/>
                      </a:endParaRPr>
                    </a:p>
                  </a:txBody>
                  <a:tcPr/>
                </a:tc>
                <a:tc>
                  <a:txBody>
                    <a:bodyPr/>
                    <a:lstStyle/>
                    <a:p>
                      <a:r>
                        <a:rPr lang="en-US" dirty="0"/>
                        <a:t>Whether the customer accepted the last campaign</a:t>
                      </a:r>
                      <a:endParaRPr lang="en-IN" dirty="0">
                        <a:latin typeface="Aptos" panose="020B0004020202020204" pitchFamily="34" charset="0"/>
                      </a:endParaRPr>
                    </a:p>
                  </a:txBody>
                  <a:tcPr/>
                </a:tc>
                <a:extLst>
                  <a:ext uri="{0D108BD9-81ED-4DB2-BD59-A6C34878D82A}">
                    <a16:rowId xmlns:a16="http://schemas.microsoft.com/office/drawing/2014/main" xmlns="" val="2701990613"/>
                  </a:ext>
                </a:extLst>
              </a:tr>
            </a:tbl>
          </a:graphicData>
        </a:graphic>
      </p:graphicFrame>
    </p:spTree>
    <p:extLst>
      <p:ext uri="{BB962C8B-B14F-4D97-AF65-F5344CB8AC3E}">
        <p14:creationId xmlns:p14="http://schemas.microsoft.com/office/powerpoint/2010/main" xmlns="" val="36758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26C43E-9E04-27CA-3B32-BD128271135E}"/>
              </a:ext>
            </a:extLst>
          </p:cNvPr>
          <p:cNvSpPr>
            <a:spLocks noGrp="1"/>
          </p:cNvSpPr>
          <p:nvPr>
            <p:ph type="title"/>
          </p:nvPr>
        </p:nvSpPr>
        <p:spPr>
          <a:xfrm>
            <a:off x="2368170" y="252758"/>
            <a:ext cx="6492241" cy="822960"/>
          </a:xfrm>
        </p:spPr>
        <p:txBody>
          <a:bodyPr>
            <a:normAutofit/>
          </a:bodyPr>
          <a:lstStyle/>
          <a:p>
            <a:r>
              <a:rPr lang="en-US" b="1" dirty="0"/>
              <a:t>EXPLORATORY DATA ANALYSIS</a:t>
            </a:r>
            <a:endParaRPr lang="en-IN" b="1" dirty="0"/>
          </a:p>
        </p:txBody>
      </p:sp>
      <p:sp>
        <p:nvSpPr>
          <p:cNvPr id="8" name="Text Placeholder 7">
            <a:extLst>
              <a:ext uri="{FF2B5EF4-FFF2-40B4-BE49-F238E27FC236}">
                <a16:creationId xmlns:a16="http://schemas.microsoft.com/office/drawing/2014/main" xmlns="" id="{1492A8BB-1EB5-0641-CBFE-978E99D75B86}"/>
              </a:ext>
            </a:extLst>
          </p:cNvPr>
          <p:cNvSpPr>
            <a:spLocks noGrp="1"/>
          </p:cNvSpPr>
          <p:nvPr>
            <p:ph type="body" sz="half" idx="15"/>
          </p:nvPr>
        </p:nvSpPr>
        <p:spPr>
          <a:xfrm>
            <a:off x="1027555" y="1347614"/>
            <a:ext cx="3208735" cy="3915265"/>
          </a:xfrm>
        </p:spPr>
        <p:txBody>
          <a:bodyPr>
            <a:normAutofit/>
          </a:bodyPr>
          <a:lstStyle/>
          <a:p>
            <a:pPr marL="0" indent="0">
              <a:buFont typeface="Wingdings" panose="05000000000000000000" pitchFamily="2" charset="2"/>
              <a:buNone/>
            </a:pPr>
            <a:r>
              <a:rPr lang="en-IN" sz="1400" b="1" dirty="0">
                <a:solidFill>
                  <a:srgbClr val="002060"/>
                </a:solidFill>
                <a:latin typeface="Cambria" panose="02040503050406030204" pitchFamily="18" charset="0"/>
                <a:ea typeface="Cambria" panose="02040503050406030204" pitchFamily="18" charset="0"/>
                <a:cs typeface="Cambria" panose="02040503050406030204" charset="0"/>
              </a:rPr>
              <a:t>DATA CLEANING</a:t>
            </a:r>
            <a:r>
              <a:rPr lang="en-US" altLang="en-IN" sz="1400" b="1" dirty="0">
                <a:solidFill>
                  <a:srgbClr val="002060"/>
                </a:solidFill>
                <a:latin typeface="Cambria" panose="02040503050406030204" pitchFamily="18" charset="0"/>
                <a:ea typeface="Cambria" panose="02040503050406030204" pitchFamily="18" charset="0"/>
                <a:cs typeface="Cambria" panose="02040503050406030204" charset="0"/>
              </a:rPr>
              <a:t>:</a:t>
            </a:r>
            <a:endParaRPr lang="en-IN" sz="1400" b="1" dirty="0">
              <a:solidFill>
                <a:srgbClr val="002060"/>
              </a:solidFill>
              <a:latin typeface="Cambria" panose="02040503050406030204" pitchFamily="18" charset="0"/>
              <a:ea typeface="Cambria" panose="02040503050406030204" pitchFamily="18" charset="0"/>
              <a:cs typeface="Cambria" panose="02040503050406030204" charset="0"/>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checking for</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 the null values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examining the </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data types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c</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hanging the data types of required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resulting null values are</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dropped using </a:t>
            </a:r>
            <a:r>
              <a:rPr lang="en-IN" sz="1400" b="1" dirty="0" err="1">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dropna</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a:t>
            </a:r>
          </a:p>
          <a:p>
            <a:pPr marL="285750" indent="-285750">
              <a:buFont typeface="Arial" panose="020B0604020202020204" pitchFamily="34" charset="0"/>
              <a:buChar char="•"/>
            </a:pP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ping</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unnecessary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r>
              <a:rPr lang="en-US" altLang="en-IN"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like Complain , </a:t>
            </a:r>
            <a:r>
              <a:rPr lang="en-US" altLang="en-IN" b="1" dirty="0" err="1">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Z_CostContact</a:t>
            </a:r>
            <a:r>
              <a:rPr lang="en-US" altLang="en-IN"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endParaRPr lang="en-IN" sz="1400" b="1" dirty="0">
              <a:latin typeface="Cambria" panose="02040503050406030204" pitchFamily="18" charset="0"/>
              <a:ea typeface="Cambria" panose="02040503050406030204" pitchFamily="18" charset="0"/>
              <a:sym typeface="+mn-ea"/>
            </a:endParaRPr>
          </a:p>
          <a:p>
            <a:endParaRPr lang="en-IN" sz="1400" b="1" dirty="0">
              <a:latin typeface="Cambria" panose="02040503050406030204" pitchFamily="18" charset="0"/>
              <a:ea typeface="Cambria" panose="02040503050406030204" pitchFamily="18" charset="0"/>
            </a:endParaRPr>
          </a:p>
          <a:p>
            <a:endParaRPr lang="en-IN" b="1"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xmlns="" id="{B372EAE2-1807-006C-9EA4-C1F3010E97C9}"/>
              </a:ext>
            </a:extLst>
          </p:cNvPr>
          <p:cNvSpPr>
            <a:spLocks noGrp="1"/>
          </p:cNvSpPr>
          <p:nvPr>
            <p:ph type="body" sz="half" idx="16"/>
          </p:nvPr>
        </p:nvSpPr>
        <p:spPr>
          <a:xfrm>
            <a:off x="4296446" y="1270000"/>
            <a:ext cx="3886020" cy="5441885"/>
          </a:xfrm>
        </p:spPr>
        <p:txBody>
          <a:bodyPr/>
          <a:lstStyle/>
          <a:p>
            <a:endParaRPr lang="en-IN" dirty="0"/>
          </a:p>
        </p:txBody>
      </p:sp>
      <p:sp>
        <p:nvSpPr>
          <p:cNvPr id="10" name="Text Placeholder 9">
            <a:extLst>
              <a:ext uri="{FF2B5EF4-FFF2-40B4-BE49-F238E27FC236}">
                <a16:creationId xmlns:a16="http://schemas.microsoft.com/office/drawing/2014/main" xmlns="" id="{70C873EA-92FA-313A-FF3A-7B4587F8A3E6}"/>
              </a:ext>
            </a:extLst>
          </p:cNvPr>
          <p:cNvSpPr>
            <a:spLocks noGrp="1"/>
          </p:cNvSpPr>
          <p:nvPr>
            <p:ph type="body" sz="half" idx="17"/>
          </p:nvPr>
        </p:nvSpPr>
        <p:spPr>
          <a:xfrm>
            <a:off x="8379086" y="1347614"/>
            <a:ext cx="2686424" cy="5364271"/>
          </a:xfrm>
        </p:spPr>
        <p:txBody>
          <a:bodyPr/>
          <a:lstStyle/>
          <a:p>
            <a:endParaRPr lang="en-IN" dirty="0"/>
          </a:p>
        </p:txBody>
      </p:sp>
      <p:pic>
        <p:nvPicPr>
          <p:cNvPr id="4" name="Graphic 3" descr="Bar chart with solid fill">
            <a:extLst>
              <a:ext uri="{FF2B5EF4-FFF2-40B4-BE49-F238E27FC236}">
                <a16:creationId xmlns:a16="http://schemas.microsoft.com/office/drawing/2014/main" xmlns="" id="{BFF603CC-5807-9BAB-0BF1-A6726A8B3A7D}"/>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453770" y="161318"/>
            <a:ext cx="914400" cy="914400"/>
          </a:xfrm>
          <a:prstGeom prst="rect">
            <a:avLst/>
          </a:prstGeom>
        </p:spPr>
      </p:pic>
      <p:pic>
        <p:nvPicPr>
          <p:cNvPr id="5" name="Picture 4">
            <a:extLst>
              <a:ext uri="{FF2B5EF4-FFF2-40B4-BE49-F238E27FC236}">
                <a16:creationId xmlns:a16="http://schemas.microsoft.com/office/drawing/2014/main" xmlns="" id="{8A0BFE45-2541-305E-F3F0-87F9FC9D9C6D}"/>
              </a:ext>
            </a:extLst>
          </p:cNvPr>
          <p:cNvPicPr>
            <a:picLocks noChangeAspect="1"/>
          </p:cNvPicPr>
          <p:nvPr/>
        </p:nvPicPr>
        <p:blipFill>
          <a:blip r:embed="rId4"/>
          <a:stretch>
            <a:fillRect/>
          </a:stretch>
        </p:blipFill>
        <p:spPr>
          <a:xfrm>
            <a:off x="4296446" y="1270000"/>
            <a:ext cx="3886020" cy="5441885"/>
          </a:xfrm>
          <a:prstGeom prst="rect">
            <a:avLst/>
          </a:prstGeom>
        </p:spPr>
      </p:pic>
      <p:pic>
        <p:nvPicPr>
          <p:cNvPr id="7" name="Picture 6">
            <a:extLst>
              <a:ext uri="{FF2B5EF4-FFF2-40B4-BE49-F238E27FC236}">
                <a16:creationId xmlns:a16="http://schemas.microsoft.com/office/drawing/2014/main" xmlns="" id="{D2974844-ED59-8C98-6885-36026E61E18C}"/>
              </a:ext>
            </a:extLst>
          </p:cNvPr>
          <p:cNvPicPr>
            <a:picLocks noChangeAspect="1"/>
          </p:cNvPicPr>
          <p:nvPr/>
        </p:nvPicPr>
        <p:blipFill>
          <a:blip r:embed="rId5"/>
          <a:stretch>
            <a:fillRect/>
          </a:stretch>
        </p:blipFill>
        <p:spPr>
          <a:xfrm>
            <a:off x="8379086" y="1347614"/>
            <a:ext cx="2686424" cy="5364271"/>
          </a:xfrm>
          <a:prstGeom prst="rect">
            <a:avLst/>
          </a:prstGeom>
        </p:spPr>
      </p:pic>
    </p:spTree>
    <p:extLst>
      <p:ext uri="{BB962C8B-B14F-4D97-AF65-F5344CB8AC3E}">
        <p14:creationId xmlns:p14="http://schemas.microsoft.com/office/powerpoint/2010/main" xmlns="" val="228146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37C6316F-7772-B908-598C-0C0F430A10D8}"/>
              </a:ext>
            </a:extLst>
          </p:cNvPr>
          <p:cNvSpPr>
            <a:spLocks noGrp="1"/>
          </p:cNvSpPr>
          <p:nvPr>
            <p:ph type="body" sz="half" idx="18"/>
          </p:nvPr>
        </p:nvSpPr>
        <p:spPr>
          <a:xfrm>
            <a:off x="1343425" y="424206"/>
            <a:ext cx="2791215" cy="6191351"/>
          </a:xfrm>
        </p:spPr>
        <p:txBody>
          <a:bodyPr/>
          <a:lstStyle/>
          <a:p>
            <a:endParaRPr lang="en-IN" dirty="0"/>
          </a:p>
        </p:txBody>
      </p:sp>
      <p:sp>
        <p:nvSpPr>
          <p:cNvPr id="10" name="Text Placeholder 9">
            <a:extLst>
              <a:ext uri="{FF2B5EF4-FFF2-40B4-BE49-F238E27FC236}">
                <a16:creationId xmlns:a16="http://schemas.microsoft.com/office/drawing/2014/main" xmlns="" id="{49E9D953-8607-D686-391B-CB97C3E86D87}"/>
              </a:ext>
            </a:extLst>
          </p:cNvPr>
          <p:cNvSpPr>
            <a:spLocks noGrp="1"/>
          </p:cNvSpPr>
          <p:nvPr>
            <p:ph type="body" sz="half" idx="19"/>
          </p:nvPr>
        </p:nvSpPr>
        <p:spPr>
          <a:xfrm>
            <a:off x="5120641" y="216817"/>
            <a:ext cx="4900052" cy="6424368"/>
          </a:xfrm>
        </p:spPr>
        <p:txBody>
          <a:bodyPr/>
          <a:lstStyle/>
          <a:p>
            <a:endParaRPr lang="en-IN" dirty="0"/>
          </a:p>
        </p:txBody>
      </p:sp>
      <p:pic>
        <p:nvPicPr>
          <p:cNvPr id="3" name="Picture 2">
            <a:extLst>
              <a:ext uri="{FF2B5EF4-FFF2-40B4-BE49-F238E27FC236}">
                <a16:creationId xmlns:a16="http://schemas.microsoft.com/office/drawing/2014/main" xmlns="" id="{9B586697-9C7E-3B3E-7634-7722249D3E49}"/>
              </a:ext>
            </a:extLst>
          </p:cNvPr>
          <p:cNvPicPr>
            <a:picLocks noChangeAspect="1"/>
          </p:cNvPicPr>
          <p:nvPr/>
        </p:nvPicPr>
        <p:blipFill>
          <a:blip r:embed="rId2"/>
          <a:stretch>
            <a:fillRect/>
          </a:stretch>
        </p:blipFill>
        <p:spPr>
          <a:xfrm>
            <a:off x="1362478" y="424206"/>
            <a:ext cx="2772162" cy="6191351"/>
          </a:xfrm>
          <a:prstGeom prst="rect">
            <a:avLst/>
          </a:prstGeom>
        </p:spPr>
      </p:pic>
      <p:pic>
        <p:nvPicPr>
          <p:cNvPr id="5" name="Picture 4">
            <a:extLst>
              <a:ext uri="{FF2B5EF4-FFF2-40B4-BE49-F238E27FC236}">
                <a16:creationId xmlns:a16="http://schemas.microsoft.com/office/drawing/2014/main" xmlns="" id="{9B1E5FED-8954-8D1E-BF6A-F645C4B5D2DF}"/>
              </a:ext>
            </a:extLst>
          </p:cNvPr>
          <p:cNvPicPr>
            <a:picLocks noChangeAspect="1"/>
          </p:cNvPicPr>
          <p:nvPr/>
        </p:nvPicPr>
        <p:blipFill>
          <a:blip r:embed="rId3"/>
          <a:stretch>
            <a:fillRect/>
          </a:stretch>
        </p:blipFill>
        <p:spPr>
          <a:xfrm>
            <a:off x="5120641" y="216816"/>
            <a:ext cx="4900052" cy="6398741"/>
          </a:xfrm>
          <a:prstGeom prst="rect">
            <a:avLst/>
          </a:prstGeom>
        </p:spPr>
      </p:pic>
    </p:spTree>
    <p:extLst>
      <p:ext uri="{BB962C8B-B14F-4D97-AF65-F5344CB8AC3E}">
        <p14:creationId xmlns:p14="http://schemas.microsoft.com/office/powerpoint/2010/main" xmlns="" val="133872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53CB-AFBF-8DB5-DC02-91EE2B99EA58}"/>
              </a:ext>
            </a:extLst>
          </p:cNvPr>
          <p:cNvSpPr>
            <a:spLocks noGrp="1"/>
          </p:cNvSpPr>
          <p:nvPr>
            <p:ph type="title"/>
          </p:nvPr>
        </p:nvSpPr>
        <p:spPr>
          <a:xfrm>
            <a:off x="1141413" y="618518"/>
            <a:ext cx="4806900" cy="814356"/>
          </a:xfrm>
        </p:spPr>
        <p:txBody>
          <a:bodyPr/>
          <a:lstStyle/>
          <a:p>
            <a:r>
              <a:rPr lang="en-US" b="1" dirty="0">
                <a:latin typeface="Cambria" panose="02040503050406030204" pitchFamily="18" charset="0"/>
                <a:ea typeface="Cambria" panose="02040503050406030204" pitchFamily="18" charset="0"/>
              </a:rPr>
              <a:t>OUTLIER DETECTION</a:t>
            </a:r>
            <a:endParaRPr lang="en-IN" b="1" dirty="0">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xmlns="" id="{BC2FF308-CD7F-0FAB-0DFA-AE1BE58F5F7E}"/>
              </a:ext>
            </a:extLst>
          </p:cNvPr>
          <p:cNvSpPr>
            <a:spLocks noGrp="1"/>
          </p:cNvSpPr>
          <p:nvPr>
            <p:ph sz="half" idx="1"/>
          </p:nvPr>
        </p:nvSpPr>
        <p:spPr>
          <a:xfrm>
            <a:off x="1141410" y="1432874"/>
            <a:ext cx="4878389" cy="4232634"/>
          </a:xfrm>
        </p:spPr>
        <p:txBody>
          <a:bodyPr/>
          <a:lstStyle/>
          <a:p>
            <a:endParaRPr lang="en-IN" dirty="0"/>
          </a:p>
        </p:txBody>
      </p:sp>
      <p:pic>
        <p:nvPicPr>
          <p:cNvPr id="7" name="Picture 6">
            <a:extLst>
              <a:ext uri="{FF2B5EF4-FFF2-40B4-BE49-F238E27FC236}">
                <a16:creationId xmlns:a16="http://schemas.microsoft.com/office/drawing/2014/main" xmlns="" id="{EDC9FE87-2C61-705B-4E12-16C6AAA7FD0D}"/>
              </a:ext>
            </a:extLst>
          </p:cNvPr>
          <p:cNvPicPr>
            <a:picLocks noChangeAspect="1"/>
          </p:cNvPicPr>
          <p:nvPr/>
        </p:nvPicPr>
        <p:blipFill>
          <a:blip r:embed="rId2"/>
          <a:stretch>
            <a:fillRect/>
          </a:stretch>
        </p:blipFill>
        <p:spPr>
          <a:xfrm>
            <a:off x="1141410" y="1432874"/>
            <a:ext cx="4924330" cy="4232635"/>
          </a:xfrm>
          <a:prstGeom prst="rect">
            <a:avLst/>
          </a:prstGeom>
        </p:spPr>
      </p:pic>
      <p:sp>
        <p:nvSpPr>
          <p:cNvPr id="18" name="Content Placeholder 17">
            <a:extLst>
              <a:ext uri="{FF2B5EF4-FFF2-40B4-BE49-F238E27FC236}">
                <a16:creationId xmlns:a16="http://schemas.microsoft.com/office/drawing/2014/main" xmlns="" id="{4454EE60-B65F-8EE1-530F-254F02A686E5}"/>
              </a:ext>
            </a:extLst>
          </p:cNvPr>
          <p:cNvSpPr>
            <a:spLocks noGrp="1"/>
          </p:cNvSpPr>
          <p:nvPr>
            <p:ph sz="half" idx="2"/>
          </p:nvPr>
        </p:nvSpPr>
        <p:spPr>
          <a:xfrm>
            <a:off x="6304175" y="2007909"/>
            <a:ext cx="4875211" cy="3649176"/>
          </a:xfrm>
        </p:spPr>
        <p:txBody>
          <a:bodyPr/>
          <a:lstStyle/>
          <a:p>
            <a:endParaRPr lang="en-IN" dirty="0"/>
          </a:p>
        </p:txBody>
      </p:sp>
      <p:pic>
        <p:nvPicPr>
          <p:cNvPr id="20" name="Picture 19">
            <a:extLst>
              <a:ext uri="{FF2B5EF4-FFF2-40B4-BE49-F238E27FC236}">
                <a16:creationId xmlns:a16="http://schemas.microsoft.com/office/drawing/2014/main" xmlns="" id="{F87436D2-EE5D-BD8B-FDB4-BF1764EC2AAC}"/>
              </a:ext>
            </a:extLst>
          </p:cNvPr>
          <p:cNvPicPr>
            <a:picLocks noChangeAspect="1"/>
          </p:cNvPicPr>
          <p:nvPr/>
        </p:nvPicPr>
        <p:blipFill>
          <a:blip r:embed="rId3"/>
          <a:stretch>
            <a:fillRect/>
          </a:stretch>
        </p:blipFill>
        <p:spPr>
          <a:xfrm>
            <a:off x="6304175" y="2007909"/>
            <a:ext cx="4875211" cy="3649176"/>
          </a:xfrm>
          <a:prstGeom prst="rect">
            <a:avLst/>
          </a:prstGeom>
        </p:spPr>
      </p:pic>
    </p:spTree>
    <p:extLst>
      <p:ext uri="{BB962C8B-B14F-4D97-AF65-F5344CB8AC3E}">
        <p14:creationId xmlns:p14="http://schemas.microsoft.com/office/powerpoint/2010/main" xmlns="" val="115444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5F387-8DB8-08D9-6AC0-AD21DDE3A8C2}"/>
              </a:ext>
            </a:extLst>
          </p:cNvPr>
          <p:cNvSpPr>
            <a:spLocks noGrp="1"/>
          </p:cNvSpPr>
          <p:nvPr>
            <p:ph type="title"/>
          </p:nvPr>
        </p:nvSpPr>
        <p:spPr>
          <a:xfrm>
            <a:off x="2177592" y="324558"/>
            <a:ext cx="3787219" cy="682381"/>
          </a:xfrm>
        </p:spPr>
        <p:txBody>
          <a:bodyPr>
            <a:normAutofit fontScale="90000"/>
          </a:bodyPr>
          <a:lstStyle/>
          <a:p>
            <a:r>
              <a:rPr lang="en-US" b="1" dirty="0">
                <a:latin typeface="Cambria" panose="02040503050406030204" pitchFamily="18" charset="0"/>
                <a:ea typeface="Cambria" panose="02040503050406030204" pitchFamily="18" charset="0"/>
              </a:rPr>
              <a:t>TRANSFORMATION</a:t>
            </a:r>
            <a:endParaRPr lang="en-IN"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xmlns="" id="{92E9973A-0191-6126-8036-1BAE052F5566}"/>
              </a:ext>
            </a:extLst>
          </p:cNvPr>
          <p:cNvPicPr>
            <a:picLocks noChangeAspect="1"/>
          </p:cNvPicPr>
          <p:nvPr/>
        </p:nvPicPr>
        <p:blipFill>
          <a:blip r:embed="rId2" cstate="print"/>
          <a:stretch>
            <a:fillRect/>
          </a:stretch>
        </p:blipFill>
        <p:spPr>
          <a:xfrm>
            <a:off x="1376314" y="424581"/>
            <a:ext cx="638121" cy="482336"/>
          </a:xfrm>
          <a:prstGeom prst="rect">
            <a:avLst/>
          </a:prstGeom>
        </p:spPr>
      </p:pic>
      <p:sp>
        <p:nvSpPr>
          <p:cNvPr id="4" name="Content Placeholder 3">
            <a:extLst>
              <a:ext uri="{FF2B5EF4-FFF2-40B4-BE49-F238E27FC236}">
                <a16:creationId xmlns:a16="http://schemas.microsoft.com/office/drawing/2014/main" xmlns="" id="{5A403082-DAAB-1BC4-8E7A-85676D51EEAD}"/>
              </a:ext>
            </a:extLst>
          </p:cNvPr>
          <p:cNvSpPr>
            <a:spLocks noGrp="1"/>
          </p:cNvSpPr>
          <p:nvPr>
            <p:ph sz="half" idx="1"/>
          </p:nvPr>
        </p:nvSpPr>
        <p:spPr>
          <a:xfrm>
            <a:off x="1141410" y="1165403"/>
            <a:ext cx="10321584" cy="3541714"/>
          </a:xfrm>
        </p:spPr>
        <p:txBody>
          <a:bodyPr/>
          <a:lstStyle/>
          <a:p>
            <a:endParaRPr lang="en-IN" dirty="0"/>
          </a:p>
        </p:txBody>
      </p:sp>
      <p:pic>
        <p:nvPicPr>
          <p:cNvPr id="7" name="Picture 6">
            <a:extLst>
              <a:ext uri="{FF2B5EF4-FFF2-40B4-BE49-F238E27FC236}">
                <a16:creationId xmlns:a16="http://schemas.microsoft.com/office/drawing/2014/main" xmlns="" id="{5ED0BC16-40B9-1321-DAD3-1176F87EB163}"/>
              </a:ext>
            </a:extLst>
          </p:cNvPr>
          <p:cNvPicPr>
            <a:picLocks noChangeAspect="1"/>
          </p:cNvPicPr>
          <p:nvPr/>
        </p:nvPicPr>
        <p:blipFill>
          <a:blip r:embed="rId3"/>
          <a:stretch>
            <a:fillRect/>
          </a:stretch>
        </p:blipFill>
        <p:spPr>
          <a:xfrm>
            <a:off x="1141410" y="1165402"/>
            <a:ext cx="10321584" cy="3541713"/>
          </a:xfrm>
          <a:prstGeom prst="rect">
            <a:avLst/>
          </a:prstGeom>
        </p:spPr>
      </p:pic>
    </p:spTree>
    <p:extLst>
      <p:ext uri="{BB962C8B-B14F-4D97-AF65-F5344CB8AC3E}">
        <p14:creationId xmlns:p14="http://schemas.microsoft.com/office/powerpoint/2010/main" xmlns="" val="9513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B5A50-B718-6020-1CA5-0ECC15199B5B}"/>
              </a:ext>
            </a:extLst>
          </p:cNvPr>
          <p:cNvSpPr>
            <a:spLocks noGrp="1"/>
          </p:cNvSpPr>
          <p:nvPr>
            <p:ph type="title"/>
          </p:nvPr>
        </p:nvSpPr>
        <p:spPr>
          <a:xfrm>
            <a:off x="1292242" y="274278"/>
            <a:ext cx="4476962" cy="663527"/>
          </a:xfrm>
        </p:spPr>
        <p:txBody>
          <a:bodyPr>
            <a:normAutofit fontScale="90000"/>
          </a:bodyPr>
          <a:lstStyle/>
          <a:p>
            <a:r>
              <a:rPr lang="en-US" b="1" dirty="0">
                <a:latin typeface="Cambria" panose="02040503050406030204" pitchFamily="18" charset="0"/>
                <a:ea typeface="Cambria" panose="02040503050406030204" pitchFamily="18" charset="0"/>
              </a:rPr>
              <a:t>DATA VISUALIZATION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D9C67141-0E46-B394-4F5C-0D1E0D555820}"/>
              </a:ext>
            </a:extLst>
          </p:cNvPr>
          <p:cNvSpPr>
            <a:spLocks noGrp="1"/>
          </p:cNvSpPr>
          <p:nvPr>
            <p:ph sz="half" idx="1"/>
          </p:nvPr>
        </p:nvSpPr>
        <p:spPr>
          <a:xfrm>
            <a:off x="1292241" y="872925"/>
            <a:ext cx="9812533" cy="768613"/>
          </a:xfrm>
        </p:spPr>
        <p:txBody>
          <a:bodyPr>
            <a:normAutofit lnSpcReduction="10000"/>
          </a:bodyPr>
          <a:lstStyle/>
          <a:p>
            <a:pPr marL="0" indent="0">
              <a:buNone/>
            </a:pPr>
            <a:r>
              <a:rPr lang="en-US" sz="2000" b="1" dirty="0">
                <a:solidFill>
                  <a:schemeClr val="bg1"/>
                </a:solidFill>
                <a:latin typeface="Cambria" panose="02040503050406030204" charset="0"/>
                <a:cs typeface="Cambria" panose="02040503050406030204" charset="0"/>
              </a:rPr>
              <a:t>DATA VISUALIZATION- used boxplot, </a:t>
            </a:r>
            <a:r>
              <a:rPr lang="en-US" sz="2000" b="1" dirty="0" err="1">
                <a:solidFill>
                  <a:schemeClr val="bg1"/>
                </a:solidFill>
                <a:latin typeface="Cambria" panose="02040503050406030204" charset="0"/>
                <a:cs typeface="Cambria" panose="02040503050406030204" charset="0"/>
              </a:rPr>
              <a:t>countplot</a:t>
            </a:r>
            <a:r>
              <a:rPr lang="en-US" sz="2000" b="1" dirty="0">
                <a:solidFill>
                  <a:schemeClr val="bg1"/>
                </a:solidFill>
                <a:latin typeface="Cambria" panose="02040503050406030204" charset="0"/>
                <a:cs typeface="Cambria" panose="02040503050406030204" charset="0"/>
              </a:rPr>
              <a:t>, </a:t>
            </a:r>
            <a:r>
              <a:rPr lang="en-US" sz="2000" b="1" dirty="0" err="1">
                <a:solidFill>
                  <a:schemeClr val="bg1"/>
                </a:solidFill>
                <a:latin typeface="Cambria" panose="02040503050406030204" charset="0"/>
                <a:cs typeface="Cambria" panose="02040503050406030204" charset="0"/>
              </a:rPr>
              <a:t>barplot</a:t>
            </a:r>
            <a:r>
              <a:rPr lang="en-US" sz="2000" b="1" dirty="0">
                <a:solidFill>
                  <a:schemeClr val="bg1"/>
                </a:solidFill>
                <a:latin typeface="Cambria" panose="02040503050406030204" charset="0"/>
                <a:cs typeface="Cambria" panose="02040503050406030204" charset="0"/>
              </a:rPr>
              <a:t>, KDE plot, pie chart, scatter plot to further deepen our understanding of the dataset.</a:t>
            </a:r>
          </a:p>
          <a:p>
            <a:endParaRPr lang="en-IN" sz="2000" b="1" dirty="0">
              <a:solidFill>
                <a:schemeClr val="bg1"/>
              </a:solidFill>
            </a:endParaRPr>
          </a:p>
        </p:txBody>
      </p:sp>
      <p:pic>
        <p:nvPicPr>
          <p:cNvPr id="9" name="Content Placeholder 8">
            <a:extLst>
              <a:ext uri="{FF2B5EF4-FFF2-40B4-BE49-F238E27FC236}">
                <a16:creationId xmlns:a16="http://schemas.microsoft.com/office/drawing/2014/main" xmlns="" id="{F8E45279-7109-F83E-057D-65FDE62305E3}"/>
              </a:ext>
            </a:extLst>
          </p:cNvPr>
          <p:cNvPicPr>
            <a:picLocks noGrp="1" noChangeAspect="1"/>
          </p:cNvPicPr>
          <p:nvPr>
            <p:ph sz="half" idx="2"/>
          </p:nvPr>
        </p:nvPicPr>
        <p:blipFill>
          <a:blip r:embed="rId2"/>
          <a:stretch>
            <a:fillRect/>
          </a:stretch>
        </p:blipFill>
        <p:spPr>
          <a:xfrm>
            <a:off x="6701082" y="1606980"/>
            <a:ext cx="4875213" cy="2578521"/>
          </a:xfrm>
        </p:spPr>
      </p:pic>
      <p:pic>
        <p:nvPicPr>
          <p:cNvPr id="13" name="Picture 12">
            <a:extLst>
              <a:ext uri="{FF2B5EF4-FFF2-40B4-BE49-F238E27FC236}">
                <a16:creationId xmlns:a16="http://schemas.microsoft.com/office/drawing/2014/main" xmlns="" id="{125686AF-5E48-477E-A855-DB7FA4A050A9}"/>
              </a:ext>
            </a:extLst>
          </p:cNvPr>
          <p:cNvPicPr>
            <a:picLocks noChangeAspect="1"/>
          </p:cNvPicPr>
          <p:nvPr/>
        </p:nvPicPr>
        <p:blipFill>
          <a:blip r:embed="rId3"/>
          <a:stretch>
            <a:fillRect/>
          </a:stretch>
        </p:blipFill>
        <p:spPr>
          <a:xfrm>
            <a:off x="6701082" y="4421170"/>
            <a:ext cx="4658217" cy="2224727"/>
          </a:xfrm>
          <a:prstGeom prst="rect">
            <a:avLst/>
          </a:prstGeom>
        </p:spPr>
      </p:pic>
      <p:pic>
        <p:nvPicPr>
          <p:cNvPr id="15" name="Picture 14">
            <a:extLst>
              <a:ext uri="{FF2B5EF4-FFF2-40B4-BE49-F238E27FC236}">
                <a16:creationId xmlns:a16="http://schemas.microsoft.com/office/drawing/2014/main" xmlns="" id="{78A07227-67D5-551D-7E80-F1EFB8B3DEB9}"/>
              </a:ext>
            </a:extLst>
          </p:cNvPr>
          <p:cNvPicPr>
            <a:picLocks noChangeAspect="1"/>
          </p:cNvPicPr>
          <p:nvPr/>
        </p:nvPicPr>
        <p:blipFill>
          <a:blip r:embed="rId4"/>
          <a:stretch>
            <a:fillRect/>
          </a:stretch>
        </p:blipFill>
        <p:spPr>
          <a:xfrm>
            <a:off x="1292241" y="4185501"/>
            <a:ext cx="4803759" cy="2551018"/>
          </a:xfrm>
          <a:prstGeom prst="rect">
            <a:avLst/>
          </a:prstGeom>
        </p:spPr>
      </p:pic>
      <p:pic>
        <p:nvPicPr>
          <p:cNvPr id="17" name="Picture 16">
            <a:extLst>
              <a:ext uri="{FF2B5EF4-FFF2-40B4-BE49-F238E27FC236}">
                <a16:creationId xmlns:a16="http://schemas.microsoft.com/office/drawing/2014/main" xmlns="" id="{4581BDF5-B7A0-D3DA-8208-147280993B7C}"/>
              </a:ext>
            </a:extLst>
          </p:cNvPr>
          <p:cNvPicPr>
            <a:picLocks noChangeAspect="1"/>
          </p:cNvPicPr>
          <p:nvPr/>
        </p:nvPicPr>
        <p:blipFill>
          <a:blip r:embed="rId5"/>
          <a:stretch>
            <a:fillRect/>
          </a:stretch>
        </p:blipFill>
        <p:spPr>
          <a:xfrm>
            <a:off x="1292240" y="1606980"/>
            <a:ext cx="4803759" cy="2491083"/>
          </a:xfrm>
          <a:prstGeom prst="rect">
            <a:avLst/>
          </a:prstGeom>
        </p:spPr>
      </p:pic>
    </p:spTree>
    <p:extLst>
      <p:ext uri="{BB962C8B-B14F-4D97-AF65-F5344CB8AC3E}">
        <p14:creationId xmlns:p14="http://schemas.microsoft.com/office/powerpoint/2010/main" xmlns="" val="319621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1070</TotalTime>
  <Words>516</Words>
  <Application>Microsoft Office PowerPoint</Application>
  <PresentationFormat>Custom</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Customer SEGMENTATION USING CLUSTERING</vt:lpstr>
      <vt:lpstr>PROBLEM STATEMENT</vt:lpstr>
      <vt:lpstr>DATASET DETAILS</vt:lpstr>
      <vt:lpstr>Slide 4</vt:lpstr>
      <vt:lpstr>EXPLORATORY DATA ANALYSIS</vt:lpstr>
      <vt:lpstr>Slide 6</vt:lpstr>
      <vt:lpstr>OUTLIER DETECTION</vt:lpstr>
      <vt:lpstr>TRANSFORMATION</vt:lpstr>
      <vt:lpstr>DATA VISUALIZATION</vt:lpstr>
      <vt:lpstr>Slide 10</vt:lpstr>
      <vt:lpstr>FEATURE ENGINEERING</vt:lpstr>
      <vt:lpstr>MODEL BUILDING</vt:lpstr>
      <vt:lpstr>Slide 13</vt:lpstr>
      <vt:lpstr>Slide 14</vt:lpstr>
      <vt:lpstr>Slide 15</vt:lpstr>
      <vt:lpstr>DEPLOYMENT</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Attorney Involvement in Claims</dc:title>
  <dc:creator>DELL</dc:creator>
  <cp:lastModifiedBy>MUNNY</cp:lastModifiedBy>
  <cp:revision>17</cp:revision>
  <dcterms:created xsi:type="dcterms:W3CDTF">2025-02-07T06:06:47Z</dcterms:created>
  <dcterms:modified xsi:type="dcterms:W3CDTF">2025-06-07T06:34:28Z</dcterms:modified>
</cp:coreProperties>
</file>