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Lst>
  <p:sldIdLst>
    <p:sldId id="256" r:id="rId3"/>
    <p:sldId id="267" r:id="rId4"/>
    <p:sldId id="258" r:id="rId5"/>
    <p:sldId id="259" r:id="rId6"/>
    <p:sldId id="260" r:id="rId7"/>
    <p:sldId id="268" r:id="rId8"/>
    <p:sldId id="269" r:id="rId9"/>
    <p:sldId id="270" r:id="rId10"/>
    <p:sldId id="271" r:id="rId11"/>
    <p:sldId id="272" r:id="rId12"/>
    <p:sldId id="273" r:id="rId13"/>
    <p:sldId id="265"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73" d="100"/>
          <a:sy n="73" d="100"/>
        </p:scale>
        <p:origin x="4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2827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E69B7E1C-CA84-4550-9343-F34C2A457F01}" type="slidenum">
              <a:rPr lang="en-US" smtClean="0"/>
              <a:t>‹#›</a:t>
            </a:fld>
            <a:endParaRPr lang="en-US"/>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564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3677481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22495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123898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150841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4212493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868621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4627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266554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11999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686543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3552367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1433864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1057340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3343027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339981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1908043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45847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79944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320331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9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E69B7E1C-CA84-4550-9343-F34C2A457F01}" type="slidenum">
              <a:rPr lang="en-US" smtClean="0"/>
              <a:t>‹#›</a:t>
            </a:fld>
            <a:endParaRPr lang="en-US"/>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1353635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676070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789766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922969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1228500" y="1155320"/>
            <a:ext cx="8244113" cy="970081"/>
          </a:xfrm>
        </p:spPr>
        <p:txBody>
          <a:bodyPr lIns="0" tIns="0" rIns="0" bIns="0" anchor="t">
            <a:noAutofit/>
          </a:bodyPr>
          <a:lstStyle>
            <a:lvl1pPr>
              <a:lnSpc>
                <a:spcPct val="100000"/>
              </a:lnSpc>
              <a:defRPr sz="3000" b="0" i="0" spc="0" baseline="0">
                <a:latin typeface="+mn-lt"/>
              </a:defRPr>
            </a:lvl1pPr>
          </a:lstStyle>
          <a:p>
            <a:r>
              <a:rPr lang="en-US" dirty="0"/>
              <a:t>CLICK TO EDIT MASTER TITLE STYLE</a:t>
            </a:r>
          </a:p>
        </p:txBody>
      </p:sp>
      <p:sp>
        <p:nvSpPr>
          <p:cNvPr id="8" name="Subtitle 2">
            <a:extLst>
              <a:ext uri="{FF2B5EF4-FFF2-40B4-BE49-F238E27FC236}">
                <a16:creationId xmlns:a16="http://schemas.microsoft.com/office/drawing/2014/main" id="{304A311B-BF0E-4ABD-250E-58093E12EC36}"/>
              </a:ext>
            </a:extLst>
          </p:cNvPr>
          <p:cNvSpPr>
            <a:spLocks noGrp="1"/>
          </p:cNvSpPr>
          <p:nvPr>
            <p:ph type="subTitle" idx="1" hasCustomPrompt="1"/>
          </p:nvPr>
        </p:nvSpPr>
        <p:spPr>
          <a:xfrm>
            <a:off x="1228500" y="2229358"/>
            <a:ext cx="7044643" cy="559184"/>
          </a:xfrm>
        </p:spPr>
        <p:txBody>
          <a:bodyPr lIns="0" tIns="0" rIns="0" bIns="0">
            <a:noAutofit/>
          </a:bodyPr>
          <a:lstStyle>
            <a:lvl1pPr marL="0" indent="0" algn="l">
              <a:buNone/>
              <a:defRPr sz="1800" b="1" spc="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 name="Footer Placeholder 2">
            <a:extLst>
              <a:ext uri="{FF2B5EF4-FFF2-40B4-BE49-F238E27FC236}">
                <a16:creationId xmlns:a16="http://schemas.microsoft.com/office/drawing/2014/main" id="{2C310569-B083-466A-F24B-8C44360B4EC2}"/>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75FB78C1-0CD8-FD34-E7BB-B8F6E296A443}"/>
              </a:ext>
            </a:extLst>
          </p:cNvPr>
          <p:cNvSpPr>
            <a:spLocks noGrp="1"/>
          </p:cNvSpPr>
          <p:nvPr>
            <p:ph type="sldNum" sz="quarter" idx="11"/>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3019074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50F21D-F2DD-7321-0EAB-DA9F671A2586}"/>
              </a:ext>
            </a:extLst>
          </p:cNvPr>
          <p:cNvSpPr>
            <a:spLocks noGrp="1"/>
          </p:cNvSpPr>
          <p:nvPr>
            <p:ph type="title" hasCustomPrompt="1"/>
          </p:nvPr>
        </p:nvSpPr>
        <p:spPr>
          <a:xfrm>
            <a:off x="850168" y="876301"/>
            <a:ext cx="10122632" cy="652054"/>
          </a:xfrm>
        </p:spPr>
        <p:txBody>
          <a:bodyPr anchor="ctr">
            <a:noAutofit/>
          </a:bodyPr>
          <a:lstStyle>
            <a:lvl1pPr algn="ctr">
              <a:defRPr sz="3600" baseline="0"/>
            </a:lvl1pPr>
          </a:lstStyle>
          <a:p>
            <a:r>
              <a:rPr lang="en-US" dirty="0"/>
              <a:t>CLICK TO EDIT MASTER TITLE</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850168" y="1828800"/>
            <a:ext cx="10126362" cy="4351338"/>
          </a:xfrm>
        </p:spPr>
        <p:txBody>
          <a:bodyPr lIns="0" tIns="0" rIns="0" bIns="0">
            <a:no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68EECBEC-47C0-1CBF-96E7-318D53898471}"/>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335D78F7-5CBD-4D51-970A-4C050848D62B}"/>
              </a:ext>
            </a:extLst>
          </p:cNvPr>
          <p:cNvSpPr>
            <a:spLocks noGrp="1"/>
          </p:cNvSpPr>
          <p:nvPr>
            <p:ph type="sldNum" sz="quarter" idx="11"/>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22157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183777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99203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E69B7E1C-CA84-4550-9343-F34C2A457F01}" type="slidenum">
              <a:rPr lang="en-US" smtClean="0"/>
              <a:t>‹#›</a:t>
            </a:fld>
            <a:endParaRPr lang="en-US"/>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406840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E69B7E1C-CA84-4550-9343-F34C2A457F01}" type="slidenum">
              <a:rPr lang="en-US" smtClean="0"/>
              <a:t>‹#›</a:t>
            </a:fld>
            <a:endParaRPr lang="en-US"/>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21096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36273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E69B7E1C-CA84-4550-9343-F34C2A457F01}" type="slidenum">
              <a:rPr lang="en-US" smtClean="0"/>
              <a:t>‹#›</a:t>
            </a:fld>
            <a:endParaRPr lang="en-US"/>
          </a:p>
        </p:txBody>
      </p:sp>
    </p:spTree>
    <p:extLst>
      <p:ext uri="{BB962C8B-B14F-4D97-AF65-F5344CB8AC3E}">
        <p14:creationId xmlns:p14="http://schemas.microsoft.com/office/powerpoint/2010/main" val="2865491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F117C-1D08-458F-B882-9FABBB339CF1}" type="datetimeFigureOut">
              <a:rPr lang="en-US" smtClean="0"/>
              <a:t>4/29/2024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B7E1C-CA84-4550-9343-F34C2A457F01}" type="slidenum">
              <a:rPr lang="en-US" smtClean="0"/>
              <a:t>‹#›</a:t>
            </a:fld>
            <a:endParaRPr lang="en-US"/>
          </a:p>
        </p:txBody>
      </p:sp>
    </p:spTree>
    <p:extLst>
      <p:ext uri="{BB962C8B-B14F-4D97-AF65-F5344CB8AC3E}">
        <p14:creationId xmlns:p14="http://schemas.microsoft.com/office/powerpoint/2010/main" val="2300828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F117C-1D08-458F-B882-9FABBB339CF1}" type="datetimeFigureOut">
              <a:rPr lang="en-US" smtClean="0"/>
              <a:t>4/29/2024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9B7E1C-CA84-4550-9343-F34C2A457F01}" type="slidenum">
              <a:rPr lang="en-US" smtClean="0"/>
              <a:t>‹#›</a:t>
            </a:fld>
            <a:endParaRPr lang="en-US"/>
          </a:p>
        </p:txBody>
      </p:sp>
    </p:spTree>
    <p:extLst>
      <p:ext uri="{BB962C8B-B14F-4D97-AF65-F5344CB8AC3E}">
        <p14:creationId xmlns:p14="http://schemas.microsoft.com/office/powerpoint/2010/main" val="246466719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ohitr4307/ner-dataset"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267F-E830-8BB3-6717-26100CDE9CC5}"/>
              </a:ext>
            </a:extLst>
          </p:cNvPr>
          <p:cNvSpPr>
            <a:spLocks noGrp="1"/>
          </p:cNvSpPr>
          <p:nvPr>
            <p:ph type="ctrTitle"/>
          </p:nvPr>
        </p:nvSpPr>
        <p:spPr>
          <a:xfrm>
            <a:off x="3091882" y="3141132"/>
            <a:ext cx="6226593" cy="2700319"/>
          </a:xfrm>
        </p:spPr>
        <p:txBody>
          <a:bodyPr/>
          <a:lstStyle/>
          <a:p>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effectLst/>
                <a:latin typeface="+mn-lt"/>
                <a:ea typeface="Calibri" panose="020F0502020204030204" pitchFamily="34" charset="0"/>
                <a:cs typeface="Times New Roman" panose="02020603050405020304" pitchFamily="18" charset="0"/>
              </a:rPr>
              <a:t>Names</a:t>
            </a:r>
            <a:br>
              <a:rPr lang="en-US" sz="1800" u="sng" kern="100" dirty="0">
                <a:effectLst/>
                <a:latin typeface="+mn-lt"/>
                <a:ea typeface="Calibri" panose="020F0502020204030204" pitchFamily="34" charset="0"/>
                <a:cs typeface="Times New Roman" panose="02020603050405020304" pitchFamily="18" charset="0"/>
              </a:rPr>
            </a:br>
            <a:br>
              <a:rPr lang="en-US" sz="1800" u="sng" kern="100" dirty="0">
                <a:effectLst/>
                <a:latin typeface="+mn-lt"/>
                <a:ea typeface="Calibri" panose="020F0502020204030204" pitchFamily="34" charset="0"/>
                <a:cs typeface="Times New Roman" panose="02020603050405020304" pitchFamily="18" charset="0"/>
              </a:rPr>
            </a:br>
            <a:r>
              <a:rPr lang="en-US" sz="1800" kern="100" dirty="0">
                <a:effectLst/>
                <a:latin typeface="+mn-lt"/>
                <a:ea typeface="Calibri" panose="020F0502020204030204" pitchFamily="34" charset="0"/>
                <a:cs typeface="Times New Roman" panose="02020603050405020304" pitchFamily="18" charset="0"/>
              </a:rPr>
              <a:t>1.ALEKYA BASIKE</a:t>
            </a:r>
            <a:br>
              <a:rPr lang="en-US" sz="1800" kern="100" dirty="0">
                <a:effectLst/>
                <a:latin typeface="+mn-lt"/>
                <a:ea typeface="Calibri" panose="020F0502020204030204" pitchFamily="34" charset="0"/>
                <a:cs typeface="Times New Roman" panose="02020603050405020304" pitchFamily="18" charset="0"/>
              </a:rPr>
            </a:br>
            <a:r>
              <a:rPr lang="en-US" sz="1800" kern="100" dirty="0">
                <a:effectLst/>
                <a:latin typeface="+mn-lt"/>
                <a:ea typeface="Calibri" panose="020F0502020204030204" pitchFamily="34" charset="0"/>
                <a:cs typeface="Times New Roman" panose="02020603050405020304" pitchFamily="18" charset="0"/>
              </a:rPr>
              <a:t>2.NIKHITH KRISHNA VINDURU</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EFD8FFB0-3E7C-756C-AC50-3DD74F92EFFF}"/>
              </a:ext>
            </a:extLst>
          </p:cNvPr>
          <p:cNvSpPr>
            <a:spLocks noGrp="1"/>
          </p:cNvSpPr>
          <p:nvPr>
            <p:ph type="subTitle" idx="1"/>
          </p:nvPr>
        </p:nvSpPr>
        <p:spPr>
          <a:xfrm>
            <a:off x="816768" y="633753"/>
            <a:ext cx="7793832" cy="1406713"/>
          </a:xfrm>
        </p:spPr>
        <p:txBody>
          <a:bodyPr/>
          <a:lstStyle/>
          <a:p>
            <a:r>
              <a:rPr lang="en-IN" sz="3200" b="1" kern="0" dirty="0">
                <a:solidFill>
                  <a:srgbClr val="2D3B45"/>
                </a:solidFill>
                <a:effectLst/>
                <a:ea typeface="Times New Roman" panose="02020603050405020304" pitchFamily="18" charset="0"/>
                <a:cs typeface="Times New Roman" panose="02020603050405020304" pitchFamily="18" charset="0"/>
              </a:rPr>
              <a:t>DSCI 6004: Natural Language Processing</a:t>
            </a:r>
            <a:endParaRPr lang="en-US" sz="3200" b="1" dirty="0"/>
          </a:p>
        </p:txBody>
      </p:sp>
    </p:spTree>
    <p:extLst>
      <p:ext uri="{BB962C8B-B14F-4D97-AF65-F5344CB8AC3E}">
        <p14:creationId xmlns:p14="http://schemas.microsoft.com/office/powerpoint/2010/main" val="2108943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8B81-34EA-1520-6D9A-283B25ED4351}"/>
              </a:ext>
            </a:extLst>
          </p:cNvPr>
          <p:cNvSpPr>
            <a:spLocks noGrp="1"/>
          </p:cNvSpPr>
          <p:nvPr>
            <p:ph type="title"/>
          </p:nvPr>
        </p:nvSpPr>
        <p:spPr>
          <a:xfrm>
            <a:off x="853898" y="351835"/>
            <a:ext cx="10122632" cy="652054"/>
          </a:xfrm>
        </p:spPr>
        <p:txBody>
          <a:bodyPr/>
          <a:lstStyle/>
          <a:p>
            <a:r>
              <a:rPr lang="en-US" dirty="0"/>
              <a:t>ANALYSIS</a:t>
            </a:r>
          </a:p>
        </p:txBody>
      </p:sp>
      <p:sp>
        <p:nvSpPr>
          <p:cNvPr id="3" name="Content Placeholder 2">
            <a:extLst>
              <a:ext uri="{FF2B5EF4-FFF2-40B4-BE49-F238E27FC236}">
                <a16:creationId xmlns:a16="http://schemas.microsoft.com/office/drawing/2014/main" id="{B703E9DA-FAFD-843F-D379-2D0BE74A9CAB}"/>
              </a:ext>
            </a:extLst>
          </p:cNvPr>
          <p:cNvSpPr>
            <a:spLocks noGrp="1"/>
          </p:cNvSpPr>
          <p:nvPr>
            <p:ph sz="half" idx="2"/>
          </p:nvPr>
        </p:nvSpPr>
        <p:spPr>
          <a:xfrm>
            <a:off x="850168" y="1164771"/>
            <a:ext cx="8424461" cy="5015367"/>
          </a:xfrm>
        </p:spPr>
        <p:txBody>
          <a:bodyPr/>
          <a:lstStyle/>
          <a:p>
            <a:pPr marL="342900" indent="-342900" algn="just">
              <a:buFont typeface="Arial" panose="020B0604020202020204" pitchFamily="34" charset="0"/>
              <a:buChar char="•"/>
            </a:pPr>
            <a:r>
              <a:rPr lang="en-US" sz="2000" dirty="0"/>
              <a:t>The classification report provided indicates exceptional performance across various named entity categories in the News Named Entity Recognition (NER) task. With precision, recall, and F1-score all at 1.00 for most categories, the NER model exhibits perfect accuracy in identifying and classifying entities within news articles. </a:t>
            </a:r>
          </a:p>
          <a:p>
            <a:pPr marL="342900" indent="-342900" algn="just">
              <a:buFont typeface="Arial" panose="020B0604020202020204" pitchFamily="34" charset="0"/>
              <a:buChar char="•"/>
            </a:pPr>
            <a:r>
              <a:rPr lang="en-US" sz="2000" dirty="0"/>
              <a:t>This level of precision and recall indicates that the model makes no errors in either falsely identifying entities (precision) or missing entities that should have been identified (recall).</a:t>
            </a:r>
          </a:p>
          <a:p>
            <a:pPr algn="l"/>
            <a:endParaRPr lang="en-US" dirty="0"/>
          </a:p>
        </p:txBody>
      </p:sp>
    </p:spTree>
    <p:extLst>
      <p:ext uri="{BB962C8B-B14F-4D97-AF65-F5344CB8AC3E}">
        <p14:creationId xmlns:p14="http://schemas.microsoft.com/office/powerpoint/2010/main" val="381669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8B81-34EA-1520-6D9A-283B25ED4351}"/>
              </a:ext>
            </a:extLst>
          </p:cNvPr>
          <p:cNvSpPr>
            <a:spLocks noGrp="1"/>
          </p:cNvSpPr>
          <p:nvPr>
            <p:ph type="title"/>
          </p:nvPr>
        </p:nvSpPr>
        <p:spPr>
          <a:xfrm>
            <a:off x="853898" y="438377"/>
            <a:ext cx="10122632" cy="652054"/>
          </a:xfrm>
        </p:spPr>
        <p:txBody>
          <a:bodyPr/>
          <a:lstStyle/>
          <a:p>
            <a:r>
              <a:rPr lang="en-US" dirty="0"/>
              <a:t>ANALYSIS</a:t>
            </a:r>
          </a:p>
        </p:txBody>
      </p:sp>
      <p:sp>
        <p:nvSpPr>
          <p:cNvPr id="3" name="Content Placeholder 2">
            <a:extLst>
              <a:ext uri="{FF2B5EF4-FFF2-40B4-BE49-F238E27FC236}">
                <a16:creationId xmlns:a16="http://schemas.microsoft.com/office/drawing/2014/main" id="{B703E9DA-FAFD-843F-D379-2D0BE74A9CAB}"/>
              </a:ext>
            </a:extLst>
          </p:cNvPr>
          <p:cNvSpPr>
            <a:spLocks noGrp="1"/>
          </p:cNvSpPr>
          <p:nvPr>
            <p:ph sz="half" idx="2"/>
          </p:nvPr>
        </p:nvSpPr>
        <p:spPr>
          <a:xfrm>
            <a:off x="850168" y="1230086"/>
            <a:ext cx="8555089" cy="4950052"/>
          </a:xfrm>
        </p:spPr>
        <p:txBody>
          <a:bodyPr/>
          <a:lstStyle/>
          <a:p>
            <a:pPr marL="285750" indent="-285750" algn="just">
              <a:buFont typeface="Arial" panose="020B0604020202020204" pitchFamily="34" charset="0"/>
              <a:buChar char="•"/>
            </a:pPr>
            <a:r>
              <a:rPr lang="en-US" sz="2000" dirty="0"/>
              <a:t>In the context of news articles, accurate NER is crucial for various applications, including information retrieval, sentiment analysis, and content summarization. By correctly identifying entities such as dates, locations, organizations, and people, the NER model enables more efficient indexing and search functionalities. Moreover, accurate NER can enhance the quality of content analysis by providing insights into the key entities mentioned in news articles, facilitating tasks such as tracking the prevalence of certain topics or analyzing the relationships between entities.</a:t>
            </a:r>
          </a:p>
          <a:p>
            <a:pPr marL="285750" indent="-285750" algn="just">
              <a:buFont typeface="Arial" panose="020B0604020202020204" pitchFamily="34" charset="0"/>
              <a:buChar char="•"/>
            </a:pPr>
            <a:r>
              <a:rPr lang="en-US" sz="2000" dirty="0"/>
              <a:t>NER results presented suggest that the NLP techniques employed are highly effective in extracting entities from news articles, laying a strong foundation for further analysis and applications in the field of news processing and understanding.</a:t>
            </a:r>
          </a:p>
          <a:p>
            <a:pPr algn="l"/>
            <a:endParaRPr lang="en-US" sz="1800" dirty="0"/>
          </a:p>
        </p:txBody>
      </p:sp>
    </p:spTree>
    <p:extLst>
      <p:ext uri="{BB962C8B-B14F-4D97-AF65-F5344CB8AC3E}">
        <p14:creationId xmlns:p14="http://schemas.microsoft.com/office/powerpoint/2010/main" val="40466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1D81-24FB-16AC-5041-CA46F37CCC90}"/>
              </a:ext>
            </a:extLst>
          </p:cNvPr>
          <p:cNvSpPr>
            <a:spLocks noGrp="1"/>
          </p:cNvSpPr>
          <p:nvPr>
            <p:ph type="title"/>
          </p:nvPr>
        </p:nvSpPr>
        <p:spPr>
          <a:xfrm>
            <a:off x="917446" y="250372"/>
            <a:ext cx="8596668" cy="1001485"/>
          </a:xfrm>
        </p:spPr>
        <p:txBody>
          <a:bodyPr>
            <a:normAutofit/>
          </a:bodyPr>
          <a:lstStyle/>
          <a:p>
            <a:pPr algn="ctr"/>
            <a:r>
              <a:rPr lang="en-US" dirty="0"/>
              <a:t>Cited Work</a:t>
            </a:r>
          </a:p>
        </p:txBody>
      </p:sp>
      <p:sp>
        <p:nvSpPr>
          <p:cNvPr id="3" name="Content Placeholder 2">
            <a:extLst>
              <a:ext uri="{FF2B5EF4-FFF2-40B4-BE49-F238E27FC236}">
                <a16:creationId xmlns:a16="http://schemas.microsoft.com/office/drawing/2014/main" id="{1A4694AB-5618-5D41-2653-45C4CB1F5862}"/>
              </a:ext>
            </a:extLst>
          </p:cNvPr>
          <p:cNvSpPr>
            <a:spLocks noGrp="1"/>
          </p:cNvSpPr>
          <p:nvPr>
            <p:ph idx="1"/>
          </p:nvPr>
        </p:nvSpPr>
        <p:spPr>
          <a:xfrm>
            <a:off x="4284133" y="1072357"/>
            <a:ext cx="5229981" cy="5622758"/>
          </a:xfrm>
        </p:spPr>
        <p:txBody>
          <a:bodyPr>
            <a:noAutofit/>
          </a:bodyPr>
          <a:lstStyle/>
          <a:p>
            <a:pPr marL="0" indent="0" algn="just">
              <a:buNone/>
            </a:pPr>
            <a:r>
              <a:rPr lang="en-US" sz="2000" dirty="0"/>
              <a:t>1. Yusuke </a:t>
            </a:r>
            <a:r>
              <a:rPr lang="en-US" sz="2000" dirty="0" err="1"/>
              <a:t>Shinyama</a:t>
            </a:r>
            <a:r>
              <a:rPr lang="en-US" sz="2000" dirty="0"/>
              <a:t> and Satoshi </a:t>
            </a:r>
            <a:r>
              <a:rPr lang="en-US" sz="2000" dirty="0" err="1"/>
              <a:t>Sekine</a:t>
            </a:r>
            <a:r>
              <a:rPr lang="en-US" sz="2000" dirty="0"/>
              <a:t>, "Named Entity Discovery Using Comparable News Articles," IEEE Computer Science Department, New York University, New York, NY, 2017.</a:t>
            </a:r>
          </a:p>
          <a:p>
            <a:pPr marL="0" indent="0" algn="just">
              <a:buNone/>
            </a:pPr>
            <a:r>
              <a:rPr lang="en-US" sz="2000" dirty="0"/>
              <a:t>2. Q. Zhang, C. Xue, X. Su et al., "Named Entity Recognition for Chinese Construction Documents Based on Conditional Random Field," Frontiers in Engineering Management, vol. 10, pp. 237–249, 2023. </a:t>
            </a:r>
            <a:r>
              <a:rPr lang="en-US" sz="2000" dirty="0" err="1"/>
              <a:t>doi</a:t>
            </a:r>
            <a:r>
              <a:rPr lang="en-US" sz="2000" dirty="0"/>
              <a:t>: 10.1007/s42524-021-0179-8.</a:t>
            </a:r>
          </a:p>
          <a:p>
            <a:pPr marL="0" indent="0" algn="just">
              <a:buNone/>
            </a:pPr>
            <a:r>
              <a:rPr lang="en-US" sz="2000" dirty="0"/>
              <a:t>3. A. Goyal, V. Gupta, and M. Kumar, "Recent Named Entity Recognition and Classification Techniques: A Systematic Review," IEEE Computer Science Review, vol. 29, pp. 21–43, 2018.</a:t>
            </a:r>
          </a:p>
        </p:txBody>
      </p:sp>
      <p:pic>
        <p:nvPicPr>
          <p:cNvPr id="2050" name="Picture 2" descr="Understanding Natural Language Processing -A Beginner's Guide">
            <a:extLst>
              <a:ext uri="{FF2B5EF4-FFF2-40B4-BE49-F238E27FC236}">
                <a16:creationId xmlns:a16="http://schemas.microsoft.com/office/drawing/2014/main" id="{68D5F8A5-472B-FF4F-05EC-3839A8D88A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9" r="35526"/>
          <a:stretch/>
        </p:blipFill>
        <p:spPr bwMode="auto">
          <a:xfrm>
            <a:off x="0" y="1143000"/>
            <a:ext cx="407469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36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AB6B-12E0-8A5B-42FD-7AA0CDF53228}"/>
              </a:ext>
            </a:extLst>
          </p:cNvPr>
          <p:cNvSpPr>
            <a:spLocks noGrp="1"/>
          </p:cNvSpPr>
          <p:nvPr>
            <p:ph type="title"/>
          </p:nvPr>
        </p:nvSpPr>
        <p:spPr>
          <a:xfrm>
            <a:off x="3823303" y="2768600"/>
            <a:ext cx="4700210" cy="1320800"/>
          </a:xfrm>
        </p:spPr>
        <p:txBody>
          <a:bodyPr/>
          <a:lstStyle/>
          <a:p>
            <a:r>
              <a:rPr lang="en-US" dirty="0"/>
              <a:t>THANK YOU</a:t>
            </a:r>
            <a:endParaRPr lang="en-IN" dirty="0"/>
          </a:p>
        </p:txBody>
      </p:sp>
    </p:spTree>
    <p:extLst>
      <p:ext uri="{BB962C8B-B14F-4D97-AF65-F5344CB8AC3E}">
        <p14:creationId xmlns:p14="http://schemas.microsoft.com/office/powerpoint/2010/main" val="368647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E868-939E-6AFB-59F2-63ADFE476AA9}"/>
              </a:ext>
            </a:extLst>
          </p:cNvPr>
          <p:cNvSpPr>
            <a:spLocks noGrp="1"/>
          </p:cNvSpPr>
          <p:nvPr>
            <p:ph type="title"/>
          </p:nvPr>
        </p:nvSpPr>
        <p:spPr>
          <a:xfrm>
            <a:off x="1228500" y="1365133"/>
            <a:ext cx="9371767" cy="1147613"/>
          </a:xfrm>
        </p:spPr>
        <p:txBody>
          <a:bodyPr/>
          <a:lstStyle/>
          <a:p>
            <a:r>
              <a:rPr lang="en-US" b="1" cap="none" dirty="0" err="1"/>
              <a:t>NewsNER</a:t>
            </a:r>
            <a:r>
              <a:rPr lang="en-US" b="1" cap="none" dirty="0"/>
              <a:t>: Named Entity Recognition In News Articles Using Natural Language Processing</a:t>
            </a:r>
            <a:br>
              <a:rPr lang="en-US" b="1" i="0" dirty="0">
                <a:solidFill>
                  <a:srgbClr val="0D0D0D"/>
                </a:solidFill>
                <a:effectLst/>
                <a:latin typeface="Söhne"/>
              </a:rPr>
            </a:br>
            <a:endParaRPr lang="en-US" dirty="0"/>
          </a:p>
        </p:txBody>
      </p:sp>
      <p:sp>
        <p:nvSpPr>
          <p:cNvPr id="3" name="Subtitle 2">
            <a:extLst>
              <a:ext uri="{FF2B5EF4-FFF2-40B4-BE49-F238E27FC236}">
                <a16:creationId xmlns:a16="http://schemas.microsoft.com/office/drawing/2014/main" id="{59779C96-E6A7-078D-BCC8-CACC65EBDF30}"/>
              </a:ext>
            </a:extLst>
          </p:cNvPr>
          <p:cNvSpPr>
            <a:spLocks noGrp="1"/>
          </p:cNvSpPr>
          <p:nvPr>
            <p:ph type="subTitle" idx="1"/>
          </p:nvPr>
        </p:nvSpPr>
        <p:spPr>
          <a:xfrm>
            <a:off x="1228500" y="3261081"/>
            <a:ext cx="7915500" cy="1811662"/>
          </a:xfrm>
        </p:spPr>
        <p:txBody>
          <a:bodyPr/>
          <a:lstStyle/>
          <a:p>
            <a:pPr marL="285750" indent="-285750" algn="just">
              <a:buFont typeface="Arial" panose="020B0604020202020204" pitchFamily="34" charset="0"/>
              <a:buChar char="•"/>
            </a:pPr>
            <a:r>
              <a:rPr lang="en-US" sz="1600" b="0" dirty="0"/>
              <a:t>The project aims to develop an efficient Named Entity Recognition (NER) system specifically tailored for news articles using Natural Language Processing (NLP) techniques.</a:t>
            </a:r>
          </a:p>
          <a:p>
            <a:endParaRPr lang="en-US" sz="1600" b="0" dirty="0"/>
          </a:p>
        </p:txBody>
      </p:sp>
      <p:sp>
        <p:nvSpPr>
          <p:cNvPr id="6" name="Title 1">
            <a:extLst>
              <a:ext uri="{FF2B5EF4-FFF2-40B4-BE49-F238E27FC236}">
                <a16:creationId xmlns:a16="http://schemas.microsoft.com/office/drawing/2014/main" id="{E54CA311-B514-EF76-BE80-2DC2968151E1}"/>
              </a:ext>
            </a:extLst>
          </p:cNvPr>
          <p:cNvSpPr txBox="1">
            <a:spLocks/>
          </p:cNvSpPr>
          <p:nvPr/>
        </p:nvSpPr>
        <p:spPr>
          <a:xfrm>
            <a:off x="1228500" y="409576"/>
            <a:ext cx="10590738" cy="1325563"/>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000" b="0" i="0" kern="1200" cap="all" spc="0" baseline="0">
                <a:solidFill>
                  <a:schemeClr val="tx1"/>
                </a:solidFill>
                <a:latin typeface="+mn-lt"/>
                <a:ea typeface="+mj-ea"/>
                <a:cs typeface="Arial Black" panose="020B0604020202020204" pitchFamily="34" charset="0"/>
              </a:defRPr>
            </a:lvl1pPr>
          </a:lstStyle>
          <a:p>
            <a:r>
              <a:rPr lang="en-US" sz="4000" b="1" dirty="0">
                <a:latin typeface="+mj-lt"/>
              </a:rPr>
              <a:t>Project TOPIC</a:t>
            </a:r>
          </a:p>
        </p:txBody>
      </p:sp>
    </p:spTree>
    <p:extLst>
      <p:ext uri="{BB962C8B-B14F-4D97-AF65-F5344CB8AC3E}">
        <p14:creationId xmlns:p14="http://schemas.microsoft.com/office/powerpoint/2010/main" val="149092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807B-34F3-8708-DF1E-318F90911701}"/>
              </a:ext>
            </a:extLst>
          </p:cNvPr>
          <p:cNvSpPr>
            <a:spLocks noGrp="1"/>
          </p:cNvSpPr>
          <p:nvPr>
            <p:ph type="title"/>
          </p:nvPr>
        </p:nvSpPr>
        <p:spPr/>
        <p:txBody>
          <a:bodyPr>
            <a:normAutofit/>
          </a:bodyPr>
          <a:lstStyle/>
          <a:p>
            <a:r>
              <a:rPr lang="en-US" dirty="0"/>
              <a:t>Project Objectives</a:t>
            </a:r>
          </a:p>
        </p:txBody>
      </p:sp>
      <p:sp>
        <p:nvSpPr>
          <p:cNvPr id="3" name="Content Placeholder 2">
            <a:extLst>
              <a:ext uri="{FF2B5EF4-FFF2-40B4-BE49-F238E27FC236}">
                <a16:creationId xmlns:a16="http://schemas.microsoft.com/office/drawing/2014/main" id="{788FF812-5531-E199-3592-DE0CC64F5781}"/>
              </a:ext>
            </a:extLst>
          </p:cNvPr>
          <p:cNvSpPr>
            <a:spLocks noGrp="1"/>
          </p:cNvSpPr>
          <p:nvPr>
            <p:ph idx="1"/>
          </p:nvPr>
        </p:nvSpPr>
        <p:spPr>
          <a:xfrm>
            <a:off x="957942" y="1468482"/>
            <a:ext cx="8596669" cy="4160520"/>
          </a:xfrm>
        </p:spPr>
        <p:txBody>
          <a:bodyPr/>
          <a:lstStyle/>
          <a:p>
            <a:pPr algn="just">
              <a:buFont typeface="+mj-lt"/>
              <a:buAutoNum type="arabicPeriod"/>
            </a:pPr>
            <a:r>
              <a:rPr lang="en-US" dirty="0"/>
              <a:t>Design and implement a robust NER model capable of accurately identifying and classifying named entities in news articles.</a:t>
            </a:r>
          </a:p>
          <a:p>
            <a:pPr algn="just">
              <a:buFont typeface="+mj-lt"/>
              <a:buAutoNum type="arabicPeriod"/>
            </a:pPr>
            <a:r>
              <a:rPr lang="en-US" dirty="0"/>
              <a:t>Explore state-of-the-art NLP algorithms and techniques to enhance the performance of the NER system.</a:t>
            </a:r>
          </a:p>
          <a:p>
            <a:pPr algn="just">
              <a:buFont typeface="+mj-lt"/>
              <a:buAutoNum type="arabicPeriod"/>
            </a:pPr>
            <a:r>
              <a:rPr lang="en-US" dirty="0"/>
              <a:t>Evaluate the NER model's accuracy, precision, recall, and F1-score on a diverse set of news articles.</a:t>
            </a:r>
          </a:p>
        </p:txBody>
      </p:sp>
    </p:spTree>
    <p:extLst>
      <p:ext uri="{BB962C8B-B14F-4D97-AF65-F5344CB8AC3E}">
        <p14:creationId xmlns:p14="http://schemas.microsoft.com/office/powerpoint/2010/main" val="411902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91E2-F057-67A4-3EDB-01B627BC38A5}"/>
              </a:ext>
            </a:extLst>
          </p:cNvPr>
          <p:cNvSpPr>
            <a:spLocks noGrp="1"/>
          </p:cNvSpPr>
          <p:nvPr>
            <p:ph type="title"/>
          </p:nvPr>
        </p:nvSpPr>
        <p:spPr/>
        <p:txBody>
          <a:bodyPr>
            <a:normAutofit/>
          </a:bodyPr>
          <a:lstStyle/>
          <a:p>
            <a:r>
              <a:rPr lang="en-US" dirty="0"/>
              <a:t>DATASET </a:t>
            </a:r>
          </a:p>
        </p:txBody>
      </p:sp>
      <p:sp>
        <p:nvSpPr>
          <p:cNvPr id="3" name="Content Placeholder 2">
            <a:extLst>
              <a:ext uri="{FF2B5EF4-FFF2-40B4-BE49-F238E27FC236}">
                <a16:creationId xmlns:a16="http://schemas.microsoft.com/office/drawing/2014/main" id="{438B3DF9-6382-827D-B80B-D8CA58FE0A4E}"/>
              </a:ext>
            </a:extLst>
          </p:cNvPr>
          <p:cNvSpPr>
            <a:spLocks noGrp="1"/>
          </p:cNvSpPr>
          <p:nvPr>
            <p:ph idx="1"/>
          </p:nvPr>
        </p:nvSpPr>
        <p:spPr>
          <a:xfrm>
            <a:off x="846438" y="1388534"/>
            <a:ext cx="8722105" cy="4724400"/>
          </a:xfrm>
        </p:spPr>
        <p:txBody>
          <a:bodyPr>
            <a:noAutofit/>
          </a:bodyPr>
          <a:lstStyle/>
          <a:p>
            <a:pPr algn="just"/>
            <a:r>
              <a:rPr lang="en-US" sz="2000" dirty="0"/>
              <a:t>1. Kaggle NER Dataset</a:t>
            </a:r>
          </a:p>
          <a:p>
            <a:pPr algn="just"/>
            <a:r>
              <a:rPr lang="en-US" sz="2000" dirty="0"/>
              <a:t>The primary dataset utilized for this project is sourced from Kaggle and can be accessed through the following link: </a:t>
            </a:r>
            <a:r>
              <a:rPr lang="en-US" sz="2000" dirty="0">
                <a:hlinkClick r:id="rId2"/>
              </a:rPr>
              <a:t>Kaggle NER Dataset</a:t>
            </a:r>
            <a:r>
              <a:rPr lang="en-US" sz="2000" dirty="0"/>
              <a:t>. This dataset contains annotated text data suitable for Named Entity Recognition (NER) tasks. It includes information such as headlines, descriptions, content, URLs, and categories, making it suitable for training and evaluating NER models.</a:t>
            </a:r>
          </a:p>
          <a:p>
            <a:pPr algn="just"/>
            <a:r>
              <a:rPr lang="en-US" sz="2000" dirty="0"/>
              <a:t>2. Business Data CSV</a:t>
            </a:r>
          </a:p>
          <a:p>
            <a:pPr algn="just"/>
            <a:r>
              <a:rPr lang="en-US" sz="2000" dirty="0"/>
              <a:t>Additionally, a supplementary dataset named 'business_data.csv' was employed in this project. This dataset comprises news articles related to business topics and includes features such as headlines, descriptions, content, URLs, and categories. It serves as a complementary source of text data for training and testing NER models, providing a broader scope of news articles for analysis.</a:t>
            </a:r>
          </a:p>
          <a:p>
            <a:pPr marL="0" indent="0" algn="just">
              <a:buNone/>
            </a:pPr>
            <a:endParaRPr lang="en-US" sz="2100" dirty="0"/>
          </a:p>
        </p:txBody>
      </p:sp>
    </p:spTree>
    <p:extLst>
      <p:ext uri="{BB962C8B-B14F-4D97-AF65-F5344CB8AC3E}">
        <p14:creationId xmlns:p14="http://schemas.microsoft.com/office/powerpoint/2010/main" val="230339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FF0A-9A3C-5D36-27D6-966AE6757479}"/>
              </a:ext>
            </a:extLst>
          </p:cNvPr>
          <p:cNvSpPr>
            <a:spLocks noGrp="1"/>
          </p:cNvSpPr>
          <p:nvPr>
            <p:ph type="title"/>
          </p:nvPr>
        </p:nvSpPr>
        <p:spPr/>
        <p:txBody>
          <a:bodyPr>
            <a:normAutofit/>
          </a:bodyPr>
          <a:lstStyle/>
          <a:p>
            <a:r>
              <a:rPr lang="en-US" dirty="0"/>
              <a:t>MODELS </a:t>
            </a:r>
          </a:p>
        </p:txBody>
      </p:sp>
      <p:sp>
        <p:nvSpPr>
          <p:cNvPr id="3" name="Content Placeholder 2">
            <a:extLst>
              <a:ext uri="{FF2B5EF4-FFF2-40B4-BE49-F238E27FC236}">
                <a16:creationId xmlns:a16="http://schemas.microsoft.com/office/drawing/2014/main" id="{6D7D350B-C9FC-A5C8-DA4C-94CC0016D02C}"/>
              </a:ext>
            </a:extLst>
          </p:cNvPr>
          <p:cNvSpPr>
            <a:spLocks noGrp="1"/>
          </p:cNvSpPr>
          <p:nvPr>
            <p:ph idx="1"/>
          </p:nvPr>
        </p:nvSpPr>
        <p:spPr>
          <a:xfrm>
            <a:off x="829962" y="1426028"/>
            <a:ext cx="8596668" cy="5022395"/>
          </a:xfrm>
        </p:spPr>
        <p:txBody>
          <a:bodyPr>
            <a:noAutofit/>
          </a:bodyPr>
          <a:lstStyle/>
          <a:p>
            <a:pPr marL="285750" indent="-285750" algn="just">
              <a:buFont typeface="Arial" panose="020B0604020202020204" pitchFamily="34" charset="0"/>
              <a:buChar char="•"/>
            </a:pPr>
            <a:r>
              <a:rPr lang="en-US" sz="2000" dirty="0"/>
              <a:t>The </a:t>
            </a:r>
            <a:r>
              <a:rPr lang="en-US" sz="2000" dirty="0" err="1"/>
              <a:t>BiLSTM</a:t>
            </a:r>
            <a:r>
              <a:rPr lang="en-US" sz="2000" dirty="0"/>
              <a:t>-CRF model is a sophisticated architecture commonly employed for Named Entity Recognition (NER) tasks in Natural Language Processing (NLP). It amalgamates Bidirectional Long Short-Term Memory (</a:t>
            </a:r>
            <a:r>
              <a:rPr lang="en-US" sz="2000" dirty="0" err="1"/>
              <a:t>BiLSTM</a:t>
            </a:r>
            <a:r>
              <a:rPr lang="en-US" sz="2000" dirty="0"/>
              <a:t>) networks and Conditional Random Fields (CRF) to enhance sequence labeling accuracy. </a:t>
            </a:r>
            <a:r>
              <a:rPr lang="en-US" sz="2000" dirty="0" err="1"/>
              <a:t>BiLSTM</a:t>
            </a:r>
            <a:r>
              <a:rPr lang="en-US" sz="2000" dirty="0"/>
              <a:t> networks, capable of processing input sequences bidirectionally, capture contextual dependencies from both past and future words, enabling more informed predictions. </a:t>
            </a:r>
          </a:p>
          <a:p>
            <a:pPr marL="342900" indent="-342900" algn="just">
              <a:buFont typeface="Arial" panose="020B0604020202020204" pitchFamily="34" charset="0"/>
              <a:buChar char="•"/>
            </a:pPr>
            <a:r>
              <a:rPr lang="en-US" sz="2000" dirty="0" err="1"/>
              <a:t>SpaCy's</a:t>
            </a:r>
            <a:r>
              <a:rPr lang="en-US" sz="2000" dirty="0"/>
              <a:t> NER model offers an alternative solution for entity recognition, blending rule-based strategies with deep learning techniques. This model's architecture typically integrates handcrafted linguistic rules and patterns with components like convolutional or recurrent neural networks (CNNs/RNNs) to improve entity recognition accuracy. </a:t>
            </a:r>
            <a:r>
              <a:rPr lang="en-US" sz="2000" dirty="0" err="1"/>
              <a:t>SpaCy's</a:t>
            </a:r>
            <a:r>
              <a:rPr lang="en-US" sz="2000" dirty="0"/>
              <a:t> NER model excels in terms of efficiency, making it suitable for real-time applications, while maintaining high accuracy across diverse entity recognition tasks.</a:t>
            </a:r>
          </a:p>
          <a:p>
            <a:pPr marL="0" indent="0">
              <a:buNone/>
            </a:pPr>
            <a:endParaRPr lang="en-US" sz="1400" dirty="0"/>
          </a:p>
        </p:txBody>
      </p:sp>
    </p:spTree>
    <p:extLst>
      <p:ext uri="{BB962C8B-B14F-4D97-AF65-F5344CB8AC3E}">
        <p14:creationId xmlns:p14="http://schemas.microsoft.com/office/powerpoint/2010/main" val="338367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ACF8-A293-CF63-D192-D00920C42D97}"/>
              </a:ext>
            </a:extLst>
          </p:cNvPr>
          <p:cNvSpPr>
            <a:spLocks noGrp="1"/>
          </p:cNvSpPr>
          <p:nvPr>
            <p:ph type="title"/>
          </p:nvPr>
        </p:nvSpPr>
        <p:spPr>
          <a:xfrm>
            <a:off x="677334" y="185057"/>
            <a:ext cx="8596668" cy="1320800"/>
          </a:xfrm>
        </p:spPr>
        <p:txBody>
          <a:bodyPr/>
          <a:lstStyle/>
          <a:p>
            <a:r>
              <a:rPr lang="en-US" dirty="0"/>
              <a:t>TEXT PROCESSING </a:t>
            </a:r>
          </a:p>
        </p:txBody>
      </p:sp>
      <p:sp>
        <p:nvSpPr>
          <p:cNvPr id="3" name="Content Placeholder 2">
            <a:extLst>
              <a:ext uri="{FF2B5EF4-FFF2-40B4-BE49-F238E27FC236}">
                <a16:creationId xmlns:a16="http://schemas.microsoft.com/office/drawing/2014/main" id="{8F8F14C5-9EFD-7430-3A94-5A52791C0B1F}"/>
              </a:ext>
            </a:extLst>
          </p:cNvPr>
          <p:cNvSpPr>
            <a:spLocks noGrp="1"/>
          </p:cNvSpPr>
          <p:nvPr>
            <p:ph idx="1"/>
          </p:nvPr>
        </p:nvSpPr>
        <p:spPr>
          <a:xfrm>
            <a:off x="846438" y="1164770"/>
            <a:ext cx="8596668" cy="5159829"/>
          </a:xfrm>
        </p:spPr>
        <p:txBody>
          <a:bodyPr/>
          <a:lstStyle/>
          <a:p>
            <a:pPr algn="just">
              <a:lnSpc>
                <a:spcPct val="100000"/>
              </a:lnSpc>
              <a:buFont typeface="+mj-lt"/>
              <a:buAutoNum type="arabicPeriod"/>
            </a:pPr>
            <a:r>
              <a:rPr lang="en-US" sz="2000" b="1" dirty="0"/>
              <a:t>Tokenization: </a:t>
            </a:r>
            <a:r>
              <a:rPr lang="en-US" sz="2000" dirty="0"/>
              <a:t>Breaking down text into individual tokens, such as words or </a:t>
            </a:r>
            <a:r>
              <a:rPr lang="en-US" sz="2000" dirty="0" err="1"/>
              <a:t>subwords</a:t>
            </a:r>
            <a:r>
              <a:rPr lang="en-US" sz="2000" dirty="0"/>
              <a:t>, which are basic units of analysis.</a:t>
            </a:r>
          </a:p>
          <a:p>
            <a:pPr algn="just">
              <a:lnSpc>
                <a:spcPct val="100000"/>
              </a:lnSpc>
              <a:buFont typeface="+mj-lt"/>
              <a:buAutoNum type="arabicPeriod"/>
            </a:pPr>
            <a:r>
              <a:rPr lang="en-US" sz="2000" b="1" dirty="0"/>
              <a:t>Word Embeddings: </a:t>
            </a:r>
            <a:r>
              <a:rPr lang="en-US" sz="2000" dirty="0"/>
              <a:t>Representing words as dense vectors in a high-dimensional space to capture semantic relationships.</a:t>
            </a:r>
          </a:p>
          <a:p>
            <a:pPr algn="just">
              <a:lnSpc>
                <a:spcPct val="100000"/>
              </a:lnSpc>
              <a:buFont typeface="+mj-lt"/>
              <a:buAutoNum type="arabicPeriod"/>
            </a:pPr>
            <a:r>
              <a:rPr lang="en-US" sz="2000" b="1" dirty="0"/>
              <a:t>Part-of-Speech (POS) Tagging: </a:t>
            </a:r>
            <a:r>
              <a:rPr lang="en-US" sz="2000" dirty="0"/>
              <a:t>Assigning grammatical tags to words in a sentence, indicating their syntactic roles.</a:t>
            </a:r>
          </a:p>
          <a:p>
            <a:pPr algn="just">
              <a:lnSpc>
                <a:spcPct val="100000"/>
              </a:lnSpc>
              <a:buFont typeface="+mj-lt"/>
              <a:buAutoNum type="arabicPeriod"/>
            </a:pPr>
            <a:r>
              <a:rPr lang="en-US" sz="2000" b="1" dirty="0"/>
              <a:t>Stemming and Lemmatization: </a:t>
            </a:r>
            <a:r>
              <a:rPr lang="en-US" sz="2000" dirty="0"/>
              <a:t>Reducing words to their base or root form to normalize variations (e.g., "running" to "run").</a:t>
            </a:r>
          </a:p>
          <a:p>
            <a:pPr algn="just">
              <a:lnSpc>
                <a:spcPct val="100000"/>
              </a:lnSpc>
              <a:buFont typeface="+mj-lt"/>
              <a:buAutoNum type="arabicPeriod"/>
            </a:pPr>
            <a:r>
              <a:rPr lang="en-US" sz="2000" b="1" dirty="0"/>
              <a:t>Dependency Parsing: </a:t>
            </a:r>
            <a:r>
              <a:rPr lang="en-US" sz="2000" dirty="0"/>
              <a:t>Analyzing the grammatical structure of sentences by identifying relationships between words.</a:t>
            </a:r>
          </a:p>
          <a:p>
            <a:pPr algn="just">
              <a:lnSpc>
                <a:spcPct val="100000"/>
              </a:lnSpc>
              <a:buFont typeface="+mj-lt"/>
              <a:buAutoNum type="arabicPeriod"/>
            </a:pPr>
            <a:r>
              <a:rPr lang="en-US" sz="2000" b="1" dirty="0"/>
              <a:t>Text Classification: </a:t>
            </a:r>
            <a:r>
              <a:rPr lang="en-US" sz="2000" dirty="0"/>
              <a:t>Categorizing text documents into predefined classes or categories based on their content.</a:t>
            </a:r>
          </a:p>
          <a:p>
            <a:pPr algn="just">
              <a:lnSpc>
                <a:spcPct val="100000"/>
              </a:lnSpc>
              <a:buFont typeface="+mj-lt"/>
              <a:buAutoNum type="arabicPeriod"/>
            </a:pPr>
            <a:r>
              <a:rPr lang="en-US" sz="2000" b="1" dirty="0"/>
              <a:t>Sentiment Analysis: </a:t>
            </a:r>
            <a:r>
              <a:rPr lang="en-US" sz="2000" dirty="0"/>
              <a:t>Determining the sentiment or opinion expressed in text, such as positive, negative, or neutral.</a:t>
            </a:r>
          </a:p>
          <a:p>
            <a:endParaRPr lang="en-US" sz="1600" dirty="0"/>
          </a:p>
        </p:txBody>
      </p:sp>
    </p:spTree>
    <p:extLst>
      <p:ext uri="{BB962C8B-B14F-4D97-AF65-F5344CB8AC3E}">
        <p14:creationId xmlns:p14="http://schemas.microsoft.com/office/powerpoint/2010/main" val="294086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DB8F-9A22-6C00-6325-2CD95D348420}"/>
              </a:ext>
            </a:extLst>
          </p:cNvPr>
          <p:cNvSpPr>
            <a:spLocks noGrp="1"/>
          </p:cNvSpPr>
          <p:nvPr>
            <p:ph type="title"/>
          </p:nvPr>
        </p:nvSpPr>
        <p:spPr>
          <a:xfrm>
            <a:off x="850168" y="177806"/>
            <a:ext cx="10122632" cy="652054"/>
          </a:xfrm>
        </p:spPr>
        <p:txBody>
          <a:bodyPr/>
          <a:lstStyle/>
          <a:p>
            <a:r>
              <a:rPr lang="en-US" dirty="0"/>
              <a:t>Tags and word frequency </a:t>
            </a:r>
          </a:p>
        </p:txBody>
      </p:sp>
      <p:pic>
        <p:nvPicPr>
          <p:cNvPr id="5" name="Picture 4">
            <a:extLst>
              <a:ext uri="{FF2B5EF4-FFF2-40B4-BE49-F238E27FC236}">
                <a16:creationId xmlns:a16="http://schemas.microsoft.com/office/drawing/2014/main" id="{00B383CD-8396-DC83-DDF5-F0ED2D43E74D}"/>
              </a:ext>
            </a:extLst>
          </p:cNvPr>
          <p:cNvPicPr>
            <a:picLocks noChangeAspect="1"/>
          </p:cNvPicPr>
          <p:nvPr/>
        </p:nvPicPr>
        <p:blipFill>
          <a:blip r:embed="rId2"/>
          <a:stretch>
            <a:fillRect/>
          </a:stretch>
        </p:blipFill>
        <p:spPr>
          <a:xfrm>
            <a:off x="850168" y="1418795"/>
            <a:ext cx="3924840" cy="2896531"/>
          </a:xfrm>
          <a:prstGeom prst="rect">
            <a:avLst/>
          </a:prstGeom>
        </p:spPr>
      </p:pic>
      <p:pic>
        <p:nvPicPr>
          <p:cNvPr id="7" name="Picture 6">
            <a:extLst>
              <a:ext uri="{FF2B5EF4-FFF2-40B4-BE49-F238E27FC236}">
                <a16:creationId xmlns:a16="http://schemas.microsoft.com/office/drawing/2014/main" id="{C44456CF-471D-F142-EC81-9A9B8242F1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59244" y="1429681"/>
            <a:ext cx="6182588" cy="4020410"/>
          </a:xfrm>
          <a:prstGeom prst="rect">
            <a:avLst/>
          </a:prstGeom>
        </p:spPr>
      </p:pic>
      <p:pic>
        <p:nvPicPr>
          <p:cNvPr id="9" name="Picture 8">
            <a:extLst>
              <a:ext uri="{FF2B5EF4-FFF2-40B4-BE49-F238E27FC236}">
                <a16:creationId xmlns:a16="http://schemas.microsoft.com/office/drawing/2014/main" id="{B97CD72E-E70E-6122-1FFB-112F25374C03}"/>
              </a:ext>
            </a:extLst>
          </p:cNvPr>
          <p:cNvPicPr>
            <a:picLocks noChangeAspect="1"/>
          </p:cNvPicPr>
          <p:nvPr/>
        </p:nvPicPr>
        <p:blipFill>
          <a:blip r:embed="rId4"/>
          <a:stretch>
            <a:fillRect/>
          </a:stretch>
        </p:blipFill>
        <p:spPr>
          <a:xfrm>
            <a:off x="850168" y="4841142"/>
            <a:ext cx="3924840" cy="775887"/>
          </a:xfrm>
          <a:prstGeom prst="rect">
            <a:avLst/>
          </a:prstGeom>
        </p:spPr>
      </p:pic>
    </p:spTree>
    <p:extLst>
      <p:ext uri="{BB962C8B-B14F-4D97-AF65-F5344CB8AC3E}">
        <p14:creationId xmlns:p14="http://schemas.microsoft.com/office/powerpoint/2010/main" val="218719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AD28-FA0F-5C5F-7655-6CE737A02612}"/>
              </a:ext>
            </a:extLst>
          </p:cNvPr>
          <p:cNvSpPr>
            <a:spLocks noGrp="1"/>
          </p:cNvSpPr>
          <p:nvPr>
            <p:ph type="title"/>
          </p:nvPr>
        </p:nvSpPr>
        <p:spPr>
          <a:xfrm>
            <a:off x="850168" y="403889"/>
            <a:ext cx="10122632" cy="652054"/>
          </a:xfrm>
        </p:spPr>
        <p:txBody>
          <a:bodyPr/>
          <a:lstStyle/>
          <a:p>
            <a:r>
              <a:rPr lang="en-US" dirty="0"/>
              <a:t>Results </a:t>
            </a:r>
          </a:p>
        </p:txBody>
      </p:sp>
      <p:pic>
        <p:nvPicPr>
          <p:cNvPr id="5" name="Picture 4">
            <a:extLst>
              <a:ext uri="{FF2B5EF4-FFF2-40B4-BE49-F238E27FC236}">
                <a16:creationId xmlns:a16="http://schemas.microsoft.com/office/drawing/2014/main" id="{70A9A224-3D34-9F67-03F5-B3EA7F2F00E7}"/>
              </a:ext>
            </a:extLst>
          </p:cNvPr>
          <p:cNvPicPr>
            <a:picLocks noChangeAspect="1"/>
          </p:cNvPicPr>
          <p:nvPr/>
        </p:nvPicPr>
        <p:blipFill>
          <a:blip r:embed="rId2"/>
          <a:stretch>
            <a:fillRect/>
          </a:stretch>
        </p:blipFill>
        <p:spPr>
          <a:xfrm>
            <a:off x="2451005" y="1270707"/>
            <a:ext cx="6015790" cy="4476950"/>
          </a:xfrm>
          <a:prstGeom prst="rect">
            <a:avLst/>
          </a:prstGeom>
        </p:spPr>
      </p:pic>
    </p:spTree>
    <p:extLst>
      <p:ext uri="{BB962C8B-B14F-4D97-AF65-F5344CB8AC3E}">
        <p14:creationId xmlns:p14="http://schemas.microsoft.com/office/powerpoint/2010/main" val="297993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D2F9-C05B-F95E-F1E5-425C0A015ADC}"/>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97AD38DE-A0BA-C43C-306B-9A7805F7AD8E}"/>
              </a:ext>
            </a:extLst>
          </p:cNvPr>
          <p:cNvPicPr>
            <a:picLocks noChangeAspect="1"/>
          </p:cNvPicPr>
          <p:nvPr/>
        </p:nvPicPr>
        <p:blipFill>
          <a:blip r:embed="rId2"/>
          <a:stretch>
            <a:fillRect/>
          </a:stretch>
        </p:blipFill>
        <p:spPr>
          <a:xfrm>
            <a:off x="2213811" y="1966708"/>
            <a:ext cx="6711509" cy="4014991"/>
          </a:xfrm>
          <a:prstGeom prst="rect">
            <a:avLst/>
          </a:prstGeom>
        </p:spPr>
      </p:pic>
    </p:spTree>
    <p:extLst>
      <p:ext uri="{BB962C8B-B14F-4D97-AF65-F5344CB8AC3E}">
        <p14:creationId xmlns:p14="http://schemas.microsoft.com/office/powerpoint/2010/main" val="4251585923"/>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1421</TotalTime>
  <Words>905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Century Gothic</vt:lpstr>
      <vt:lpstr>Elephant</vt:lpstr>
      <vt:lpstr>Söhne</vt:lpstr>
      <vt:lpstr>Times New Roman</vt:lpstr>
      <vt:lpstr>Trebuchet MS</vt:lpstr>
      <vt:lpstr>Wingdings 3</vt:lpstr>
      <vt:lpstr>Brush</vt:lpstr>
      <vt:lpstr>Facet</vt:lpstr>
      <vt:lpstr> Names  1.ALEKYA BASIKE 2.NIKHITH KRISHNA VINDURU </vt:lpstr>
      <vt:lpstr>NewsNER: Named Entity Recognition In News Articles Using Natural Language Processing </vt:lpstr>
      <vt:lpstr>Project Objectives</vt:lpstr>
      <vt:lpstr>DATASET </vt:lpstr>
      <vt:lpstr>MODELS </vt:lpstr>
      <vt:lpstr>TEXT PROCESSING </vt:lpstr>
      <vt:lpstr>Tags and word frequency </vt:lpstr>
      <vt:lpstr>Results </vt:lpstr>
      <vt:lpstr>Results</vt:lpstr>
      <vt:lpstr>ANALYSIS</vt:lpstr>
      <vt:lpstr>ANALYSIS</vt:lpstr>
      <vt:lpstr>Cited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1. 2.</dc:title>
  <dc:creator>Admin</dc:creator>
  <cp:lastModifiedBy>Krishna V</cp:lastModifiedBy>
  <cp:revision>17</cp:revision>
  <dcterms:created xsi:type="dcterms:W3CDTF">2024-03-29T11:14:16Z</dcterms:created>
  <dcterms:modified xsi:type="dcterms:W3CDTF">2024-04-30T02:21:07Z</dcterms:modified>
</cp:coreProperties>
</file>