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9"/>
  </p:notesMasterIdLst>
  <p:sldIdLst>
    <p:sldId id="291" r:id="rId2"/>
    <p:sldId id="292" r:id="rId3"/>
    <p:sldId id="258" r:id="rId4"/>
    <p:sldId id="298" r:id="rId5"/>
    <p:sldId id="266" r:id="rId6"/>
    <p:sldId id="289" r:id="rId7"/>
    <p:sldId id="290" r:id="rId8"/>
    <p:sldId id="264" r:id="rId9"/>
    <p:sldId id="271" r:id="rId10"/>
    <p:sldId id="296" r:id="rId11"/>
    <p:sldId id="295" r:id="rId12"/>
    <p:sldId id="285" r:id="rId13"/>
    <p:sldId id="286" r:id="rId14"/>
    <p:sldId id="287" r:id="rId15"/>
    <p:sldId id="297" r:id="rId16"/>
    <p:sldId id="288" r:id="rId17"/>
    <p:sldId id="29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404" autoAdjust="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59B993-3BEC-4B6B-A405-6702F9D052C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44EA4CC-B36A-4425-9253-19AC2198315F}">
      <dgm:prSet/>
      <dgm:spPr/>
      <dgm:t>
        <a:bodyPr/>
        <a:lstStyle/>
        <a:p>
          <a:r>
            <a:rPr lang="en-IN"/>
            <a:t>Chaitanya Gopinadh Madala</a:t>
          </a:r>
          <a:endParaRPr lang="en-US"/>
        </a:p>
      </dgm:t>
    </dgm:pt>
    <dgm:pt modelId="{86E1D87F-D84C-48B0-BA32-485D95CA2FF6}" type="parTrans" cxnId="{ED051148-CCF5-4A81-90EF-D4FE18E9B8D7}">
      <dgm:prSet/>
      <dgm:spPr/>
      <dgm:t>
        <a:bodyPr/>
        <a:lstStyle/>
        <a:p>
          <a:endParaRPr lang="en-US"/>
        </a:p>
      </dgm:t>
    </dgm:pt>
    <dgm:pt modelId="{3567EEA6-169C-4C4A-AF4E-A8E39B62A1E6}" type="sibTrans" cxnId="{ED051148-CCF5-4A81-90EF-D4FE18E9B8D7}">
      <dgm:prSet/>
      <dgm:spPr/>
      <dgm:t>
        <a:bodyPr/>
        <a:lstStyle/>
        <a:p>
          <a:endParaRPr lang="en-US"/>
        </a:p>
      </dgm:t>
    </dgm:pt>
    <dgm:pt modelId="{D88A7E16-7007-45F6-ADA2-DF8BAF66A998}">
      <dgm:prSet/>
      <dgm:spPr/>
      <dgm:t>
        <a:bodyPr/>
        <a:lstStyle/>
        <a:p>
          <a:r>
            <a:rPr lang="en-IN"/>
            <a:t>Divya Mamuru</a:t>
          </a:r>
          <a:endParaRPr lang="en-US"/>
        </a:p>
      </dgm:t>
    </dgm:pt>
    <dgm:pt modelId="{53FA043F-90A5-4E53-87A7-5F708CD3BC65}" type="parTrans" cxnId="{989840EB-5F37-47D2-A3F9-0272C3E1FC2C}">
      <dgm:prSet/>
      <dgm:spPr/>
      <dgm:t>
        <a:bodyPr/>
        <a:lstStyle/>
        <a:p>
          <a:endParaRPr lang="en-US"/>
        </a:p>
      </dgm:t>
    </dgm:pt>
    <dgm:pt modelId="{02D47C2C-DA84-4967-B1DB-975FBEEF19C7}" type="sibTrans" cxnId="{989840EB-5F37-47D2-A3F9-0272C3E1FC2C}">
      <dgm:prSet/>
      <dgm:spPr/>
      <dgm:t>
        <a:bodyPr/>
        <a:lstStyle/>
        <a:p>
          <a:endParaRPr lang="en-US"/>
        </a:p>
      </dgm:t>
    </dgm:pt>
    <dgm:pt modelId="{C0D3EA1A-1373-4D70-A2E5-E989F44A923C}">
      <dgm:prSet/>
      <dgm:spPr/>
      <dgm:t>
        <a:bodyPr/>
        <a:lstStyle/>
        <a:p>
          <a:r>
            <a:rPr lang="en-US"/>
            <a:t>SaiKumar Dacharla</a:t>
          </a:r>
        </a:p>
      </dgm:t>
    </dgm:pt>
    <dgm:pt modelId="{3B52965B-29A9-41CD-A1AB-458CDD9CAB4F}" type="parTrans" cxnId="{A603E39A-5A5F-4913-BDB8-AA7C4E753E68}">
      <dgm:prSet/>
      <dgm:spPr/>
      <dgm:t>
        <a:bodyPr/>
        <a:lstStyle/>
        <a:p>
          <a:endParaRPr lang="en-US"/>
        </a:p>
      </dgm:t>
    </dgm:pt>
    <dgm:pt modelId="{AECC8AE9-8E7B-42D1-8EFA-3D15EF85B857}" type="sibTrans" cxnId="{A603E39A-5A5F-4913-BDB8-AA7C4E753E68}">
      <dgm:prSet/>
      <dgm:spPr/>
      <dgm:t>
        <a:bodyPr/>
        <a:lstStyle/>
        <a:p>
          <a:endParaRPr lang="en-US"/>
        </a:p>
      </dgm:t>
    </dgm:pt>
    <dgm:pt modelId="{98DC7C09-1EE5-473F-944B-2DEEAB5B56DB}">
      <dgm:prSet/>
      <dgm:spPr/>
      <dgm:t>
        <a:bodyPr/>
        <a:lstStyle/>
        <a:p>
          <a:r>
            <a:rPr lang="en-US"/>
            <a:t>Nikhith Krishna Vinduru</a:t>
          </a:r>
        </a:p>
      </dgm:t>
    </dgm:pt>
    <dgm:pt modelId="{98B5DE39-3316-49F0-8E45-431C25E0CAD3}" type="parTrans" cxnId="{553C7C70-7DFC-413A-BADE-1EBFD8CEF43D}">
      <dgm:prSet/>
      <dgm:spPr/>
      <dgm:t>
        <a:bodyPr/>
        <a:lstStyle/>
        <a:p>
          <a:endParaRPr lang="en-US"/>
        </a:p>
      </dgm:t>
    </dgm:pt>
    <dgm:pt modelId="{0BA0B2B9-85F9-45E9-A460-F52259AC24F4}" type="sibTrans" cxnId="{553C7C70-7DFC-413A-BADE-1EBFD8CEF43D}">
      <dgm:prSet/>
      <dgm:spPr/>
      <dgm:t>
        <a:bodyPr/>
        <a:lstStyle/>
        <a:p>
          <a:endParaRPr lang="en-US"/>
        </a:p>
      </dgm:t>
    </dgm:pt>
    <dgm:pt modelId="{2EB17EDA-A243-4068-8ADC-BBE0BCA48EDD}" type="pres">
      <dgm:prSet presAssocID="{2E59B993-3BEC-4B6B-A405-6702F9D052C7}" presName="linear" presStyleCnt="0">
        <dgm:presLayoutVars>
          <dgm:animLvl val="lvl"/>
          <dgm:resizeHandles val="exact"/>
        </dgm:presLayoutVars>
      </dgm:prSet>
      <dgm:spPr/>
    </dgm:pt>
    <dgm:pt modelId="{3A5FC75D-3DCE-466D-A107-A0963816A4A4}" type="pres">
      <dgm:prSet presAssocID="{444EA4CC-B36A-4425-9253-19AC2198315F}" presName="parentText" presStyleLbl="node1" presStyleIdx="0" presStyleCnt="4">
        <dgm:presLayoutVars>
          <dgm:chMax val="0"/>
          <dgm:bulletEnabled val="1"/>
        </dgm:presLayoutVars>
      </dgm:prSet>
      <dgm:spPr/>
    </dgm:pt>
    <dgm:pt modelId="{380DC0C7-1F30-4EF3-B30F-44989E7D2009}" type="pres">
      <dgm:prSet presAssocID="{3567EEA6-169C-4C4A-AF4E-A8E39B62A1E6}" presName="spacer" presStyleCnt="0"/>
      <dgm:spPr/>
    </dgm:pt>
    <dgm:pt modelId="{C985E74D-CE54-4317-BAD5-D767DF0847CC}" type="pres">
      <dgm:prSet presAssocID="{D88A7E16-7007-45F6-ADA2-DF8BAF66A998}" presName="parentText" presStyleLbl="node1" presStyleIdx="1" presStyleCnt="4">
        <dgm:presLayoutVars>
          <dgm:chMax val="0"/>
          <dgm:bulletEnabled val="1"/>
        </dgm:presLayoutVars>
      </dgm:prSet>
      <dgm:spPr/>
    </dgm:pt>
    <dgm:pt modelId="{89E9845D-1885-4B2A-8EC8-E0DAE42FB3B2}" type="pres">
      <dgm:prSet presAssocID="{02D47C2C-DA84-4967-B1DB-975FBEEF19C7}" presName="spacer" presStyleCnt="0"/>
      <dgm:spPr/>
    </dgm:pt>
    <dgm:pt modelId="{75106E35-43FF-4EFE-B900-E141D14AAB7F}" type="pres">
      <dgm:prSet presAssocID="{C0D3EA1A-1373-4D70-A2E5-E989F44A923C}" presName="parentText" presStyleLbl="node1" presStyleIdx="2" presStyleCnt="4">
        <dgm:presLayoutVars>
          <dgm:chMax val="0"/>
          <dgm:bulletEnabled val="1"/>
        </dgm:presLayoutVars>
      </dgm:prSet>
      <dgm:spPr/>
    </dgm:pt>
    <dgm:pt modelId="{CE74175F-5817-42D5-9FB1-EB896ACE05FB}" type="pres">
      <dgm:prSet presAssocID="{AECC8AE9-8E7B-42D1-8EFA-3D15EF85B857}" presName="spacer" presStyleCnt="0"/>
      <dgm:spPr/>
    </dgm:pt>
    <dgm:pt modelId="{11E27024-11C5-40B0-B263-A4AEF6C13694}" type="pres">
      <dgm:prSet presAssocID="{98DC7C09-1EE5-473F-944B-2DEEAB5B56DB}" presName="parentText" presStyleLbl="node1" presStyleIdx="3" presStyleCnt="4">
        <dgm:presLayoutVars>
          <dgm:chMax val="0"/>
          <dgm:bulletEnabled val="1"/>
        </dgm:presLayoutVars>
      </dgm:prSet>
      <dgm:spPr/>
    </dgm:pt>
  </dgm:ptLst>
  <dgm:cxnLst>
    <dgm:cxn modelId="{AD67C81A-D5D3-4919-90F5-A255BDC582B7}" type="presOf" srcId="{2E59B993-3BEC-4B6B-A405-6702F9D052C7}" destId="{2EB17EDA-A243-4068-8ADC-BBE0BCA48EDD}" srcOrd="0" destOrd="0" presId="urn:microsoft.com/office/officeart/2005/8/layout/vList2"/>
    <dgm:cxn modelId="{19CC2D26-25BE-480A-8FBA-14927D55C622}" type="presOf" srcId="{D88A7E16-7007-45F6-ADA2-DF8BAF66A998}" destId="{C985E74D-CE54-4317-BAD5-D767DF0847CC}" srcOrd="0" destOrd="0" presId="urn:microsoft.com/office/officeart/2005/8/layout/vList2"/>
    <dgm:cxn modelId="{ED051148-CCF5-4A81-90EF-D4FE18E9B8D7}" srcId="{2E59B993-3BEC-4B6B-A405-6702F9D052C7}" destId="{444EA4CC-B36A-4425-9253-19AC2198315F}" srcOrd="0" destOrd="0" parTransId="{86E1D87F-D84C-48B0-BA32-485D95CA2FF6}" sibTransId="{3567EEA6-169C-4C4A-AF4E-A8E39B62A1E6}"/>
    <dgm:cxn modelId="{399B346F-A446-4096-8819-6BA5F56D2043}" type="presOf" srcId="{98DC7C09-1EE5-473F-944B-2DEEAB5B56DB}" destId="{11E27024-11C5-40B0-B263-A4AEF6C13694}" srcOrd="0" destOrd="0" presId="urn:microsoft.com/office/officeart/2005/8/layout/vList2"/>
    <dgm:cxn modelId="{553C7C70-7DFC-413A-BADE-1EBFD8CEF43D}" srcId="{2E59B993-3BEC-4B6B-A405-6702F9D052C7}" destId="{98DC7C09-1EE5-473F-944B-2DEEAB5B56DB}" srcOrd="3" destOrd="0" parTransId="{98B5DE39-3316-49F0-8E45-431C25E0CAD3}" sibTransId="{0BA0B2B9-85F9-45E9-A460-F52259AC24F4}"/>
    <dgm:cxn modelId="{B2BB0288-C604-49F6-97F9-EECA03340550}" type="presOf" srcId="{C0D3EA1A-1373-4D70-A2E5-E989F44A923C}" destId="{75106E35-43FF-4EFE-B900-E141D14AAB7F}" srcOrd="0" destOrd="0" presId="urn:microsoft.com/office/officeart/2005/8/layout/vList2"/>
    <dgm:cxn modelId="{A603E39A-5A5F-4913-BDB8-AA7C4E753E68}" srcId="{2E59B993-3BEC-4B6B-A405-6702F9D052C7}" destId="{C0D3EA1A-1373-4D70-A2E5-E989F44A923C}" srcOrd="2" destOrd="0" parTransId="{3B52965B-29A9-41CD-A1AB-458CDD9CAB4F}" sibTransId="{AECC8AE9-8E7B-42D1-8EFA-3D15EF85B857}"/>
    <dgm:cxn modelId="{490D6ADD-BFAF-4A60-ACF7-081081DF3D34}" type="presOf" srcId="{444EA4CC-B36A-4425-9253-19AC2198315F}" destId="{3A5FC75D-3DCE-466D-A107-A0963816A4A4}" srcOrd="0" destOrd="0" presId="urn:microsoft.com/office/officeart/2005/8/layout/vList2"/>
    <dgm:cxn modelId="{989840EB-5F37-47D2-A3F9-0272C3E1FC2C}" srcId="{2E59B993-3BEC-4B6B-A405-6702F9D052C7}" destId="{D88A7E16-7007-45F6-ADA2-DF8BAF66A998}" srcOrd="1" destOrd="0" parTransId="{53FA043F-90A5-4E53-87A7-5F708CD3BC65}" sibTransId="{02D47C2C-DA84-4967-B1DB-975FBEEF19C7}"/>
    <dgm:cxn modelId="{60AEB3E4-F5E7-43CE-932D-BBA84AEFFBB8}" type="presParOf" srcId="{2EB17EDA-A243-4068-8ADC-BBE0BCA48EDD}" destId="{3A5FC75D-3DCE-466D-A107-A0963816A4A4}" srcOrd="0" destOrd="0" presId="urn:microsoft.com/office/officeart/2005/8/layout/vList2"/>
    <dgm:cxn modelId="{F76423D0-DD76-48E7-AB2E-5A65B83AD2D3}" type="presParOf" srcId="{2EB17EDA-A243-4068-8ADC-BBE0BCA48EDD}" destId="{380DC0C7-1F30-4EF3-B30F-44989E7D2009}" srcOrd="1" destOrd="0" presId="urn:microsoft.com/office/officeart/2005/8/layout/vList2"/>
    <dgm:cxn modelId="{563695D4-6022-4A6B-8FAF-AAC6D2AEC0BF}" type="presParOf" srcId="{2EB17EDA-A243-4068-8ADC-BBE0BCA48EDD}" destId="{C985E74D-CE54-4317-BAD5-D767DF0847CC}" srcOrd="2" destOrd="0" presId="urn:microsoft.com/office/officeart/2005/8/layout/vList2"/>
    <dgm:cxn modelId="{1AABA83A-AF28-4478-ACF6-B5A0F394B8CE}" type="presParOf" srcId="{2EB17EDA-A243-4068-8ADC-BBE0BCA48EDD}" destId="{89E9845D-1885-4B2A-8EC8-E0DAE42FB3B2}" srcOrd="3" destOrd="0" presId="urn:microsoft.com/office/officeart/2005/8/layout/vList2"/>
    <dgm:cxn modelId="{4ECCA67D-3E48-46EC-A232-FE2C6558A24A}" type="presParOf" srcId="{2EB17EDA-A243-4068-8ADC-BBE0BCA48EDD}" destId="{75106E35-43FF-4EFE-B900-E141D14AAB7F}" srcOrd="4" destOrd="0" presId="urn:microsoft.com/office/officeart/2005/8/layout/vList2"/>
    <dgm:cxn modelId="{2503D220-7332-446E-B686-8BE1F86A7CAC}" type="presParOf" srcId="{2EB17EDA-A243-4068-8ADC-BBE0BCA48EDD}" destId="{CE74175F-5817-42D5-9FB1-EB896ACE05FB}" srcOrd="5" destOrd="0" presId="urn:microsoft.com/office/officeart/2005/8/layout/vList2"/>
    <dgm:cxn modelId="{737F8387-DADC-4ABB-9083-0175229921B0}" type="presParOf" srcId="{2EB17EDA-A243-4068-8ADC-BBE0BCA48EDD}" destId="{11E27024-11C5-40B0-B263-A4AEF6C1369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B75FB7-30E4-4E16-9F46-8A1DBF208A59}"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2608EBE5-9AFD-441C-9892-5857EEA18938}">
      <dgm:prSet custT="1"/>
      <dgm:spPr/>
      <dgm:t>
        <a:bodyPr/>
        <a:lstStyle/>
        <a:p>
          <a:pPr algn="just"/>
          <a:r>
            <a:rPr lang="en-IN" sz="2000" dirty="0"/>
            <a:t>The pre-owned vehicle market is characterized by dynamic pricing influenced by factors such as make, model, age, mileage, condition, geographical location, and market trends. Accurate and timely valuation of used vehicles is crucial for both buyers and sellers in making informed decisions.</a:t>
          </a:r>
          <a:endParaRPr lang="en-US" sz="2000" dirty="0"/>
        </a:p>
      </dgm:t>
    </dgm:pt>
    <dgm:pt modelId="{C5D21872-474D-49F5-89F4-100693EDC4A2}" type="parTrans" cxnId="{DCFD4051-1C78-4655-9CF9-3D32A524F28F}">
      <dgm:prSet/>
      <dgm:spPr/>
      <dgm:t>
        <a:bodyPr/>
        <a:lstStyle/>
        <a:p>
          <a:endParaRPr lang="en-US"/>
        </a:p>
      </dgm:t>
    </dgm:pt>
    <dgm:pt modelId="{FB9674A6-F129-4BD9-8F6E-1BB766CA279F}" type="sibTrans" cxnId="{DCFD4051-1C78-4655-9CF9-3D32A524F28F}">
      <dgm:prSet/>
      <dgm:spPr/>
      <dgm:t>
        <a:bodyPr/>
        <a:lstStyle/>
        <a:p>
          <a:endParaRPr lang="en-US"/>
        </a:p>
      </dgm:t>
    </dgm:pt>
    <dgm:pt modelId="{500B0696-CF6D-45D0-A555-38A173CC76F8}">
      <dgm:prSet/>
      <dgm:spPr/>
      <dgm:t>
        <a:bodyPr/>
        <a:lstStyle/>
        <a:p>
          <a:pPr algn="just"/>
          <a:r>
            <a:rPr lang="en-IN" dirty="0"/>
            <a:t>This project include dealing with missing or incomplete data, normalizing various data formats, and selecting relevant features that significantly impact the valuation. Additionally, the model should be scalable to handle a high volume of queries in real-time.</a:t>
          </a:r>
          <a:endParaRPr lang="en-US" dirty="0"/>
        </a:p>
      </dgm:t>
    </dgm:pt>
    <dgm:pt modelId="{B6C63D9B-0E87-4E15-A102-762B491A798E}" type="parTrans" cxnId="{A9AF5B10-E20E-41D1-A910-0535696BECD2}">
      <dgm:prSet/>
      <dgm:spPr/>
      <dgm:t>
        <a:bodyPr/>
        <a:lstStyle/>
        <a:p>
          <a:endParaRPr lang="en-US"/>
        </a:p>
      </dgm:t>
    </dgm:pt>
    <dgm:pt modelId="{2C2E7488-7B89-4FF7-9B48-FF2B00CA0B78}" type="sibTrans" cxnId="{A9AF5B10-E20E-41D1-A910-0535696BECD2}">
      <dgm:prSet/>
      <dgm:spPr/>
      <dgm:t>
        <a:bodyPr/>
        <a:lstStyle/>
        <a:p>
          <a:endParaRPr lang="en-US"/>
        </a:p>
      </dgm:t>
    </dgm:pt>
    <dgm:pt modelId="{480C435D-6811-4BDE-9F07-8A778A9D2EEC}" type="pres">
      <dgm:prSet presAssocID="{18B75FB7-30E4-4E16-9F46-8A1DBF208A59}" presName="root" presStyleCnt="0">
        <dgm:presLayoutVars>
          <dgm:dir/>
          <dgm:resizeHandles val="exact"/>
        </dgm:presLayoutVars>
      </dgm:prSet>
      <dgm:spPr/>
    </dgm:pt>
    <dgm:pt modelId="{B685B4BC-F51A-4359-AE49-9DE7B18090CB}" type="pres">
      <dgm:prSet presAssocID="{2608EBE5-9AFD-441C-9892-5857EEA18938}" presName="compNode" presStyleCnt="0"/>
      <dgm:spPr/>
    </dgm:pt>
    <dgm:pt modelId="{276A1C6B-5AFC-4E9F-BC2D-1C634A57168C}" type="pres">
      <dgm:prSet presAssocID="{2608EBE5-9AFD-441C-9892-5857EEA18938}" presName="bgRect" presStyleLbl="bgShp" presStyleIdx="0" presStyleCnt="2"/>
      <dgm:spPr/>
    </dgm:pt>
    <dgm:pt modelId="{3F61D819-00AE-4361-AA82-FEB35A049005}" type="pres">
      <dgm:prSet presAssocID="{2608EBE5-9AFD-441C-9892-5857EEA1893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torcycle"/>
        </a:ext>
      </dgm:extLst>
    </dgm:pt>
    <dgm:pt modelId="{632C6729-DA35-4ECB-A61F-0A10FDD29450}" type="pres">
      <dgm:prSet presAssocID="{2608EBE5-9AFD-441C-9892-5857EEA18938}" presName="spaceRect" presStyleCnt="0"/>
      <dgm:spPr/>
    </dgm:pt>
    <dgm:pt modelId="{AE2732FD-8E56-4A27-97C7-A742A91A0886}" type="pres">
      <dgm:prSet presAssocID="{2608EBE5-9AFD-441C-9892-5857EEA18938}" presName="parTx" presStyleLbl="revTx" presStyleIdx="0" presStyleCnt="2">
        <dgm:presLayoutVars>
          <dgm:chMax val="0"/>
          <dgm:chPref val="0"/>
        </dgm:presLayoutVars>
      </dgm:prSet>
      <dgm:spPr/>
    </dgm:pt>
    <dgm:pt modelId="{0FF94763-086C-4D6F-B85E-577806CE9568}" type="pres">
      <dgm:prSet presAssocID="{FB9674A6-F129-4BD9-8F6E-1BB766CA279F}" presName="sibTrans" presStyleCnt="0"/>
      <dgm:spPr/>
    </dgm:pt>
    <dgm:pt modelId="{889EA4E3-61E4-4069-ABF1-1DA75247B195}" type="pres">
      <dgm:prSet presAssocID="{500B0696-CF6D-45D0-A555-38A173CC76F8}" presName="compNode" presStyleCnt="0"/>
      <dgm:spPr/>
    </dgm:pt>
    <dgm:pt modelId="{0986B5F4-B3D3-41CD-9CE7-1C3CDF9F9E33}" type="pres">
      <dgm:prSet presAssocID="{500B0696-CF6D-45D0-A555-38A173CC76F8}" presName="bgRect" presStyleLbl="bgShp" presStyleIdx="1" presStyleCnt="2"/>
      <dgm:spPr/>
    </dgm:pt>
    <dgm:pt modelId="{3E45FE16-9094-4674-A467-8F347D9D490A}" type="pres">
      <dgm:prSet presAssocID="{500B0696-CF6D-45D0-A555-38A173CC76F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FB0A623-1098-4D01-992E-DD4F26CECDFA}" type="pres">
      <dgm:prSet presAssocID="{500B0696-CF6D-45D0-A555-38A173CC76F8}" presName="spaceRect" presStyleCnt="0"/>
      <dgm:spPr/>
    </dgm:pt>
    <dgm:pt modelId="{12F3F584-836F-450B-8CDA-3666B0AA95DC}" type="pres">
      <dgm:prSet presAssocID="{500B0696-CF6D-45D0-A555-38A173CC76F8}" presName="parTx" presStyleLbl="revTx" presStyleIdx="1" presStyleCnt="2">
        <dgm:presLayoutVars>
          <dgm:chMax val="0"/>
          <dgm:chPref val="0"/>
        </dgm:presLayoutVars>
      </dgm:prSet>
      <dgm:spPr/>
    </dgm:pt>
  </dgm:ptLst>
  <dgm:cxnLst>
    <dgm:cxn modelId="{A9AF5B10-E20E-41D1-A910-0535696BECD2}" srcId="{18B75FB7-30E4-4E16-9F46-8A1DBF208A59}" destId="{500B0696-CF6D-45D0-A555-38A173CC76F8}" srcOrd="1" destOrd="0" parTransId="{B6C63D9B-0E87-4E15-A102-762B491A798E}" sibTransId="{2C2E7488-7B89-4FF7-9B48-FF2B00CA0B78}"/>
    <dgm:cxn modelId="{DCFD4051-1C78-4655-9CF9-3D32A524F28F}" srcId="{18B75FB7-30E4-4E16-9F46-8A1DBF208A59}" destId="{2608EBE5-9AFD-441C-9892-5857EEA18938}" srcOrd="0" destOrd="0" parTransId="{C5D21872-474D-49F5-89F4-100693EDC4A2}" sibTransId="{FB9674A6-F129-4BD9-8F6E-1BB766CA279F}"/>
    <dgm:cxn modelId="{E8FD7B7F-392E-482B-AC77-EA72F285876C}" type="presOf" srcId="{500B0696-CF6D-45D0-A555-38A173CC76F8}" destId="{12F3F584-836F-450B-8CDA-3666B0AA95DC}" srcOrd="0" destOrd="0" presId="urn:microsoft.com/office/officeart/2018/2/layout/IconVerticalSolidList"/>
    <dgm:cxn modelId="{1FFFD686-7734-4834-92B4-3356C357EB9D}" type="presOf" srcId="{18B75FB7-30E4-4E16-9F46-8A1DBF208A59}" destId="{480C435D-6811-4BDE-9F07-8A778A9D2EEC}" srcOrd="0" destOrd="0" presId="urn:microsoft.com/office/officeart/2018/2/layout/IconVerticalSolidList"/>
    <dgm:cxn modelId="{DA52FFC0-0F5E-4836-9194-7A70E211FD7C}" type="presOf" srcId="{2608EBE5-9AFD-441C-9892-5857EEA18938}" destId="{AE2732FD-8E56-4A27-97C7-A742A91A0886}" srcOrd="0" destOrd="0" presId="urn:microsoft.com/office/officeart/2018/2/layout/IconVerticalSolidList"/>
    <dgm:cxn modelId="{AA364EB4-C079-4ACC-B302-7072359C22D8}" type="presParOf" srcId="{480C435D-6811-4BDE-9F07-8A778A9D2EEC}" destId="{B685B4BC-F51A-4359-AE49-9DE7B18090CB}" srcOrd="0" destOrd="0" presId="urn:microsoft.com/office/officeart/2018/2/layout/IconVerticalSolidList"/>
    <dgm:cxn modelId="{27FBEA89-10F0-4AEE-9F6D-0D0F2B27E23D}" type="presParOf" srcId="{B685B4BC-F51A-4359-AE49-9DE7B18090CB}" destId="{276A1C6B-5AFC-4E9F-BC2D-1C634A57168C}" srcOrd="0" destOrd="0" presId="urn:microsoft.com/office/officeart/2018/2/layout/IconVerticalSolidList"/>
    <dgm:cxn modelId="{9D53540D-D61B-454B-95D4-76947D4C887C}" type="presParOf" srcId="{B685B4BC-F51A-4359-AE49-9DE7B18090CB}" destId="{3F61D819-00AE-4361-AA82-FEB35A049005}" srcOrd="1" destOrd="0" presId="urn:microsoft.com/office/officeart/2018/2/layout/IconVerticalSolidList"/>
    <dgm:cxn modelId="{60768B21-6208-4D4E-8042-3E7CA501EBF7}" type="presParOf" srcId="{B685B4BC-F51A-4359-AE49-9DE7B18090CB}" destId="{632C6729-DA35-4ECB-A61F-0A10FDD29450}" srcOrd="2" destOrd="0" presId="urn:microsoft.com/office/officeart/2018/2/layout/IconVerticalSolidList"/>
    <dgm:cxn modelId="{345B3D5C-1D2E-45B5-83F9-843DF013298C}" type="presParOf" srcId="{B685B4BC-F51A-4359-AE49-9DE7B18090CB}" destId="{AE2732FD-8E56-4A27-97C7-A742A91A0886}" srcOrd="3" destOrd="0" presId="urn:microsoft.com/office/officeart/2018/2/layout/IconVerticalSolidList"/>
    <dgm:cxn modelId="{1CBCDA7F-7345-49BA-9741-0D3E54E8DCC1}" type="presParOf" srcId="{480C435D-6811-4BDE-9F07-8A778A9D2EEC}" destId="{0FF94763-086C-4D6F-B85E-577806CE9568}" srcOrd="1" destOrd="0" presId="urn:microsoft.com/office/officeart/2018/2/layout/IconVerticalSolidList"/>
    <dgm:cxn modelId="{7A115D13-04D6-432E-9AC5-BCA1D5A961AE}" type="presParOf" srcId="{480C435D-6811-4BDE-9F07-8A778A9D2EEC}" destId="{889EA4E3-61E4-4069-ABF1-1DA75247B195}" srcOrd="2" destOrd="0" presId="urn:microsoft.com/office/officeart/2018/2/layout/IconVerticalSolidList"/>
    <dgm:cxn modelId="{90C0768F-59B1-46D5-9098-F8524B9A7CE5}" type="presParOf" srcId="{889EA4E3-61E4-4069-ABF1-1DA75247B195}" destId="{0986B5F4-B3D3-41CD-9CE7-1C3CDF9F9E33}" srcOrd="0" destOrd="0" presId="urn:microsoft.com/office/officeart/2018/2/layout/IconVerticalSolidList"/>
    <dgm:cxn modelId="{46428015-90CD-44A7-A30C-2C20FEFD00DD}" type="presParOf" srcId="{889EA4E3-61E4-4069-ABF1-1DA75247B195}" destId="{3E45FE16-9094-4674-A467-8F347D9D490A}" srcOrd="1" destOrd="0" presId="urn:microsoft.com/office/officeart/2018/2/layout/IconVerticalSolidList"/>
    <dgm:cxn modelId="{2FDE31E6-2697-4186-BEE9-4C005713E51D}" type="presParOf" srcId="{889EA4E3-61E4-4069-ABF1-1DA75247B195}" destId="{3FB0A623-1098-4D01-992E-DD4F26CECDFA}" srcOrd="2" destOrd="0" presId="urn:microsoft.com/office/officeart/2018/2/layout/IconVerticalSolidList"/>
    <dgm:cxn modelId="{72EAA382-B575-496B-B577-49190D53FB31}" type="presParOf" srcId="{889EA4E3-61E4-4069-ABF1-1DA75247B195}" destId="{12F3F584-836F-450B-8CDA-3666B0AA95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3FEC0A-5FD0-4164-A88C-0CAAB724E36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D765E76-8CA0-40A6-AA8D-FD20B3DEAB4A}">
      <dgm:prSet custT="1"/>
      <dgm:spPr/>
      <dgm:t>
        <a:bodyPr/>
        <a:lstStyle/>
        <a:p>
          <a:r>
            <a:rPr lang="en-IN" sz="2800" dirty="0"/>
            <a:t>Python 3.7</a:t>
          </a:r>
          <a:endParaRPr lang="en-US" sz="2800" dirty="0"/>
        </a:p>
      </dgm:t>
    </dgm:pt>
    <dgm:pt modelId="{3B0752CE-156B-49F5-AC86-7217899E7E5D}" type="parTrans" cxnId="{1E1186A4-A110-4D80-BA47-C4E0DD64C32D}">
      <dgm:prSet/>
      <dgm:spPr/>
      <dgm:t>
        <a:bodyPr/>
        <a:lstStyle/>
        <a:p>
          <a:endParaRPr lang="en-US"/>
        </a:p>
      </dgm:t>
    </dgm:pt>
    <dgm:pt modelId="{714720CF-E04F-4CCE-9CCF-E2A279517214}" type="sibTrans" cxnId="{1E1186A4-A110-4D80-BA47-C4E0DD64C32D}">
      <dgm:prSet/>
      <dgm:spPr/>
      <dgm:t>
        <a:bodyPr/>
        <a:lstStyle/>
        <a:p>
          <a:endParaRPr lang="en-US"/>
        </a:p>
      </dgm:t>
    </dgm:pt>
    <dgm:pt modelId="{F60C7DF9-0471-49CB-8A3E-369E16CD5B7E}">
      <dgm:prSet custT="1"/>
      <dgm:spPr/>
      <dgm:t>
        <a:bodyPr/>
        <a:lstStyle/>
        <a:p>
          <a:r>
            <a:rPr lang="en-IN" sz="2400" dirty="0" err="1"/>
            <a:t>Jupyter</a:t>
          </a:r>
          <a:r>
            <a:rPr lang="en-IN" sz="2400" dirty="0"/>
            <a:t> Notebook</a:t>
          </a:r>
          <a:endParaRPr lang="en-US" sz="2400" dirty="0"/>
        </a:p>
      </dgm:t>
    </dgm:pt>
    <dgm:pt modelId="{4E848CCF-82C2-43DF-997A-D04831F326B3}" type="parTrans" cxnId="{E24D3B98-EDE1-48EB-B710-FAAA80E840C7}">
      <dgm:prSet/>
      <dgm:spPr/>
      <dgm:t>
        <a:bodyPr/>
        <a:lstStyle/>
        <a:p>
          <a:endParaRPr lang="en-US"/>
        </a:p>
      </dgm:t>
    </dgm:pt>
    <dgm:pt modelId="{533DA447-16DD-4F92-AB6B-CF8B697ED735}" type="sibTrans" cxnId="{E24D3B98-EDE1-48EB-B710-FAAA80E840C7}">
      <dgm:prSet/>
      <dgm:spPr/>
      <dgm:t>
        <a:bodyPr/>
        <a:lstStyle/>
        <a:p>
          <a:endParaRPr lang="en-US"/>
        </a:p>
      </dgm:t>
    </dgm:pt>
    <dgm:pt modelId="{115FEFDB-C827-4E19-BEC6-5B4C1756EFB2}">
      <dgm:prSet custT="1"/>
      <dgm:spPr/>
      <dgm:t>
        <a:bodyPr/>
        <a:lstStyle/>
        <a:p>
          <a:r>
            <a:rPr lang="en-IN" sz="2400" dirty="0"/>
            <a:t>Flask Framework</a:t>
          </a:r>
          <a:endParaRPr lang="en-US" sz="2400" dirty="0"/>
        </a:p>
      </dgm:t>
    </dgm:pt>
    <dgm:pt modelId="{D98B1F38-8889-4720-B47C-97F115830172}" type="parTrans" cxnId="{44F517D5-3768-4257-8CC0-84FE2DDA6136}">
      <dgm:prSet/>
      <dgm:spPr/>
      <dgm:t>
        <a:bodyPr/>
        <a:lstStyle/>
        <a:p>
          <a:endParaRPr lang="en-US"/>
        </a:p>
      </dgm:t>
    </dgm:pt>
    <dgm:pt modelId="{0960B9E3-63C3-4A81-AE32-F7AFAEACDB34}" type="sibTrans" cxnId="{44F517D5-3768-4257-8CC0-84FE2DDA6136}">
      <dgm:prSet/>
      <dgm:spPr/>
      <dgm:t>
        <a:bodyPr/>
        <a:lstStyle/>
        <a:p>
          <a:endParaRPr lang="en-US"/>
        </a:p>
      </dgm:t>
    </dgm:pt>
    <dgm:pt modelId="{50257A35-7C42-4461-A7EA-FC1595765EEC}">
      <dgm:prSet custT="1"/>
      <dgm:spPr/>
      <dgm:t>
        <a:bodyPr/>
        <a:lstStyle/>
        <a:p>
          <a:r>
            <a:rPr lang="en-IN" sz="2400" dirty="0"/>
            <a:t>Random Forest</a:t>
          </a:r>
          <a:endParaRPr lang="en-US" sz="2400" dirty="0"/>
        </a:p>
      </dgm:t>
    </dgm:pt>
    <dgm:pt modelId="{65E6DE86-E7AF-4C9A-9843-84D1D54963AD}" type="parTrans" cxnId="{85CB1305-E7B0-43BE-BF16-429EE6FBB512}">
      <dgm:prSet/>
      <dgm:spPr/>
      <dgm:t>
        <a:bodyPr/>
        <a:lstStyle/>
        <a:p>
          <a:endParaRPr lang="en-US"/>
        </a:p>
      </dgm:t>
    </dgm:pt>
    <dgm:pt modelId="{682C35F9-ED48-473F-A562-5ECA8FA1D156}" type="sibTrans" cxnId="{85CB1305-E7B0-43BE-BF16-429EE6FBB512}">
      <dgm:prSet/>
      <dgm:spPr/>
      <dgm:t>
        <a:bodyPr/>
        <a:lstStyle/>
        <a:p>
          <a:endParaRPr lang="en-US"/>
        </a:p>
      </dgm:t>
    </dgm:pt>
    <dgm:pt modelId="{3B41F202-3B5C-4C6C-9C0A-049561126E10}">
      <dgm:prSet custT="1"/>
      <dgm:spPr/>
      <dgm:t>
        <a:bodyPr/>
        <a:lstStyle/>
        <a:p>
          <a:r>
            <a:rPr lang="en-IN" sz="2400" dirty="0"/>
            <a:t>Aws Cloud</a:t>
          </a:r>
          <a:endParaRPr lang="en-US" sz="2400" dirty="0"/>
        </a:p>
      </dgm:t>
    </dgm:pt>
    <dgm:pt modelId="{C10D34C1-335F-4B0A-806D-BF501403286E}" type="parTrans" cxnId="{0B8C56C4-C33D-4D3A-879E-04278E7C4602}">
      <dgm:prSet/>
      <dgm:spPr/>
      <dgm:t>
        <a:bodyPr/>
        <a:lstStyle/>
        <a:p>
          <a:endParaRPr lang="en-US"/>
        </a:p>
      </dgm:t>
    </dgm:pt>
    <dgm:pt modelId="{4329159F-8757-4E9E-A54D-055AC01CD4C7}" type="sibTrans" cxnId="{0B8C56C4-C33D-4D3A-879E-04278E7C4602}">
      <dgm:prSet/>
      <dgm:spPr/>
      <dgm:t>
        <a:bodyPr/>
        <a:lstStyle/>
        <a:p>
          <a:endParaRPr lang="en-US"/>
        </a:p>
      </dgm:t>
    </dgm:pt>
    <dgm:pt modelId="{1CDBC9AE-709C-44FD-955F-ACB08709C655}">
      <dgm:prSet custT="1"/>
      <dgm:spPr/>
      <dgm:t>
        <a:bodyPr/>
        <a:lstStyle/>
        <a:p>
          <a:r>
            <a:rPr lang="en-IN" sz="2400" dirty="0"/>
            <a:t>Machine Learning</a:t>
          </a:r>
          <a:endParaRPr lang="en-US" sz="2400" dirty="0"/>
        </a:p>
      </dgm:t>
    </dgm:pt>
    <dgm:pt modelId="{A3447521-C83D-4401-870C-8B908DFFF8F6}" type="sibTrans" cxnId="{E5A55951-5ADC-47CB-BCA0-6BA038C83D78}">
      <dgm:prSet/>
      <dgm:spPr/>
      <dgm:t>
        <a:bodyPr/>
        <a:lstStyle/>
        <a:p>
          <a:endParaRPr lang="en-US"/>
        </a:p>
      </dgm:t>
    </dgm:pt>
    <dgm:pt modelId="{209BE248-E327-4F51-BB38-DBA59E8CA578}" type="parTrans" cxnId="{E5A55951-5ADC-47CB-BCA0-6BA038C83D78}">
      <dgm:prSet/>
      <dgm:spPr/>
      <dgm:t>
        <a:bodyPr/>
        <a:lstStyle/>
        <a:p>
          <a:endParaRPr lang="en-US"/>
        </a:p>
      </dgm:t>
    </dgm:pt>
    <dgm:pt modelId="{2ABE8D33-4B22-4F0F-A560-780161D94C14}" type="pres">
      <dgm:prSet presAssocID="{673FEC0A-5FD0-4164-A88C-0CAAB724E369}" presName="diagram" presStyleCnt="0">
        <dgm:presLayoutVars>
          <dgm:dir/>
          <dgm:resizeHandles val="exact"/>
        </dgm:presLayoutVars>
      </dgm:prSet>
      <dgm:spPr/>
    </dgm:pt>
    <dgm:pt modelId="{E4A08B6F-4F6C-488F-B81A-5766D1C8A031}" type="pres">
      <dgm:prSet presAssocID="{1D765E76-8CA0-40A6-AA8D-FD20B3DEAB4A}" presName="node" presStyleLbl="node1" presStyleIdx="0" presStyleCnt="6">
        <dgm:presLayoutVars>
          <dgm:bulletEnabled val="1"/>
        </dgm:presLayoutVars>
      </dgm:prSet>
      <dgm:spPr/>
    </dgm:pt>
    <dgm:pt modelId="{74B40E59-18C5-4899-BAA5-5575E3BFA22A}" type="pres">
      <dgm:prSet presAssocID="{714720CF-E04F-4CCE-9CCF-E2A279517214}" presName="sibTrans" presStyleCnt="0"/>
      <dgm:spPr/>
    </dgm:pt>
    <dgm:pt modelId="{A3977995-C94F-4E27-9271-F0CB13A18A55}" type="pres">
      <dgm:prSet presAssocID="{F60C7DF9-0471-49CB-8A3E-369E16CD5B7E}" presName="node" presStyleLbl="node1" presStyleIdx="1" presStyleCnt="6">
        <dgm:presLayoutVars>
          <dgm:bulletEnabled val="1"/>
        </dgm:presLayoutVars>
      </dgm:prSet>
      <dgm:spPr/>
    </dgm:pt>
    <dgm:pt modelId="{BA03C765-71C3-4898-B112-3295979FF1EA}" type="pres">
      <dgm:prSet presAssocID="{533DA447-16DD-4F92-AB6B-CF8B697ED735}" presName="sibTrans" presStyleCnt="0"/>
      <dgm:spPr/>
    </dgm:pt>
    <dgm:pt modelId="{E5FFC110-47E6-4256-8C17-AC475F047859}" type="pres">
      <dgm:prSet presAssocID="{115FEFDB-C827-4E19-BEC6-5B4C1756EFB2}" presName="node" presStyleLbl="node1" presStyleIdx="2" presStyleCnt="6">
        <dgm:presLayoutVars>
          <dgm:bulletEnabled val="1"/>
        </dgm:presLayoutVars>
      </dgm:prSet>
      <dgm:spPr/>
    </dgm:pt>
    <dgm:pt modelId="{3ECFBF1E-4EEF-49E1-9616-FF79B411E712}" type="pres">
      <dgm:prSet presAssocID="{0960B9E3-63C3-4A81-AE32-F7AFAEACDB34}" presName="sibTrans" presStyleCnt="0"/>
      <dgm:spPr/>
    </dgm:pt>
    <dgm:pt modelId="{5A1429DF-BE16-4019-AF31-DB7AC57D9F4A}" type="pres">
      <dgm:prSet presAssocID="{1CDBC9AE-709C-44FD-955F-ACB08709C655}" presName="node" presStyleLbl="node1" presStyleIdx="3" presStyleCnt="6">
        <dgm:presLayoutVars>
          <dgm:bulletEnabled val="1"/>
        </dgm:presLayoutVars>
      </dgm:prSet>
      <dgm:spPr/>
    </dgm:pt>
    <dgm:pt modelId="{91895F03-31FC-4F47-B4E7-BEF0F51B7D6B}" type="pres">
      <dgm:prSet presAssocID="{A3447521-C83D-4401-870C-8B908DFFF8F6}" presName="sibTrans" presStyleCnt="0"/>
      <dgm:spPr/>
    </dgm:pt>
    <dgm:pt modelId="{34F9883C-8F01-481B-96DB-A716B755C4E9}" type="pres">
      <dgm:prSet presAssocID="{50257A35-7C42-4461-A7EA-FC1595765EEC}" presName="node" presStyleLbl="node1" presStyleIdx="4" presStyleCnt="6">
        <dgm:presLayoutVars>
          <dgm:bulletEnabled val="1"/>
        </dgm:presLayoutVars>
      </dgm:prSet>
      <dgm:spPr/>
    </dgm:pt>
    <dgm:pt modelId="{87B6D644-74C6-4BA2-8E0D-52DED776E16E}" type="pres">
      <dgm:prSet presAssocID="{682C35F9-ED48-473F-A562-5ECA8FA1D156}" presName="sibTrans" presStyleCnt="0"/>
      <dgm:spPr/>
    </dgm:pt>
    <dgm:pt modelId="{C392BEA5-FC70-45CF-8F1A-EE4CAA0168CD}" type="pres">
      <dgm:prSet presAssocID="{3B41F202-3B5C-4C6C-9C0A-049561126E10}" presName="node" presStyleLbl="node1" presStyleIdx="5" presStyleCnt="6">
        <dgm:presLayoutVars>
          <dgm:bulletEnabled val="1"/>
        </dgm:presLayoutVars>
      </dgm:prSet>
      <dgm:spPr/>
    </dgm:pt>
  </dgm:ptLst>
  <dgm:cxnLst>
    <dgm:cxn modelId="{85CB1305-E7B0-43BE-BF16-429EE6FBB512}" srcId="{673FEC0A-5FD0-4164-A88C-0CAAB724E369}" destId="{50257A35-7C42-4461-A7EA-FC1595765EEC}" srcOrd="4" destOrd="0" parTransId="{65E6DE86-E7AF-4C9A-9843-84D1D54963AD}" sibTransId="{682C35F9-ED48-473F-A562-5ECA8FA1D156}"/>
    <dgm:cxn modelId="{941BFE08-6C6D-448B-9DE7-7248A180B9D5}" type="presOf" srcId="{673FEC0A-5FD0-4164-A88C-0CAAB724E369}" destId="{2ABE8D33-4B22-4F0F-A560-780161D94C14}" srcOrd="0" destOrd="0" presId="urn:microsoft.com/office/officeart/2005/8/layout/default"/>
    <dgm:cxn modelId="{7DBDB10B-34A1-49E8-A9EB-6B935B5199FD}" type="presOf" srcId="{1D765E76-8CA0-40A6-AA8D-FD20B3DEAB4A}" destId="{E4A08B6F-4F6C-488F-B81A-5766D1C8A031}" srcOrd="0" destOrd="0" presId="urn:microsoft.com/office/officeart/2005/8/layout/default"/>
    <dgm:cxn modelId="{E5A55951-5ADC-47CB-BCA0-6BA038C83D78}" srcId="{673FEC0A-5FD0-4164-A88C-0CAAB724E369}" destId="{1CDBC9AE-709C-44FD-955F-ACB08709C655}" srcOrd="3" destOrd="0" parTransId="{209BE248-E327-4F51-BB38-DBA59E8CA578}" sibTransId="{A3447521-C83D-4401-870C-8B908DFFF8F6}"/>
    <dgm:cxn modelId="{E24D3B98-EDE1-48EB-B710-FAAA80E840C7}" srcId="{673FEC0A-5FD0-4164-A88C-0CAAB724E369}" destId="{F60C7DF9-0471-49CB-8A3E-369E16CD5B7E}" srcOrd="1" destOrd="0" parTransId="{4E848CCF-82C2-43DF-997A-D04831F326B3}" sibTransId="{533DA447-16DD-4F92-AB6B-CF8B697ED735}"/>
    <dgm:cxn modelId="{1E1186A4-A110-4D80-BA47-C4E0DD64C32D}" srcId="{673FEC0A-5FD0-4164-A88C-0CAAB724E369}" destId="{1D765E76-8CA0-40A6-AA8D-FD20B3DEAB4A}" srcOrd="0" destOrd="0" parTransId="{3B0752CE-156B-49F5-AC86-7217899E7E5D}" sibTransId="{714720CF-E04F-4CCE-9CCF-E2A279517214}"/>
    <dgm:cxn modelId="{883A45C1-2B2B-4362-98D2-ECFDE15E3BB6}" type="presOf" srcId="{115FEFDB-C827-4E19-BEC6-5B4C1756EFB2}" destId="{E5FFC110-47E6-4256-8C17-AC475F047859}" srcOrd="0" destOrd="0" presId="urn:microsoft.com/office/officeart/2005/8/layout/default"/>
    <dgm:cxn modelId="{0B8C56C4-C33D-4D3A-879E-04278E7C4602}" srcId="{673FEC0A-5FD0-4164-A88C-0CAAB724E369}" destId="{3B41F202-3B5C-4C6C-9C0A-049561126E10}" srcOrd="5" destOrd="0" parTransId="{C10D34C1-335F-4B0A-806D-BF501403286E}" sibTransId="{4329159F-8757-4E9E-A54D-055AC01CD4C7}"/>
    <dgm:cxn modelId="{A338FAD4-2433-427E-BAF3-2F0B995FF719}" type="presOf" srcId="{1CDBC9AE-709C-44FD-955F-ACB08709C655}" destId="{5A1429DF-BE16-4019-AF31-DB7AC57D9F4A}" srcOrd="0" destOrd="0" presId="urn:microsoft.com/office/officeart/2005/8/layout/default"/>
    <dgm:cxn modelId="{44F517D5-3768-4257-8CC0-84FE2DDA6136}" srcId="{673FEC0A-5FD0-4164-A88C-0CAAB724E369}" destId="{115FEFDB-C827-4E19-BEC6-5B4C1756EFB2}" srcOrd="2" destOrd="0" parTransId="{D98B1F38-8889-4720-B47C-97F115830172}" sibTransId="{0960B9E3-63C3-4A81-AE32-F7AFAEACDB34}"/>
    <dgm:cxn modelId="{3B72FCD9-AC04-4387-B497-FAA17DAF352B}" type="presOf" srcId="{50257A35-7C42-4461-A7EA-FC1595765EEC}" destId="{34F9883C-8F01-481B-96DB-A716B755C4E9}" srcOrd="0" destOrd="0" presId="urn:microsoft.com/office/officeart/2005/8/layout/default"/>
    <dgm:cxn modelId="{E37FFFE9-A674-42D1-B1B5-CD5E1547BC2D}" type="presOf" srcId="{3B41F202-3B5C-4C6C-9C0A-049561126E10}" destId="{C392BEA5-FC70-45CF-8F1A-EE4CAA0168CD}" srcOrd="0" destOrd="0" presId="urn:microsoft.com/office/officeart/2005/8/layout/default"/>
    <dgm:cxn modelId="{15E504EB-CFC8-44F8-B4D3-669EA0204BDE}" type="presOf" srcId="{F60C7DF9-0471-49CB-8A3E-369E16CD5B7E}" destId="{A3977995-C94F-4E27-9271-F0CB13A18A55}" srcOrd="0" destOrd="0" presId="urn:microsoft.com/office/officeart/2005/8/layout/default"/>
    <dgm:cxn modelId="{66271FE4-ACDA-4EDB-B614-672015DC08F6}" type="presParOf" srcId="{2ABE8D33-4B22-4F0F-A560-780161D94C14}" destId="{E4A08B6F-4F6C-488F-B81A-5766D1C8A031}" srcOrd="0" destOrd="0" presId="urn:microsoft.com/office/officeart/2005/8/layout/default"/>
    <dgm:cxn modelId="{72205FE3-BEDD-4FAE-9D47-10BA1CEB5391}" type="presParOf" srcId="{2ABE8D33-4B22-4F0F-A560-780161D94C14}" destId="{74B40E59-18C5-4899-BAA5-5575E3BFA22A}" srcOrd="1" destOrd="0" presId="urn:microsoft.com/office/officeart/2005/8/layout/default"/>
    <dgm:cxn modelId="{1B53337F-D396-414D-8759-BDAAC7AE9810}" type="presParOf" srcId="{2ABE8D33-4B22-4F0F-A560-780161D94C14}" destId="{A3977995-C94F-4E27-9271-F0CB13A18A55}" srcOrd="2" destOrd="0" presId="urn:microsoft.com/office/officeart/2005/8/layout/default"/>
    <dgm:cxn modelId="{77ABBA40-DCA7-4508-8CF3-F26140101614}" type="presParOf" srcId="{2ABE8D33-4B22-4F0F-A560-780161D94C14}" destId="{BA03C765-71C3-4898-B112-3295979FF1EA}" srcOrd="3" destOrd="0" presId="urn:microsoft.com/office/officeart/2005/8/layout/default"/>
    <dgm:cxn modelId="{5D9BD191-97A4-4EB5-B735-CA031272A9CE}" type="presParOf" srcId="{2ABE8D33-4B22-4F0F-A560-780161D94C14}" destId="{E5FFC110-47E6-4256-8C17-AC475F047859}" srcOrd="4" destOrd="0" presId="urn:microsoft.com/office/officeart/2005/8/layout/default"/>
    <dgm:cxn modelId="{51F60030-7639-48B1-BE0F-722DF1271E91}" type="presParOf" srcId="{2ABE8D33-4B22-4F0F-A560-780161D94C14}" destId="{3ECFBF1E-4EEF-49E1-9616-FF79B411E712}" srcOrd="5" destOrd="0" presId="urn:microsoft.com/office/officeart/2005/8/layout/default"/>
    <dgm:cxn modelId="{D2239C89-6406-4209-8A48-5D892A120098}" type="presParOf" srcId="{2ABE8D33-4B22-4F0F-A560-780161D94C14}" destId="{5A1429DF-BE16-4019-AF31-DB7AC57D9F4A}" srcOrd="6" destOrd="0" presId="urn:microsoft.com/office/officeart/2005/8/layout/default"/>
    <dgm:cxn modelId="{2319F8C0-7E2D-4126-817F-7A8D4D1F45CA}" type="presParOf" srcId="{2ABE8D33-4B22-4F0F-A560-780161D94C14}" destId="{91895F03-31FC-4F47-B4E7-BEF0F51B7D6B}" srcOrd="7" destOrd="0" presId="urn:microsoft.com/office/officeart/2005/8/layout/default"/>
    <dgm:cxn modelId="{CA386D7B-6085-4409-A100-316E9B43D218}" type="presParOf" srcId="{2ABE8D33-4B22-4F0F-A560-780161D94C14}" destId="{34F9883C-8F01-481B-96DB-A716B755C4E9}" srcOrd="8" destOrd="0" presId="urn:microsoft.com/office/officeart/2005/8/layout/default"/>
    <dgm:cxn modelId="{542E2036-9D88-4BDA-A06D-644837FBE9D6}" type="presParOf" srcId="{2ABE8D33-4B22-4F0F-A560-780161D94C14}" destId="{87B6D644-74C6-4BA2-8E0D-52DED776E16E}" srcOrd="9" destOrd="0" presId="urn:microsoft.com/office/officeart/2005/8/layout/default"/>
    <dgm:cxn modelId="{CE4C47D3-C9BF-437E-A870-56628C301839}" type="presParOf" srcId="{2ABE8D33-4B22-4F0F-A560-780161D94C14}" destId="{C392BEA5-FC70-45CF-8F1A-EE4CAA0168C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FC75D-3DCE-466D-A107-A0963816A4A4}">
      <dsp:nvSpPr>
        <dsp:cNvPr id="0" name=""/>
        <dsp:cNvSpPr/>
      </dsp:nvSpPr>
      <dsp:spPr>
        <a:xfrm>
          <a:off x="0" y="34367"/>
          <a:ext cx="600211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kern="1200"/>
            <a:t>Chaitanya Gopinadh Madala</a:t>
          </a:r>
          <a:endParaRPr lang="en-US" sz="3500" kern="1200"/>
        </a:p>
      </dsp:txBody>
      <dsp:txXfrm>
        <a:off x="40980" y="75347"/>
        <a:ext cx="5920150" cy="757514"/>
      </dsp:txXfrm>
    </dsp:sp>
    <dsp:sp modelId="{C985E74D-CE54-4317-BAD5-D767DF0847CC}">
      <dsp:nvSpPr>
        <dsp:cNvPr id="0" name=""/>
        <dsp:cNvSpPr/>
      </dsp:nvSpPr>
      <dsp:spPr>
        <a:xfrm>
          <a:off x="0" y="974642"/>
          <a:ext cx="6002110" cy="839474"/>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kern="1200"/>
            <a:t>Divya Mamuru</a:t>
          </a:r>
          <a:endParaRPr lang="en-US" sz="3500" kern="1200"/>
        </a:p>
      </dsp:txBody>
      <dsp:txXfrm>
        <a:off x="40980" y="1015622"/>
        <a:ext cx="5920150" cy="757514"/>
      </dsp:txXfrm>
    </dsp:sp>
    <dsp:sp modelId="{75106E35-43FF-4EFE-B900-E141D14AAB7F}">
      <dsp:nvSpPr>
        <dsp:cNvPr id="0" name=""/>
        <dsp:cNvSpPr/>
      </dsp:nvSpPr>
      <dsp:spPr>
        <a:xfrm>
          <a:off x="0" y="1914917"/>
          <a:ext cx="6002110" cy="839474"/>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SaiKumar Dacharla</a:t>
          </a:r>
        </a:p>
      </dsp:txBody>
      <dsp:txXfrm>
        <a:off x="40980" y="1955897"/>
        <a:ext cx="5920150" cy="757514"/>
      </dsp:txXfrm>
    </dsp:sp>
    <dsp:sp modelId="{11E27024-11C5-40B0-B263-A4AEF6C13694}">
      <dsp:nvSpPr>
        <dsp:cNvPr id="0" name=""/>
        <dsp:cNvSpPr/>
      </dsp:nvSpPr>
      <dsp:spPr>
        <a:xfrm>
          <a:off x="0" y="2855191"/>
          <a:ext cx="6002110" cy="83947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Nikhith Krishna Vinduru</a:t>
          </a:r>
        </a:p>
      </dsp:txBody>
      <dsp:txXfrm>
        <a:off x="40980" y="2896171"/>
        <a:ext cx="5920150" cy="757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A1C6B-5AFC-4E9F-BC2D-1C634A57168C}">
      <dsp:nvSpPr>
        <dsp:cNvPr id="0" name=""/>
        <dsp:cNvSpPr/>
      </dsp:nvSpPr>
      <dsp:spPr>
        <a:xfrm>
          <a:off x="0" y="584873"/>
          <a:ext cx="10515600" cy="14281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61D819-00AE-4361-AA82-FEB35A049005}">
      <dsp:nvSpPr>
        <dsp:cNvPr id="0" name=""/>
        <dsp:cNvSpPr/>
      </dsp:nvSpPr>
      <dsp:spPr>
        <a:xfrm>
          <a:off x="432023" y="906213"/>
          <a:ext cx="785498" cy="7854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2732FD-8E56-4A27-97C7-A742A91A0886}">
      <dsp:nvSpPr>
        <dsp:cNvPr id="0" name=""/>
        <dsp:cNvSpPr/>
      </dsp:nvSpPr>
      <dsp:spPr>
        <a:xfrm>
          <a:off x="1649546" y="584873"/>
          <a:ext cx="8866053" cy="1428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149" tIns="151149" rIns="151149" bIns="151149" numCol="1" spcCol="1270" anchor="ctr" anchorCtr="0">
          <a:noAutofit/>
        </a:bodyPr>
        <a:lstStyle/>
        <a:p>
          <a:pPr marL="0" lvl="0" indent="0" algn="just" defTabSz="889000">
            <a:lnSpc>
              <a:spcPct val="90000"/>
            </a:lnSpc>
            <a:spcBef>
              <a:spcPct val="0"/>
            </a:spcBef>
            <a:spcAft>
              <a:spcPct val="35000"/>
            </a:spcAft>
            <a:buNone/>
          </a:pPr>
          <a:r>
            <a:rPr lang="en-IN" sz="2000" kern="1200" dirty="0"/>
            <a:t>The pre-owned vehicle market is characterized by dynamic pricing influenced by factors such as make, model, age, mileage, condition, geographical location, and market trends. Accurate and timely valuation of used vehicles is crucial for both buyers and sellers in making informed decisions.</a:t>
          </a:r>
          <a:endParaRPr lang="en-US" sz="2000" kern="1200" dirty="0"/>
        </a:p>
      </dsp:txBody>
      <dsp:txXfrm>
        <a:off x="1649546" y="584873"/>
        <a:ext cx="8866053" cy="1428178"/>
      </dsp:txXfrm>
    </dsp:sp>
    <dsp:sp modelId="{0986B5F4-B3D3-41CD-9CE7-1C3CDF9F9E33}">
      <dsp:nvSpPr>
        <dsp:cNvPr id="0" name=""/>
        <dsp:cNvSpPr/>
      </dsp:nvSpPr>
      <dsp:spPr>
        <a:xfrm>
          <a:off x="0" y="2339492"/>
          <a:ext cx="10515600" cy="14281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45FE16-9094-4674-A467-8F347D9D490A}">
      <dsp:nvSpPr>
        <dsp:cNvPr id="0" name=""/>
        <dsp:cNvSpPr/>
      </dsp:nvSpPr>
      <dsp:spPr>
        <a:xfrm>
          <a:off x="432023" y="2660832"/>
          <a:ext cx="785498" cy="7854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F3F584-836F-450B-8CDA-3666B0AA95DC}">
      <dsp:nvSpPr>
        <dsp:cNvPr id="0" name=""/>
        <dsp:cNvSpPr/>
      </dsp:nvSpPr>
      <dsp:spPr>
        <a:xfrm>
          <a:off x="1649546" y="2339492"/>
          <a:ext cx="8866053" cy="1428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149" tIns="151149" rIns="151149" bIns="151149" numCol="1" spcCol="1270" anchor="ctr" anchorCtr="0">
          <a:noAutofit/>
        </a:bodyPr>
        <a:lstStyle/>
        <a:p>
          <a:pPr marL="0" lvl="0" indent="0" algn="just" defTabSz="889000">
            <a:lnSpc>
              <a:spcPct val="90000"/>
            </a:lnSpc>
            <a:spcBef>
              <a:spcPct val="0"/>
            </a:spcBef>
            <a:spcAft>
              <a:spcPct val="35000"/>
            </a:spcAft>
            <a:buNone/>
          </a:pPr>
          <a:r>
            <a:rPr lang="en-IN" sz="2000" kern="1200" dirty="0"/>
            <a:t>This project include dealing with missing or incomplete data, normalizing various data formats, and selecting relevant features that significantly impact the valuation. Additionally, the model should be scalable to handle a high volume of queries in real-time.</a:t>
          </a:r>
          <a:endParaRPr lang="en-US" sz="2000" kern="1200" dirty="0"/>
        </a:p>
      </dsp:txBody>
      <dsp:txXfrm>
        <a:off x="1649546" y="2339492"/>
        <a:ext cx="8866053" cy="14281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08B6F-4F6C-488F-B81A-5766D1C8A031}">
      <dsp:nvSpPr>
        <dsp:cNvPr id="0" name=""/>
        <dsp:cNvSpPr/>
      </dsp:nvSpPr>
      <dsp:spPr>
        <a:xfrm>
          <a:off x="186044" y="1848"/>
          <a:ext cx="3119273" cy="1871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Python 3.7</a:t>
          </a:r>
          <a:endParaRPr lang="en-US" sz="2800" kern="1200" dirty="0"/>
        </a:p>
      </dsp:txBody>
      <dsp:txXfrm>
        <a:off x="186044" y="1848"/>
        <a:ext cx="3119273" cy="1871563"/>
      </dsp:txXfrm>
    </dsp:sp>
    <dsp:sp modelId="{A3977995-C94F-4E27-9271-F0CB13A18A55}">
      <dsp:nvSpPr>
        <dsp:cNvPr id="0" name=""/>
        <dsp:cNvSpPr/>
      </dsp:nvSpPr>
      <dsp:spPr>
        <a:xfrm>
          <a:off x="3617244" y="1848"/>
          <a:ext cx="3119273" cy="1871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err="1"/>
            <a:t>Jupyter</a:t>
          </a:r>
          <a:r>
            <a:rPr lang="en-IN" sz="2400" kern="1200" dirty="0"/>
            <a:t> Notebook</a:t>
          </a:r>
          <a:endParaRPr lang="en-US" sz="2400" kern="1200" dirty="0"/>
        </a:p>
      </dsp:txBody>
      <dsp:txXfrm>
        <a:off x="3617244" y="1848"/>
        <a:ext cx="3119273" cy="1871563"/>
      </dsp:txXfrm>
    </dsp:sp>
    <dsp:sp modelId="{E5FFC110-47E6-4256-8C17-AC475F047859}">
      <dsp:nvSpPr>
        <dsp:cNvPr id="0" name=""/>
        <dsp:cNvSpPr/>
      </dsp:nvSpPr>
      <dsp:spPr>
        <a:xfrm>
          <a:off x="7048444" y="1848"/>
          <a:ext cx="3119273" cy="1871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Flask Framework</a:t>
          </a:r>
          <a:endParaRPr lang="en-US" sz="2400" kern="1200" dirty="0"/>
        </a:p>
      </dsp:txBody>
      <dsp:txXfrm>
        <a:off x="7048444" y="1848"/>
        <a:ext cx="3119273" cy="1871563"/>
      </dsp:txXfrm>
    </dsp:sp>
    <dsp:sp modelId="{5A1429DF-BE16-4019-AF31-DB7AC57D9F4A}">
      <dsp:nvSpPr>
        <dsp:cNvPr id="0" name=""/>
        <dsp:cNvSpPr/>
      </dsp:nvSpPr>
      <dsp:spPr>
        <a:xfrm>
          <a:off x="186044" y="2185339"/>
          <a:ext cx="3119273" cy="1871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Machine Learning</a:t>
          </a:r>
          <a:endParaRPr lang="en-US" sz="2400" kern="1200" dirty="0"/>
        </a:p>
      </dsp:txBody>
      <dsp:txXfrm>
        <a:off x="186044" y="2185339"/>
        <a:ext cx="3119273" cy="1871563"/>
      </dsp:txXfrm>
    </dsp:sp>
    <dsp:sp modelId="{34F9883C-8F01-481B-96DB-A716B755C4E9}">
      <dsp:nvSpPr>
        <dsp:cNvPr id="0" name=""/>
        <dsp:cNvSpPr/>
      </dsp:nvSpPr>
      <dsp:spPr>
        <a:xfrm>
          <a:off x="3617244" y="2185339"/>
          <a:ext cx="3119273" cy="1871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Random Forest</a:t>
          </a:r>
          <a:endParaRPr lang="en-US" sz="2400" kern="1200" dirty="0"/>
        </a:p>
      </dsp:txBody>
      <dsp:txXfrm>
        <a:off x="3617244" y="2185339"/>
        <a:ext cx="3119273" cy="1871563"/>
      </dsp:txXfrm>
    </dsp:sp>
    <dsp:sp modelId="{C392BEA5-FC70-45CF-8F1A-EE4CAA0168CD}">
      <dsp:nvSpPr>
        <dsp:cNvPr id="0" name=""/>
        <dsp:cNvSpPr/>
      </dsp:nvSpPr>
      <dsp:spPr>
        <a:xfrm>
          <a:off x="7048444" y="2185339"/>
          <a:ext cx="3119273" cy="1871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Aws Cloud</a:t>
          </a:r>
          <a:endParaRPr lang="en-US" sz="2400" kern="1200" dirty="0"/>
        </a:p>
      </dsp:txBody>
      <dsp:txXfrm>
        <a:off x="7048444" y="2185339"/>
        <a:ext cx="3119273" cy="18715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FD3B0-A08F-4AB4-9495-0A8310C857B2}" type="datetimeFigureOut">
              <a:rPr lang="en-IN" smtClean="0"/>
              <a:t>05-12-2023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655948-C35C-4508-A86B-E8D0737C3F23}" type="slidenum">
              <a:rPr lang="en-IN" smtClean="0"/>
              <a:t>‹#›</a:t>
            </a:fld>
            <a:endParaRPr lang="en-IN"/>
          </a:p>
        </p:txBody>
      </p:sp>
    </p:spTree>
    <p:extLst>
      <p:ext uri="{BB962C8B-B14F-4D97-AF65-F5344CB8AC3E}">
        <p14:creationId xmlns:p14="http://schemas.microsoft.com/office/powerpoint/2010/main" val="3730150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655948-C35C-4508-A86B-E8D0737C3F23}" type="slidenum">
              <a:rPr lang="en-IN" smtClean="0"/>
              <a:t>1</a:t>
            </a:fld>
            <a:endParaRPr lang="en-IN"/>
          </a:p>
        </p:txBody>
      </p:sp>
    </p:spTree>
    <p:extLst>
      <p:ext uri="{BB962C8B-B14F-4D97-AF65-F5344CB8AC3E}">
        <p14:creationId xmlns:p14="http://schemas.microsoft.com/office/powerpoint/2010/main" val="3167277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655948-C35C-4508-A86B-E8D0737C3F23}" type="slidenum">
              <a:rPr lang="en-IN" smtClean="0"/>
              <a:t>4</a:t>
            </a:fld>
            <a:endParaRPr lang="en-IN"/>
          </a:p>
        </p:txBody>
      </p:sp>
    </p:spTree>
    <p:extLst>
      <p:ext uri="{BB962C8B-B14F-4D97-AF65-F5344CB8AC3E}">
        <p14:creationId xmlns:p14="http://schemas.microsoft.com/office/powerpoint/2010/main" val="3761450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3655948-C35C-4508-A86B-E8D0737C3F23}" type="slidenum">
              <a:rPr lang="en-IN" smtClean="0"/>
              <a:t>12</a:t>
            </a:fld>
            <a:endParaRPr lang="en-IN"/>
          </a:p>
        </p:txBody>
      </p:sp>
    </p:spTree>
    <p:extLst>
      <p:ext uri="{BB962C8B-B14F-4D97-AF65-F5344CB8AC3E}">
        <p14:creationId xmlns:p14="http://schemas.microsoft.com/office/powerpoint/2010/main" val="1388657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655948-C35C-4508-A86B-E8D0737C3F23}" type="slidenum">
              <a:rPr lang="en-IN" smtClean="0"/>
              <a:t>13</a:t>
            </a:fld>
            <a:endParaRPr lang="en-IN"/>
          </a:p>
        </p:txBody>
      </p:sp>
    </p:spTree>
    <p:extLst>
      <p:ext uri="{BB962C8B-B14F-4D97-AF65-F5344CB8AC3E}">
        <p14:creationId xmlns:p14="http://schemas.microsoft.com/office/powerpoint/2010/main" val="1163562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D1048E-8AA9-4D84-9781-D1DBFC13EBD5}"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E91E0-E14E-4C77-925B-680A2946CA52}" type="slidenum">
              <a:rPr lang="en-IN" smtClean="0"/>
              <a:t>‹#›</a:t>
            </a:fld>
            <a:endParaRPr lang="en-IN"/>
          </a:p>
        </p:txBody>
      </p:sp>
    </p:spTree>
    <p:extLst>
      <p:ext uri="{BB962C8B-B14F-4D97-AF65-F5344CB8AC3E}">
        <p14:creationId xmlns:p14="http://schemas.microsoft.com/office/powerpoint/2010/main" val="117397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1048E-8AA9-4D84-9781-D1DBFC13EBD5}"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E91E0-E14E-4C77-925B-680A2946CA52}" type="slidenum">
              <a:rPr lang="en-IN" smtClean="0"/>
              <a:t>‹#›</a:t>
            </a:fld>
            <a:endParaRPr lang="en-IN"/>
          </a:p>
        </p:txBody>
      </p:sp>
    </p:spTree>
    <p:extLst>
      <p:ext uri="{BB962C8B-B14F-4D97-AF65-F5344CB8AC3E}">
        <p14:creationId xmlns:p14="http://schemas.microsoft.com/office/powerpoint/2010/main" val="262218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1048E-8AA9-4D84-9781-D1DBFC13EBD5}"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E91E0-E14E-4C77-925B-680A2946CA52}" type="slidenum">
              <a:rPr lang="en-IN" smtClean="0"/>
              <a:t>‹#›</a:t>
            </a:fld>
            <a:endParaRPr lang="en-IN"/>
          </a:p>
        </p:txBody>
      </p:sp>
    </p:spTree>
    <p:extLst>
      <p:ext uri="{BB962C8B-B14F-4D97-AF65-F5344CB8AC3E}">
        <p14:creationId xmlns:p14="http://schemas.microsoft.com/office/powerpoint/2010/main" val="115548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1048E-8AA9-4D84-9781-D1DBFC13EBD5}"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E91E0-E14E-4C77-925B-680A2946CA52}" type="slidenum">
              <a:rPr lang="en-IN" smtClean="0"/>
              <a:t>‹#›</a:t>
            </a:fld>
            <a:endParaRPr lang="en-IN"/>
          </a:p>
        </p:txBody>
      </p:sp>
    </p:spTree>
    <p:extLst>
      <p:ext uri="{BB962C8B-B14F-4D97-AF65-F5344CB8AC3E}">
        <p14:creationId xmlns:p14="http://schemas.microsoft.com/office/powerpoint/2010/main" val="827232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D1048E-8AA9-4D84-9781-D1DBFC13EBD5}"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E91E0-E14E-4C77-925B-680A2946CA52}" type="slidenum">
              <a:rPr lang="en-IN" smtClean="0"/>
              <a:t>‹#›</a:t>
            </a:fld>
            <a:endParaRPr lang="en-IN"/>
          </a:p>
        </p:txBody>
      </p:sp>
    </p:spTree>
    <p:extLst>
      <p:ext uri="{BB962C8B-B14F-4D97-AF65-F5344CB8AC3E}">
        <p14:creationId xmlns:p14="http://schemas.microsoft.com/office/powerpoint/2010/main" val="429047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D1048E-8AA9-4D84-9781-D1DBFC13EBD5}"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E91E0-E14E-4C77-925B-680A2946CA52}" type="slidenum">
              <a:rPr lang="en-IN" smtClean="0"/>
              <a:t>‹#›</a:t>
            </a:fld>
            <a:endParaRPr lang="en-IN"/>
          </a:p>
        </p:txBody>
      </p:sp>
    </p:spTree>
    <p:extLst>
      <p:ext uri="{BB962C8B-B14F-4D97-AF65-F5344CB8AC3E}">
        <p14:creationId xmlns:p14="http://schemas.microsoft.com/office/powerpoint/2010/main" val="351103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D1048E-8AA9-4D84-9781-D1DBFC13EBD5}" type="datetimeFigureOut">
              <a:rPr lang="en-IN" smtClean="0"/>
              <a:t>05-12-2023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3E91E0-E14E-4C77-925B-680A2946CA52}" type="slidenum">
              <a:rPr lang="en-IN" smtClean="0"/>
              <a:t>‹#›</a:t>
            </a:fld>
            <a:endParaRPr lang="en-IN"/>
          </a:p>
        </p:txBody>
      </p:sp>
    </p:spTree>
    <p:extLst>
      <p:ext uri="{BB962C8B-B14F-4D97-AF65-F5344CB8AC3E}">
        <p14:creationId xmlns:p14="http://schemas.microsoft.com/office/powerpoint/2010/main" val="416870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D1048E-8AA9-4D84-9781-D1DBFC13EBD5}" type="datetimeFigureOut">
              <a:rPr lang="en-IN" smtClean="0"/>
              <a:t>05-12-2023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3E91E0-E14E-4C77-925B-680A2946CA52}" type="slidenum">
              <a:rPr lang="en-IN" smtClean="0"/>
              <a:t>‹#›</a:t>
            </a:fld>
            <a:endParaRPr lang="en-IN"/>
          </a:p>
        </p:txBody>
      </p:sp>
    </p:spTree>
    <p:extLst>
      <p:ext uri="{BB962C8B-B14F-4D97-AF65-F5344CB8AC3E}">
        <p14:creationId xmlns:p14="http://schemas.microsoft.com/office/powerpoint/2010/main" val="3304234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1048E-8AA9-4D84-9781-D1DBFC13EBD5}" type="datetimeFigureOut">
              <a:rPr lang="en-IN" smtClean="0"/>
              <a:t>05-12-2023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3E91E0-E14E-4C77-925B-680A2946CA52}" type="slidenum">
              <a:rPr lang="en-IN" smtClean="0"/>
              <a:t>‹#›</a:t>
            </a:fld>
            <a:endParaRPr lang="en-IN"/>
          </a:p>
        </p:txBody>
      </p:sp>
    </p:spTree>
    <p:extLst>
      <p:ext uri="{BB962C8B-B14F-4D97-AF65-F5344CB8AC3E}">
        <p14:creationId xmlns:p14="http://schemas.microsoft.com/office/powerpoint/2010/main" val="18525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D1048E-8AA9-4D84-9781-D1DBFC13EBD5}"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E91E0-E14E-4C77-925B-680A2946CA52}" type="slidenum">
              <a:rPr lang="en-IN" smtClean="0"/>
              <a:t>‹#›</a:t>
            </a:fld>
            <a:endParaRPr lang="en-IN"/>
          </a:p>
        </p:txBody>
      </p:sp>
    </p:spTree>
    <p:extLst>
      <p:ext uri="{BB962C8B-B14F-4D97-AF65-F5344CB8AC3E}">
        <p14:creationId xmlns:p14="http://schemas.microsoft.com/office/powerpoint/2010/main" val="343861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D1048E-8AA9-4D84-9781-D1DBFC13EBD5}"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E91E0-E14E-4C77-925B-680A2946CA52}" type="slidenum">
              <a:rPr lang="en-IN" smtClean="0"/>
              <a:t>‹#›</a:t>
            </a:fld>
            <a:endParaRPr lang="en-IN"/>
          </a:p>
        </p:txBody>
      </p:sp>
    </p:spTree>
    <p:extLst>
      <p:ext uri="{BB962C8B-B14F-4D97-AF65-F5344CB8AC3E}">
        <p14:creationId xmlns:p14="http://schemas.microsoft.com/office/powerpoint/2010/main" val="2175431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1048E-8AA9-4D84-9781-D1DBFC13EBD5}" type="datetimeFigureOut">
              <a:rPr lang="en-IN" smtClean="0"/>
              <a:t>05-12-2023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E91E0-E14E-4C77-925B-680A2946CA52}" type="slidenum">
              <a:rPr lang="en-IN" smtClean="0"/>
              <a:t>‹#›</a:t>
            </a:fld>
            <a:endParaRPr lang="en-IN"/>
          </a:p>
        </p:txBody>
      </p:sp>
    </p:spTree>
    <p:extLst>
      <p:ext uri="{BB962C8B-B14F-4D97-AF65-F5344CB8AC3E}">
        <p14:creationId xmlns:p14="http://schemas.microsoft.com/office/powerpoint/2010/main" val="1739724185"/>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A5F4FA-B9AC-564B-39A7-28BE1891C7A8}"/>
              </a:ext>
            </a:extLst>
          </p:cNvPr>
          <p:cNvSpPr>
            <a:spLocks noGrp="1"/>
          </p:cNvSpPr>
          <p:nvPr>
            <p:ph idx="1"/>
          </p:nvPr>
        </p:nvSpPr>
        <p:spPr>
          <a:xfrm>
            <a:off x="836680" y="2405067"/>
            <a:ext cx="6002110" cy="3729034"/>
          </a:xfrm>
        </p:spPr>
        <p:txBody>
          <a:bodyPr>
            <a:normAutofit/>
          </a:bodyPr>
          <a:lstStyle/>
          <a:p>
            <a:pPr marL="0" indent="0" algn="ctr">
              <a:buNone/>
            </a:pPr>
            <a:r>
              <a:rPr lang="en-US" sz="4800" b="1" dirty="0">
                <a:latin typeface="+mj-lt"/>
              </a:rPr>
              <a:t>FORECASTING THE VALUE OF PRE-OWNED VEHICLES</a:t>
            </a:r>
            <a:endParaRPr lang="en-IN" sz="4800" dirty="0">
              <a:latin typeface="+mj-lt"/>
            </a:endParaRPr>
          </a:p>
        </p:txBody>
      </p:sp>
      <p:pic>
        <p:nvPicPr>
          <p:cNvPr id="5" name="Picture 4" descr="Cars parked in a line">
            <a:extLst>
              <a:ext uri="{FF2B5EF4-FFF2-40B4-BE49-F238E27FC236}">
                <a16:creationId xmlns:a16="http://schemas.microsoft.com/office/drawing/2014/main" id="{F95EDF4C-73F7-7460-097C-D256A99FCD66}"/>
              </a:ext>
            </a:extLst>
          </p:cNvPr>
          <p:cNvPicPr>
            <a:picLocks noChangeAspect="1"/>
          </p:cNvPicPr>
          <p:nvPr/>
        </p:nvPicPr>
        <p:blipFill rotWithShape="1">
          <a:blip r:embed="rId3"/>
          <a:srcRect l="31522" r="13878"/>
          <a:stretch/>
        </p:blipFill>
        <p:spPr>
          <a:xfrm>
            <a:off x="7199440" y="10"/>
            <a:ext cx="4992560" cy="6857990"/>
          </a:xfrm>
          <a:prstGeom prst="rect">
            <a:avLst/>
          </a:prstGeom>
          <a:effectLst/>
        </p:spPr>
      </p:pic>
    </p:spTree>
    <p:extLst>
      <p:ext uri="{BB962C8B-B14F-4D97-AF65-F5344CB8AC3E}">
        <p14:creationId xmlns:p14="http://schemas.microsoft.com/office/powerpoint/2010/main" val="1250526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04556-9608-A310-8858-7497E1F535D2}"/>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b="1"/>
              <a:t>DATASET</a:t>
            </a:r>
          </a:p>
        </p:txBody>
      </p:sp>
      <p:pic>
        <p:nvPicPr>
          <p:cNvPr id="4" name="Picture 3" descr="A screenshot of a data&#10;&#10;Description automatically generated">
            <a:extLst>
              <a:ext uri="{FF2B5EF4-FFF2-40B4-BE49-F238E27FC236}">
                <a16:creationId xmlns:a16="http://schemas.microsoft.com/office/drawing/2014/main" id="{E6ADB5C0-359B-8920-EFFB-0BDA7D803326}"/>
              </a:ext>
            </a:extLst>
          </p:cNvPr>
          <p:cNvPicPr>
            <a:picLocks noChangeAspect="1"/>
          </p:cNvPicPr>
          <p:nvPr/>
        </p:nvPicPr>
        <p:blipFill>
          <a:blip r:embed="rId2"/>
          <a:stretch>
            <a:fillRect/>
          </a:stretch>
        </p:blipFill>
        <p:spPr>
          <a:xfrm>
            <a:off x="855781" y="1869105"/>
            <a:ext cx="10480437" cy="3850976"/>
          </a:xfrm>
          <a:prstGeom prst="rect">
            <a:avLst/>
          </a:prstGeom>
        </p:spPr>
      </p:pic>
    </p:spTree>
    <p:extLst>
      <p:ext uri="{BB962C8B-B14F-4D97-AF65-F5344CB8AC3E}">
        <p14:creationId xmlns:p14="http://schemas.microsoft.com/office/powerpoint/2010/main" val="1668890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A603-B2CB-2395-A79F-29293C8E1AA2}"/>
              </a:ext>
            </a:extLst>
          </p:cNvPr>
          <p:cNvSpPr>
            <a:spLocks noGrp="1"/>
          </p:cNvSpPr>
          <p:nvPr>
            <p:ph type="title"/>
          </p:nvPr>
        </p:nvSpPr>
        <p:spPr>
          <a:xfrm>
            <a:off x="375920" y="365125"/>
            <a:ext cx="10830560" cy="1325563"/>
          </a:xfrm>
        </p:spPr>
        <p:txBody>
          <a:bodyPr>
            <a:normAutofit/>
          </a:bodyPr>
          <a:lstStyle/>
          <a:p>
            <a:r>
              <a:rPr lang="en-US" sz="4000" b="1" dirty="0"/>
              <a:t>SELLER, TRANSMISSION AND FUEL VISUALIZATIONS WITH SELLING PRICE</a:t>
            </a:r>
            <a:endParaRPr lang="en-IN" sz="4000" b="1" dirty="0"/>
          </a:p>
        </p:txBody>
      </p:sp>
      <p:pic>
        <p:nvPicPr>
          <p:cNvPr id="5" name="Content Placeholder 4">
            <a:extLst>
              <a:ext uri="{FF2B5EF4-FFF2-40B4-BE49-F238E27FC236}">
                <a16:creationId xmlns:a16="http://schemas.microsoft.com/office/drawing/2014/main" id="{749582F6-2467-7E4B-38E1-AB463000DE63}"/>
              </a:ext>
            </a:extLst>
          </p:cNvPr>
          <p:cNvPicPr>
            <a:picLocks noGrp="1" noChangeAspect="1"/>
          </p:cNvPicPr>
          <p:nvPr>
            <p:ph idx="1"/>
          </p:nvPr>
        </p:nvPicPr>
        <p:blipFill>
          <a:blip r:embed="rId2"/>
          <a:stretch>
            <a:fillRect/>
          </a:stretch>
        </p:blipFill>
        <p:spPr>
          <a:xfrm>
            <a:off x="838200" y="1930400"/>
            <a:ext cx="10515600" cy="4409440"/>
          </a:xfrm>
        </p:spPr>
      </p:pic>
    </p:spTree>
    <p:extLst>
      <p:ext uri="{BB962C8B-B14F-4D97-AF65-F5344CB8AC3E}">
        <p14:creationId xmlns:p14="http://schemas.microsoft.com/office/powerpoint/2010/main" val="1222757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3CFBC8A-BCC1-70BC-BD03-4B51E2061A2C}"/>
              </a:ext>
            </a:extLst>
          </p:cNvPr>
          <p:cNvPicPr>
            <a:picLocks noChangeAspect="1"/>
          </p:cNvPicPr>
          <p:nvPr/>
        </p:nvPicPr>
        <p:blipFill>
          <a:blip r:embed="rId3"/>
          <a:stretch>
            <a:fillRect/>
          </a:stretch>
        </p:blipFill>
        <p:spPr>
          <a:xfrm>
            <a:off x="1493520" y="813125"/>
            <a:ext cx="6746240" cy="5010746"/>
          </a:xfrm>
          <a:prstGeom prst="rect">
            <a:avLst/>
          </a:prstGeom>
        </p:spPr>
      </p:pic>
    </p:spTree>
    <p:extLst>
      <p:ext uri="{BB962C8B-B14F-4D97-AF65-F5344CB8AC3E}">
        <p14:creationId xmlns:p14="http://schemas.microsoft.com/office/powerpoint/2010/main" val="2042715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86B8B5-DD4A-741C-D606-75A8BB0B6262}"/>
              </a:ext>
            </a:extLst>
          </p:cNvPr>
          <p:cNvPicPr>
            <a:picLocks noChangeAspect="1"/>
          </p:cNvPicPr>
          <p:nvPr/>
        </p:nvPicPr>
        <p:blipFill>
          <a:blip r:embed="rId3"/>
          <a:stretch>
            <a:fillRect/>
          </a:stretch>
        </p:blipFill>
        <p:spPr>
          <a:xfrm>
            <a:off x="1442720" y="854901"/>
            <a:ext cx="6990080" cy="4938069"/>
          </a:xfrm>
          <a:prstGeom prst="rect">
            <a:avLst/>
          </a:prstGeom>
        </p:spPr>
      </p:pic>
    </p:spTree>
    <p:extLst>
      <p:ext uri="{BB962C8B-B14F-4D97-AF65-F5344CB8AC3E}">
        <p14:creationId xmlns:p14="http://schemas.microsoft.com/office/powerpoint/2010/main" val="2222491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9E1D1E9-4523-5CB7-D4ED-63149342EECB}"/>
              </a:ext>
            </a:extLst>
          </p:cNvPr>
          <p:cNvPicPr>
            <a:picLocks noGrp="1" noChangeAspect="1"/>
          </p:cNvPicPr>
          <p:nvPr>
            <p:ph idx="1"/>
          </p:nvPr>
        </p:nvPicPr>
        <p:blipFill>
          <a:blip r:embed="rId2"/>
          <a:stretch>
            <a:fillRect/>
          </a:stretch>
        </p:blipFill>
        <p:spPr>
          <a:xfrm>
            <a:off x="1371600" y="934942"/>
            <a:ext cx="6715759" cy="4552210"/>
          </a:xfrm>
        </p:spPr>
      </p:pic>
      <p:sp>
        <p:nvSpPr>
          <p:cNvPr id="8" name="TextBox 7">
            <a:extLst>
              <a:ext uri="{FF2B5EF4-FFF2-40B4-BE49-F238E27FC236}">
                <a16:creationId xmlns:a16="http://schemas.microsoft.com/office/drawing/2014/main" id="{657472E9-E4DB-C588-096A-DEA114E6A5B8}"/>
              </a:ext>
            </a:extLst>
          </p:cNvPr>
          <p:cNvSpPr txBox="1"/>
          <p:nvPr/>
        </p:nvSpPr>
        <p:spPr>
          <a:xfrm>
            <a:off x="1544320" y="5679440"/>
            <a:ext cx="9509760" cy="1077218"/>
          </a:xfrm>
          <a:prstGeom prst="rect">
            <a:avLst/>
          </a:prstGeom>
          <a:noFill/>
        </p:spPr>
        <p:txBody>
          <a:bodyPr wrap="square" rtlCol="0">
            <a:spAutoFit/>
          </a:bodyPr>
          <a:lstStyle/>
          <a:p>
            <a:r>
              <a:rPr lang="en-US" sz="3200" dirty="0"/>
              <a:t>Random Forest Model is giving better Accuracy when compared to other models.</a:t>
            </a:r>
            <a:endParaRPr lang="en-IN" sz="3200" dirty="0"/>
          </a:p>
        </p:txBody>
      </p:sp>
    </p:spTree>
    <p:extLst>
      <p:ext uri="{BB962C8B-B14F-4D97-AF65-F5344CB8AC3E}">
        <p14:creationId xmlns:p14="http://schemas.microsoft.com/office/powerpoint/2010/main" val="2372102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4D65FF-E60A-F7D1-C4DE-3438BC3D985A}"/>
              </a:ext>
            </a:extLst>
          </p:cNvPr>
          <p:cNvPicPr>
            <a:picLocks noGrp="1" noChangeAspect="1"/>
          </p:cNvPicPr>
          <p:nvPr>
            <p:ph idx="1"/>
          </p:nvPr>
        </p:nvPicPr>
        <p:blipFill>
          <a:blip r:embed="rId2"/>
          <a:stretch>
            <a:fillRect/>
          </a:stretch>
        </p:blipFill>
        <p:spPr>
          <a:xfrm>
            <a:off x="1513840" y="934153"/>
            <a:ext cx="6934956" cy="4642022"/>
          </a:xfrm>
        </p:spPr>
      </p:pic>
    </p:spTree>
    <p:extLst>
      <p:ext uri="{BB962C8B-B14F-4D97-AF65-F5344CB8AC3E}">
        <p14:creationId xmlns:p14="http://schemas.microsoft.com/office/powerpoint/2010/main" val="628839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DCFE-8C87-2C5E-DED2-FC5BFA6E1687}"/>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5A3A71E6-851C-166C-8AF8-73877DE75E00}"/>
              </a:ext>
            </a:extLst>
          </p:cNvPr>
          <p:cNvSpPr>
            <a:spLocks noGrp="1"/>
          </p:cNvSpPr>
          <p:nvPr>
            <p:ph idx="1"/>
          </p:nvPr>
        </p:nvSpPr>
        <p:spPr/>
        <p:txBody>
          <a:bodyPr/>
          <a:lstStyle/>
          <a:p>
            <a:pPr marL="0" indent="0" algn="just">
              <a:buNone/>
            </a:pPr>
            <a:r>
              <a:rPr lang="en-US" dirty="0"/>
              <a:t>1. The current value of a car significantly influences the prediction of its selling price; as one rises, the other tends to increase gradually.</a:t>
            </a:r>
          </a:p>
          <a:p>
            <a:pPr marL="0" indent="0" algn="just">
              <a:buNone/>
            </a:pPr>
            <a:r>
              <a:rPr lang="en-US" dirty="0"/>
              <a:t>2. The age of a car has a negative impact, with older cars commanding a lower selling price.</a:t>
            </a:r>
          </a:p>
          <a:p>
            <a:pPr marL="0" indent="0" algn="just">
              <a:buNone/>
            </a:pPr>
            <a:r>
              <a:rPr lang="en-US" dirty="0"/>
              <a:t>3. Cars fueled by diesel exhibit higher selling prices.</a:t>
            </a:r>
          </a:p>
          <a:p>
            <a:pPr marL="0" indent="0" algn="just">
              <a:buNone/>
            </a:pPr>
            <a:r>
              <a:rPr lang="en-US" dirty="0"/>
              <a:t>4. Manual cars are priced lower, while automatic cars command higher prices.</a:t>
            </a:r>
          </a:p>
          <a:p>
            <a:pPr marL="0" indent="0" algn="just">
              <a:buNone/>
            </a:pPr>
            <a:r>
              <a:rPr lang="en-US" dirty="0"/>
              <a:t>5. Vehicles sold by individuals generally fetch a lower selling price compared to those sold by dealers.</a:t>
            </a:r>
            <a:endParaRPr lang="en-IN" dirty="0"/>
          </a:p>
        </p:txBody>
      </p:sp>
    </p:spTree>
    <p:extLst>
      <p:ext uri="{BB962C8B-B14F-4D97-AF65-F5344CB8AC3E}">
        <p14:creationId xmlns:p14="http://schemas.microsoft.com/office/powerpoint/2010/main" val="3551134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Smiling Face with No Fill">
            <a:extLst>
              <a:ext uri="{FF2B5EF4-FFF2-40B4-BE49-F238E27FC236}">
                <a16:creationId xmlns:a16="http://schemas.microsoft.com/office/drawing/2014/main" id="{87EE1BD4-2A60-CD56-BE32-D3416A4A7A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4" name="Title 1">
            <a:extLst>
              <a:ext uri="{FF2B5EF4-FFF2-40B4-BE49-F238E27FC236}">
                <a16:creationId xmlns:a16="http://schemas.microsoft.com/office/drawing/2014/main" id="{973C381B-31B9-125B-F71C-7677ABC81186}"/>
              </a:ext>
            </a:extLst>
          </p:cNvPr>
          <p:cNvSpPr>
            <a:spLocks noGrp="1"/>
          </p:cNvSpPr>
          <p:nvPr>
            <p:ph idx="1"/>
          </p:nvPr>
        </p:nvSpPr>
        <p:spPr>
          <a:xfrm>
            <a:off x="-140614" y="2801551"/>
            <a:ext cx="7109036" cy="4056449"/>
          </a:xfrm>
        </p:spPr>
        <p:txBody>
          <a:bodyPr vert="horz" lIns="91440" tIns="45720" rIns="91440" bIns="45720" rtlCol="0">
            <a:normAutofit/>
          </a:bodyPr>
          <a:lstStyle/>
          <a:p>
            <a:pPr marL="0" indent="0">
              <a:buNone/>
            </a:pPr>
            <a:r>
              <a:rPr lang="en-US" sz="6600" b="1" dirty="0"/>
              <a:t>			THANK YOU</a:t>
            </a:r>
          </a:p>
        </p:txBody>
      </p:sp>
      <p:pic>
        <p:nvPicPr>
          <p:cNvPr id="10" name="Graphic 9" descr="Smiling Face with No Fill">
            <a:extLst>
              <a:ext uri="{FF2B5EF4-FFF2-40B4-BE49-F238E27FC236}">
                <a16:creationId xmlns:a16="http://schemas.microsoft.com/office/drawing/2014/main" id="{BFD9B7FF-9708-4E55-B0D4-9D9341A293A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0933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AB450F-5306-7830-6E98-871910915301}"/>
              </a:ext>
            </a:extLst>
          </p:cNvPr>
          <p:cNvSpPr>
            <a:spLocks noGrp="1"/>
          </p:cNvSpPr>
          <p:nvPr>
            <p:ph type="title"/>
          </p:nvPr>
        </p:nvSpPr>
        <p:spPr>
          <a:xfrm>
            <a:off x="836679" y="723898"/>
            <a:ext cx="6002110" cy="1495425"/>
          </a:xfrm>
        </p:spPr>
        <p:txBody>
          <a:bodyPr>
            <a:normAutofit/>
          </a:bodyPr>
          <a:lstStyle/>
          <a:p>
            <a:r>
              <a:rPr lang="en-US" sz="4000" b="1" dirty="0"/>
              <a:t>INTRODUCING OUR TEAM</a:t>
            </a:r>
            <a:endParaRPr lang="en-IN" sz="4000" b="1" dirty="0"/>
          </a:p>
        </p:txBody>
      </p:sp>
      <p:pic>
        <p:nvPicPr>
          <p:cNvPr id="6" name="Picture 5">
            <a:extLst>
              <a:ext uri="{FF2B5EF4-FFF2-40B4-BE49-F238E27FC236}">
                <a16:creationId xmlns:a16="http://schemas.microsoft.com/office/drawing/2014/main" id="{38BCC967-A73C-E3BD-BC92-146714861B36}"/>
              </a:ext>
            </a:extLst>
          </p:cNvPr>
          <p:cNvPicPr>
            <a:picLocks noChangeAspect="1"/>
          </p:cNvPicPr>
          <p:nvPr/>
        </p:nvPicPr>
        <p:blipFill rotWithShape="1">
          <a:blip r:embed="rId2"/>
          <a:srcRect l="16096" r="35492"/>
          <a:stretch/>
        </p:blipFill>
        <p:spPr>
          <a:xfrm>
            <a:off x="7199440" y="10"/>
            <a:ext cx="4992560" cy="6857990"/>
          </a:xfrm>
          <a:prstGeom prst="rect">
            <a:avLst/>
          </a:prstGeom>
          <a:effectLst/>
        </p:spPr>
      </p:pic>
      <p:graphicFrame>
        <p:nvGraphicFramePr>
          <p:cNvPr id="5" name="Content Placeholder 2">
            <a:extLst>
              <a:ext uri="{FF2B5EF4-FFF2-40B4-BE49-F238E27FC236}">
                <a16:creationId xmlns:a16="http://schemas.microsoft.com/office/drawing/2014/main" id="{66920701-5F72-5415-F01B-5EDD6D494EFF}"/>
              </a:ext>
            </a:extLst>
          </p:cNvPr>
          <p:cNvGraphicFramePr>
            <a:graphicFrameLocks noGrp="1"/>
          </p:cNvGraphicFramePr>
          <p:nvPr>
            <p:ph idx="1"/>
            <p:extLst>
              <p:ext uri="{D42A27DB-BD31-4B8C-83A1-F6EECF244321}">
                <p14:modId xmlns:p14="http://schemas.microsoft.com/office/powerpoint/2010/main" val="3742149649"/>
              </p:ext>
            </p:extLst>
          </p:nvPr>
        </p:nvGraphicFramePr>
        <p:xfrm>
          <a:off x="836680" y="2405067"/>
          <a:ext cx="6002110" cy="3729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9112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537F2E-FBF9-A045-E15A-7C48D777A94F}"/>
              </a:ext>
            </a:extLst>
          </p:cNvPr>
          <p:cNvSpPr>
            <a:spLocks noGrp="1"/>
          </p:cNvSpPr>
          <p:nvPr>
            <p:ph type="title"/>
          </p:nvPr>
        </p:nvSpPr>
        <p:spPr>
          <a:xfrm>
            <a:off x="838200" y="557188"/>
            <a:ext cx="10515600" cy="1133499"/>
          </a:xfrm>
        </p:spPr>
        <p:txBody>
          <a:bodyPr>
            <a:normAutofit/>
          </a:bodyPr>
          <a:lstStyle/>
          <a:p>
            <a:r>
              <a:rPr lang="en-US" sz="4000" b="1" dirty="0"/>
              <a:t>THE PROBLEM</a:t>
            </a:r>
            <a:endParaRPr lang="en-IN" sz="4000" b="1" dirty="0"/>
          </a:p>
        </p:txBody>
      </p:sp>
      <p:graphicFrame>
        <p:nvGraphicFramePr>
          <p:cNvPr id="5" name="Content Placeholder 2">
            <a:extLst>
              <a:ext uri="{FF2B5EF4-FFF2-40B4-BE49-F238E27FC236}">
                <a16:creationId xmlns:a16="http://schemas.microsoft.com/office/drawing/2014/main" id="{297D0890-1F24-1EF7-8A66-D6F45442ECBA}"/>
              </a:ext>
            </a:extLst>
          </p:cNvPr>
          <p:cNvGraphicFramePr>
            <a:graphicFrameLocks noGrp="1"/>
          </p:cNvGraphicFramePr>
          <p:nvPr>
            <p:ph idx="1"/>
            <p:extLst>
              <p:ext uri="{D42A27DB-BD31-4B8C-83A1-F6EECF244321}">
                <p14:modId xmlns:p14="http://schemas.microsoft.com/office/powerpoint/2010/main" val="377293676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5137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3" descr="crisp">
            <a:extLst>
              <a:ext uri="{FF2B5EF4-FFF2-40B4-BE49-F238E27FC236}">
                <a16:creationId xmlns:a16="http://schemas.microsoft.com/office/drawing/2014/main" id="{0179D84C-0919-DE1E-1F8D-9715A271CE63}"/>
              </a:ext>
            </a:extLst>
          </p:cNvPr>
          <p:cNvPicPr>
            <a:picLocks noGrp="1" noChangeAspect="1"/>
          </p:cNvPicPr>
          <p:nvPr/>
        </p:nvPicPr>
        <p:blipFill>
          <a:blip r:embed="rId3"/>
          <a:stretch>
            <a:fillRect/>
          </a:stretch>
        </p:blipFill>
        <p:spPr>
          <a:xfrm>
            <a:off x="3442780" y="643467"/>
            <a:ext cx="5306439"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5764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2AF034-12D8-C653-AEED-1E8654DE51B4}"/>
              </a:ext>
            </a:extLst>
          </p:cNvPr>
          <p:cNvSpPr>
            <a:spLocks noGrp="1"/>
          </p:cNvSpPr>
          <p:nvPr>
            <p:ph type="title"/>
          </p:nvPr>
        </p:nvSpPr>
        <p:spPr>
          <a:xfrm>
            <a:off x="836679" y="723898"/>
            <a:ext cx="6002110" cy="1495425"/>
          </a:xfrm>
        </p:spPr>
        <p:txBody>
          <a:bodyPr>
            <a:normAutofit/>
          </a:bodyPr>
          <a:lstStyle/>
          <a:p>
            <a:r>
              <a:rPr lang="en-US" sz="4000" b="1"/>
              <a:t>BUSSINESS GOAL</a:t>
            </a:r>
            <a:endParaRPr lang="en-IN" sz="4000" b="1"/>
          </a:p>
        </p:txBody>
      </p:sp>
      <p:sp>
        <p:nvSpPr>
          <p:cNvPr id="3" name="Content Placeholder 2">
            <a:extLst>
              <a:ext uri="{FF2B5EF4-FFF2-40B4-BE49-F238E27FC236}">
                <a16:creationId xmlns:a16="http://schemas.microsoft.com/office/drawing/2014/main" id="{7364912C-EBE1-BD05-772D-EEDE37076AF8}"/>
              </a:ext>
            </a:extLst>
          </p:cNvPr>
          <p:cNvSpPr>
            <a:spLocks noGrp="1"/>
          </p:cNvSpPr>
          <p:nvPr>
            <p:ph idx="1"/>
          </p:nvPr>
        </p:nvSpPr>
        <p:spPr>
          <a:xfrm>
            <a:off x="836680" y="2405067"/>
            <a:ext cx="6002110" cy="3729034"/>
          </a:xfrm>
        </p:spPr>
        <p:txBody>
          <a:bodyPr>
            <a:normAutofit/>
          </a:bodyPr>
          <a:lstStyle/>
          <a:p>
            <a:pPr algn="just">
              <a:buClr>
                <a:srgbClr val="CCCA38"/>
              </a:buClr>
            </a:pPr>
            <a:r>
              <a:rPr lang="en-US" sz="2400" dirty="0"/>
              <a:t>We have to use the provided independent variables to model the cost of cars. The management will use it to comprehend the precise relationship between price variation and independent variables. In order to maintain a set pricing, they can adjust the car's design, the company's marketing plan, etc. The tool will also help management better understand how prices change in a new market.</a:t>
            </a:r>
            <a:endParaRPr lang="en-IN" sz="2400" dirty="0"/>
          </a:p>
        </p:txBody>
      </p:sp>
      <p:pic>
        <p:nvPicPr>
          <p:cNvPr id="5" name="Picture 4" descr="Toy cars lined up in a row on floor">
            <a:extLst>
              <a:ext uri="{FF2B5EF4-FFF2-40B4-BE49-F238E27FC236}">
                <a16:creationId xmlns:a16="http://schemas.microsoft.com/office/drawing/2014/main" id="{1856FD07-9040-B7B2-48BD-3A64952975EB}"/>
              </a:ext>
            </a:extLst>
          </p:cNvPr>
          <p:cNvPicPr>
            <a:picLocks noChangeAspect="1"/>
          </p:cNvPicPr>
          <p:nvPr/>
        </p:nvPicPr>
        <p:blipFill rotWithShape="1">
          <a:blip r:embed="rId2"/>
          <a:srcRect l="27715" r="23873"/>
          <a:stretch/>
        </p:blipFill>
        <p:spPr>
          <a:xfrm>
            <a:off x="7199440" y="10"/>
            <a:ext cx="4992560" cy="6857990"/>
          </a:xfrm>
          <a:prstGeom prst="rect">
            <a:avLst/>
          </a:prstGeom>
          <a:effectLst/>
        </p:spPr>
      </p:pic>
    </p:spTree>
    <p:extLst>
      <p:ext uri="{BB962C8B-B14F-4D97-AF65-F5344CB8AC3E}">
        <p14:creationId xmlns:p14="http://schemas.microsoft.com/office/powerpoint/2010/main" val="1264624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3A59-2011-F89F-C246-1F5B9A8B0873}"/>
              </a:ext>
            </a:extLst>
          </p:cNvPr>
          <p:cNvSpPr>
            <a:spLocks noGrp="1"/>
          </p:cNvSpPr>
          <p:nvPr>
            <p:ph type="title"/>
          </p:nvPr>
        </p:nvSpPr>
        <p:spPr/>
        <p:txBody>
          <a:bodyPr/>
          <a:lstStyle/>
          <a:p>
            <a:r>
              <a:rPr lang="en-US" b="1" dirty="0"/>
              <a:t>INTRODUCTION</a:t>
            </a:r>
            <a:endParaRPr lang="en-IN" dirty="0"/>
          </a:p>
        </p:txBody>
      </p:sp>
      <p:sp>
        <p:nvSpPr>
          <p:cNvPr id="3" name="Content Placeholder 2">
            <a:extLst>
              <a:ext uri="{FF2B5EF4-FFF2-40B4-BE49-F238E27FC236}">
                <a16:creationId xmlns:a16="http://schemas.microsoft.com/office/drawing/2014/main" id="{6BAAA1C9-4F12-3389-FAA6-AA489F3B5F8D}"/>
              </a:ext>
            </a:extLst>
          </p:cNvPr>
          <p:cNvSpPr>
            <a:spLocks noGrp="1"/>
          </p:cNvSpPr>
          <p:nvPr>
            <p:ph idx="1"/>
          </p:nvPr>
        </p:nvSpPr>
        <p:spPr/>
        <p:txBody>
          <a:bodyPr>
            <a:normAutofit lnSpcReduction="10000"/>
          </a:bodyPr>
          <a:lstStyle/>
          <a:p>
            <a:pPr algn="just"/>
            <a:r>
              <a:rPr lang="en-US" b="0" i="0" dirty="0"/>
              <a:t>In an ever-evolving automotive market, accurately determining the value of pre-owned vehicles stands as a pivotal challenge for both buyers and sellers. The dynamic interplay of factors such as make, model, age, mileage, condition, and location intricately influence the market worth of a vehicle. This project embarks on the mission to develop a cutting-edge solution that navigates through this intricate landscape.</a:t>
            </a:r>
          </a:p>
          <a:p>
            <a:pPr algn="just"/>
            <a:r>
              <a:rPr lang="en-US" b="0" i="0" dirty="0"/>
              <a:t>By leveraging advanced data engineering techniques and machine learning algorithms, we aim to provide a robust and reliable tool for estimating the value of pre-owned vehicles. This solution promises to bring transparency and informed decision-making to the pre-owned vehicle market, benefitting buyers and sellers alike.</a:t>
            </a:r>
            <a:endParaRPr lang="en-US" dirty="0"/>
          </a:p>
          <a:p>
            <a:endParaRPr lang="en-US" dirty="0"/>
          </a:p>
          <a:p>
            <a:endParaRPr lang="en-IN" dirty="0"/>
          </a:p>
        </p:txBody>
      </p:sp>
    </p:spTree>
    <p:extLst>
      <p:ext uri="{BB962C8B-B14F-4D97-AF65-F5344CB8AC3E}">
        <p14:creationId xmlns:p14="http://schemas.microsoft.com/office/powerpoint/2010/main" val="588538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AFAA-8638-37F0-5951-D4094DB0755F}"/>
              </a:ext>
            </a:extLst>
          </p:cNvPr>
          <p:cNvSpPr>
            <a:spLocks noGrp="1"/>
          </p:cNvSpPr>
          <p:nvPr>
            <p:ph type="title"/>
          </p:nvPr>
        </p:nvSpPr>
        <p:spPr/>
        <p:txBody>
          <a:bodyPr/>
          <a:lstStyle/>
          <a:p>
            <a:r>
              <a:rPr lang="en-US" b="1" dirty="0"/>
              <a:t>INTRODUCTION CONTINUED…</a:t>
            </a:r>
            <a:endParaRPr lang="en-IN" dirty="0"/>
          </a:p>
        </p:txBody>
      </p:sp>
      <p:sp>
        <p:nvSpPr>
          <p:cNvPr id="3" name="Content Placeholder 2">
            <a:extLst>
              <a:ext uri="{FF2B5EF4-FFF2-40B4-BE49-F238E27FC236}">
                <a16:creationId xmlns:a16="http://schemas.microsoft.com/office/drawing/2014/main" id="{80036668-BFA1-F892-FD17-869724DF7A89}"/>
              </a:ext>
            </a:extLst>
          </p:cNvPr>
          <p:cNvSpPr>
            <a:spLocks noGrp="1"/>
          </p:cNvSpPr>
          <p:nvPr>
            <p:ph idx="1"/>
          </p:nvPr>
        </p:nvSpPr>
        <p:spPr/>
        <p:txBody>
          <a:bodyPr/>
          <a:lstStyle/>
          <a:p>
            <a:pPr algn="just"/>
            <a:r>
              <a:rPr lang="en-US" b="0" i="0" dirty="0"/>
              <a:t>In this pursuit, we will meticulously gather and process data from a diverse array of sources, including historical sales records, online listings, manufacturer specifications, and real-time market trends. This data will then be transformed into a cohesive format, setting the stage for training our forecasting model.</a:t>
            </a:r>
            <a:endParaRPr lang="en-US" dirty="0"/>
          </a:p>
          <a:p>
            <a:pPr algn="just"/>
            <a:r>
              <a:rPr lang="en-US" b="0" i="0" dirty="0"/>
              <a:t>With a sharp focus on selecting relevant features, we will distill the most essential elements that have a substantial impact on vehicle valuation. These insights, combined with the power of advanced machine learning algorithms, will empower us to construct a model capable of precisely predicting the value of pre-owned vehicles.</a:t>
            </a:r>
            <a:endParaRPr lang="en-US" dirty="0"/>
          </a:p>
          <a:p>
            <a:endParaRPr lang="en-IN" dirty="0"/>
          </a:p>
        </p:txBody>
      </p:sp>
    </p:spTree>
    <p:extLst>
      <p:ext uri="{BB962C8B-B14F-4D97-AF65-F5344CB8AC3E}">
        <p14:creationId xmlns:p14="http://schemas.microsoft.com/office/powerpoint/2010/main" val="4008953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6FB5-487C-7368-9002-C5E4D3DB9AD7}"/>
              </a:ext>
            </a:extLst>
          </p:cNvPr>
          <p:cNvSpPr>
            <a:spLocks noGrp="1"/>
          </p:cNvSpPr>
          <p:nvPr>
            <p:ph type="title"/>
          </p:nvPr>
        </p:nvSpPr>
        <p:spPr/>
        <p:txBody>
          <a:bodyPr/>
          <a:lstStyle/>
          <a:p>
            <a:r>
              <a:rPr lang="en-US" b="1" dirty="0"/>
              <a:t>TECHNOLOGIES</a:t>
            </a:r>
            <a:endParaRPr lang="en-IN" b="1" dirty="0"/>
          </a:p>
        </p:txBody>
      </p:sp>
      <p:graphicFrame>
        <p:nvGraphicFramePr>
          <p:cNvPr id="6" name="Content Placeholder 2">
            <a:extLst>
              <a:ext uri="{FF2B5EF4-FFF2-40B4-BE49-F238E27FC236}">
                <a16:creationId xmlns:a16="http://schemas.microsoft.com/office/drawing/2014/main" id="{2DFE7BE7-7C8B-67FA-2D63-4CC883CE15A2}"/>
              </a:ext>
            </a:extLst>
          </p:cNvPr>
          <p:cNvGraphicFramePr>
            <a:graphicFrameLocks noGrp="1"/>
          </p:cNvGraphicFramePr>
          <p:nvPr>
            <p:ph idx="1"/>
            <p:extLst>
              <p:ext uri="{D42A27DB-BD31-4B8C-83A1-F6EECF244321}">
                <p14:modId xmlns:p14="http://schemas.microsoft.com/office/powerpoint/2010/main" val="3575925311"/>
              </p:ext>
            </p:extLst>
          </p:nvPr>
        </p:nvGraphicFramePr>
        <p:xfrm>
          <a:off x="913795" y="2270929"/>
          <a:ext cx="10353762" cy="4058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C8107329-BFED-2308-668B-C6561E340746}"/>
              </a:ext>
            </a:extLst>
          </p:cNvPr>
          <p:cNvSpPr txBox="1"/>
          <p:nvPr/>
        </p:nvSpPr>
        <p:spPr>
          <a:xfrm flipH="1">
            <a:off x="924441" y="1780878"/>
            <a:ext cx="9428598" cy="738664"/>
          </a:xfrm>
          <a:prstGeom prst="rect">
            <a:avLst/>
          </a:prstGeom>
          <a:noFill/>
        </p:spPr>
        <p:txBody>
          <a:bodyPr wrap="square" rtlCol="0">
            <a:spAutoFit/>
          </a:bodyPr>
          <a:lstStyle/>
          <a:p>
            <a:r>
              <a:rPr lang="en-US" sz="2400" dirty="0"/>
              <a:t>These are the technologies we are planning to use to achieve the goal.</a:t>
            </a:r>
          </a:p>
          <a:p>
            <a:endParaRPr lang="en-IN" dirty="0"/>
          </a:p>
        </p:txBody>
      </p:sp>
    </p:spTree>
    <p:extLst>
      <p:ext uri="{BB962C8B-B14F-4D97-AF65-F5344CB8AC3E}">
        <p14:creationId xmlns:p14="http://schemas.microsoft.com/office/powerpoint/2010/main" val="1635228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04556-9608-A310-8858-7497E1F535D2}"/>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b="1"/>
              <a:t>DATASET</a:t>
            </a:r>
          </a:p>
        </p:txBody>
      </p:sp>
      <p:pic>
        <p:nvPicPr>
          <p:cNvPr id="5" name="Picture 4">
            <a:extLst>
              <a:ext uri="{FF2B5EF4-FFF2-40B4-BE49-F238E27FC236}">
                <a16:creationId xmlns:a16="http://schemas.microsoft.com/office/drawing/2014/main" id="{D8AF3D00-D5FD-6AC1-3362-C1C74BAA6EF2}"/>
              </a:ext>
            </a:extLst>
          </p:cNvPr>
          <p:cNvPicPr>
            <a:picLocks noChangeAspect="1"/>
          </p:cNvPicPr>
          <p:nvPr/>
        </p:nvPicPr>
        <p:blipFill>
          <a:blip r:embed="rId2"/>
          <a:stretch>
            <a:fillRect/>
          </a:stretch>
        </p:blipFill>
        <p:spPr>
          <a:xfrm>
            <a:off x="1208341" y="1675261"/>
            <a:ext cx="9561259" cy="4523398"/>
          </a:xfrm>
          <a:prstGeom prst="rect">
            <a:avLst/>
          </a:prstGeom>
        </p:spPr>
      </p:pic>
    </p:spTree>
    <p:extLst>
      <p:ext uri="{BB962C8B-B14F-4D97-AF65-F5344CB8AC3E}">
        <p14:creationId xmlns:p14="http://schemas.microsoft.com/office/powerpoint/2010/main" val="22214676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721</TotalTime>
  <Words>572</Words>
  <Application>Microsoft Office PowerPoint</Application>
  <PresentationFormat>Widescreen</PresentationFormat>
  <Paragraphs>40</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INTRODUCING OUR TEAM</vt:lpstr>
      <vt:lpstr>THE PROBLEM</vt:lpstr>
      <vt:lpstr>PowerPoint Presentation</vt:lpstr>
      <vt:lpstr>BUSSINESS GOAL</vt:lpstr>
      <vt:lpstr>INTRODUCTION</vt:lpstr>
      <vt:lpstr>INTRODUCTION CONTINUED…</vt:lpstr>
      <vt:lpstr>TECHNOLOGIES</vt:lpstr>
      <vt:lpstr>DATASET</vt:lpstr>
      <vt:lpstr>DATASET</vt:lpstr>
      <vt:lpstr>SELLER, TRANSMISSION AND FUEL VISUALIZATIONS WITH SELLING PRICE</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the Value of Pre-Owned Vehicles</dc:title>
  <dc:creator>Krishna V</dc:creator>
  <cp:lastModifiedBy>Pudota, Bala Thomas Ajith</cp:lastModifiedBy>
  <cp:revision>90</cp:revision>
  <dcterms:created xsi:type="dcterms:W3CDTF">2023-10-15T15:39:53Z</dcterms:created>
  <dcterms:modified xsi:type="dcterms:W3CDTF">2023-12-06T03:28:07Z</dcterms:modified>
</cp:coreProperties>
</file>