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5" r:id="rId7"/>
    <p:sldId id="260" r:id="rId8"/>
    <p:sldId id="263" r:id="rId9"/>
    <p:sldId id="266" r:id="rId10"/>
    <p:sldId id="267" r:id="rId11"/>
    <p:sldId id="268" r:id="rId12"/>
    <p:sldId id="269" r:id="rId13"/>
    <p:sldId id="270" r:id="rId14"/>
    <p:sldId id="271" r:id="rId15"/>
    <p:sldId id="272" r:id="rId16"/>
    <p:sldId id="261"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92040-4F22-45DF-BBD0-89A55C4A6CC2}" v="21" dt="2023-11-29T21:10:02.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36" d="100"/>
          <a:sy n="36" d="100"/>
        </p:scale>
        <p:origin x="4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3999BE-7D27-43FB-8743-9BE5821853E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145439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999BE-7D27-43FB-8743-9BE5821853E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11411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999BE-7D27-43FB-8743-9BE5821853E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FE7EB9-4E1F-441B-86C8-E51D4BF487A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8386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3999BE-7D27-43FB-8743-9BE5821853E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410000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3999BE-7D27-43FB-8743-9BE5821853E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FE7EB9-4E1F-441B-86C8-E51D4BF487A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5953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3999BE-7D27-43FB-8743-9BE5821853E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168541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999BE-7D27-43FB-8743-9BE5821853E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1779098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999BE-7D27-43FB-8743-9BE5821853E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363396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999BE-7D27-43FB-8743-9BE5821853E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103503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999BE-7D27-43FB-8743-9BE5821853E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157625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3999BE-7D27-43FB-8743-9BE5821853E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347197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3999BE-7D27-43FB-8743-9BE5821853EE}"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423603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3999BE-7D27-43FB-8743-9BE5821853EE}"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65730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999BE-7D27-43FB-8743-9BE5821853EE}"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129760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999BE-7D27-43FB-8743-9BE5821853E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369614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999BE-7D27-43FB-8743-9BE5821853E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FE7EB9-4E1F-441B-86C8-E51D4BF487A6}" type="slidenum">
              <a:rPr lang="en-IN" smtClean="0"/>
              <a:t>‹#›</a:t>
            </a:fld>
            <a:endParaRPr lang="en-IN"/>
          </a:p>
        </p:txBody>
      </p:sp>
    </p:spTree>
    <p:extLst>
      <p:ext uri="{BB962C8B-B14F-4D97-AF65-F5344CB8AC3E}">
        <p14:creationId xmlns:p14="http://schemas.microsoft.com/office/powerpoint/2010/main" val="300292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3999BE-7D27-43FB-8743-9BE5821853EE}" type="datetimeFigureOut">
              <a:rPr lang="en-IN" smtClean="0"/>
              <a:t>13-12-2023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FE7EB9-4E1F-441B-86C8-E51D4BF487A6}" type="slidenum">
              <a:rPr lang="en-IN" smtClean="0"/>
              <a:t>‹#›</a:t>
            </a:fld>
            <a:endParaRPr lang="en-IN"/>
          </a:p>
        </p:txBody>
      </p:sp>
    </p:spTree>
    <p:extLst>
      <p:ext uri="{BB962C8B-B14F-4D97-AF65-F5344CB8AC3E}">
        <p14:creationId xmlns:p14="http://schemas.microsoft.com/office/powerpoint/2010/main" val="1610814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gov.il/dataset/covid-19%20(English)"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kaggle.com/datasets/imdevskp/corona-virus-repor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B999-2CC8-1BDC-01B9-48947BCCDE96}"/>
              </a:ext>
            </a:extLst>
          </p:cNvPr>
          <p:cNvSpPr>
            <a:spLocks noGrp="1"/>
          </p:cNvSpPr>
          <p:nvPr>
            <p:ph type="ctrTitle"/>
          </p:nvPr>
        </p:nvSpPr>
        <p:spPr>
          <a:xfrm>
            <a:off x="1524000" y="1122363"/>
            <a:ext cx="9144000" cy="1488757"/>
          </a:xfrm>
        </p:spPr>
        <p:txBody>
          <a:bodyPr>
            <a:normAutofit fontScale="90000"/>
          </a:bodyPr>
          <a:lstStyle/>
          <a:p>
            <a:r>
              <a:rPr lang="en-US" b="1" dirty="0"/>
              <a:t>Identifying COVID-19 Through Symptomatic Indicators</a:t>
            </a:r>
            <a:endParaRPr lang="en-IN" b="1" dirty="0"/>
          </a:p>
        </p:txBody>
      </p:sp>
      <p:sp>
        <p:nvSpPr>
          <p:cNvPr id="3" name="Subtitle 2">
            <a:extLst>
              <a:ext uri="{FF2B5EF4-FFF2-40B4-BE49-F238E27FC236}">
                <a16:creationId xmlns:a16="http://schemas.microsoft.com/office/drawing/2014/main" id="{CF4B780C-5CEF-C145-C305-4F24C7B2DB80}"/>
              </a:ext>
            </a:extLst>
          </p:cNvPr>
          <p:cNvSpPr>
            <a:spLocks noGrp="1"/>
          </p:cNvSpPr>
          <p:nvPr>
            <p:ph type="subTitle" idx="1"/>
          </p:nvPr>
        </p:nvSpPr>
        <p:spPr>
          <a:xfrm>
            <a:off x="1821030" y="4246881"/>
            <a:ext cx="9144000" cy="1655762"/>
          </a:xfrm>
        </p:spPr>
        <p:txBody>
          <a:bodyPr>
            <a:normAutofit/>
          </a:bodyPr>
          <a:lstStyle/>
          <a:p>
            <a:pPr algn="l"/>
            <a:r>
              <a:rPr lang="en-US" b="1" dirty="0">
                <a:solidFill>
                  <a:schemeClr val="tx1"/>
                </a:solidFill>
              </a:rPr>
              <a:t>Presented by:</a:t>
            </a:r>
          </a:p>
          <a:p>
            <a:pPr algn="l"/>
            <a:r>
              <a:rPr lang="en-US" dirty="0">
                <a:solidFill>
                  <a:schemeClr val="tx1"/>
                </a:solidFill>
              </a:rPr>
              <a:t>Divya Mamuru</a:t>
            </a:r>
          </a:p>
          <a:p>
            <a:pPr algn="l"/>
            <a:r>
              <a:rPr lang="en-US" dirty="0">
                <a:solidFill>
                  <a:schemeClr val="tx1"/>
                </a:solidFill>
              </a:rPr>
              <a:t>Likitha Vadla</a:t>
            </a:r>
          </a:p>
          <a:p>
            <a:pPr algn="l"/>
            <a:r>
              <a:rPr lang="en-US" dirty="0">
                <a:solidFill>
                  <a:schemeClr val="tx1"/>
                </a:solidFill>
              </a:rPr>
              <a:t>Nikhith Krishna Vinduru</a:t>
            </a:r>
            <a:endParaRPr lang="en-IN" dirty="0">
              <a:solidFill>
                <a:schemeClr val="tx1"/>
              </a:solidFill>
            </a:endParaRPr>
          </a:p>
        </p:txBody>
      </p:sp>
    </p:spTree>
    <p:extLst>
      <p:ext uri="{BB962C8B-B14F-4D97-AF65-F5344CB8AC3E}">
        <p14:creationId xmlns:p14="http://schemas.microsoft.com/office/powerpoint/2010/main" val="54518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E0DC-6C88-F816-58D9-8D10B0F682C7}"/>
              </a:ext>
            </a:extLst>
          </p:cNvPr>
          <p:cNvSpPr>
            <a:spLocks noGrp="1"/>
          </p:cNvSpPr>
          <p:nvPr>
            <p:ph type="title"/>
          </p:nvPr>
        </p:nvSpPr>
        <p:spPr>
          <a:xfrm>
            <a:off x="649224" y="645106"/>
            <a:ext cx="3650279" cy="1259894"/>
          </a:xfrm>
        </p:spPr>
        <p:txBody>
          <a:bodyPr>
            <a:normAutofit/>
          </a:bodyPr>
          <a:lstStyle/>
          <a:p>
            <a:pPr algn="ctr"/>
            <a:r>
              <a:rPr lang="en-US" sz="3300" b="1" dirty="0"/>
              <a:t>OUTPUT VISUALIZATIONS</a:t>
            </a:r>
            <a:endParaRPr lang="en-IN" sz="3300" b="1" dirty="0"/>
          </a:p>
        </p:txBody>
      </p:sp>
      <p:sp>
        <p:nvSpPr>
          <p:cNvPr id="15" name="Rectangle 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Content Placeholder 9">
            <a:extLst>
              <a:ext uri="{FF2B5EF4-FFF2-40B4-BE49-F238E27FC236}">
                <a16:creationId xmlns:a16="http://schemas.microsoft.com/office/drawing/2014/main" id="{6D15057C-389F-91B3-09A2-53DECFFA11C7}"/>
              </a:ext>
            </a:extLst>
          </p:cNvPr>
          <p:cNvSpPr>
            <a:spLocks noGrp="1"/>
          </p:cNvSpPr>
          <p:nvPr>
            <p:ph idx="1"/>
          </p:nvPr>
        </p:nvSpPr>
        <p:spPr>
          <a:xfrm>
            <a:off x="649225" y="3037840"/>
            <a:ext cx="3650278" cy="2855013"/>
          </a:xfrm>
        </p:spPr>
        <p:txBody>
          <a:bodyPr>
            <a:normAutofit/>
          </a:bodyPr>
          <a:lstStyle/>
          <a:p>
            <a:pPr algn="ctr"/>
            <a:r>
              <a:rPr lang="en-US" b="1" dirty="0"/>
              <a:t>HEAT MAP OF THE CORRELATION MATRIX FOR THE VARIABLES</a:t>
            </a:r>
          </a:p>
        </p:txBody>
      </p:sp>
      <p:pic>
        <p:nvPicPr>
          <p:cNvPr id="6" name="Content Placeholder 5">
            <a:extLst>
              <a:ext uri="{FF2B5EF4-FFF2-40B4-BE49-F238E27FC236}">
                <a16:creationId xmlns:a16="http://schemas.microsoft.com/office/drawing/2014/main" id="{0A5A3C72-F0F0-E96A-9597-5A70A49A4DDC}"/>
              </a:ext>
            </a:extLst>
          </p:cNvPr>
          <p:cNvPicPr>
            <a:picLocks noChangeAspect="1"/>
          </p:cNvPicPr>
          <p:nvPr/>
        </p:nvPicPr>
        <p:blipFill>
          <a:blip r:embed="rId2"/>
          <a:stretch>
            <a:fillRect/>
          </a:stretch>
        </p:blipFill>
        <p:spPr>
          <a:xfrm>
            <a:off x="4299503" y="640080"/>
            <a:ext cx="7661269" cy="5927420"/>
          </a:xfrm>
          <a:prstGeom prst="rect">
            <a:avLst/>
          </a:prstGeom>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05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E0DC-6C88-F816-58D9-8D10B0F682C7}"/>
              </a:ext>
            </a:extLst>
          </p:cNvPr>
          <p:cNvSpPr>
            <a:spLocks noGrp="1"/>
          </p:cNvSpPr>
          <p:nvPr>
            <p:ph type="title"/>
          </p:nvPr>
        </p:nvSpPr>
        <p:spPr>
          <a:xfrm>
            <a:off x="649224" y="645106"/>
            <a:ext cx="3650279" cy="1259894"/>
          </a:xfrm>
        </p:spPr>
        <p:txBody>
          <a:bodyPr>
            <a:normAutofit/>
          </a:bodyPr>
          <a:lstStyle/>
          <a:p>
            <a:pPr algn="ctr"/>
            <a:r>
              <a:rPr lang="en-US" sz="3300" b="1" dirty="0"/>
              <a:t>OUTPUT VISUALIZATIONS</a:t>
            </a:r>
            <a:endParaRPr lang="en-IN" sz="3300" b="1" dirty="0"/>
          </a:p>
        </p:txBody>
      </p:sp>
      <p:sp>
        <p:nvSpPr>
          <p:cNvPr id="16" name="Rectangle 15">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Content Placeholder 10">
            <a:extLst>
              <a:ext uri="{FF2B5EF4-FFF2-40B4-BE49-F238E27FC236}">
                <a16:creationId xmlns:a16="http://schemas.microsoft.com/office/drawing/2014/main" id="{DA0D8222-AD09-ED2F-5F34-263795A23549}"/>
              </a:ext>
            </a:extLst>
          </p:cNvPr>
          <p:cNvSpPr>
            <a:spLocks noGrp="1"/>
          </p:cNvSpPr>
          <p:nvPr>
            <p:ph idx="1"/>
          </p:nvPr>
        </p:nvSpPr>
        <p:spPr>
          <a:xfrm>
            <a:off x="649225" y="3312160"/>
            <a:ext cx="3650278" cy="2580693"/>
          </a:xfrm>
        </p:spPr>
        <p:txBody>
          <a:bodyPr>
            <a:normAutofit/>
          </a:bodyPr>
          <a:lstStyle/>
          <a:p>
            <a:pPr algn="ctr"/>
            <a:r>
              <a:rPr lang="en-US" b="1" dirty="0"/>
              <a:t>TRAINING AND VALIDATION ACCURACY SCORES ACROSS DIFFERENT VALUES OF MAX-DEPTH</a:t>
            </a:r>
          </a:p>
        </p:txBody>
      </p:sp>
      <p:pic>
        <p:nvPicPr>
          <p:cNvPr id="7" name="Content Placeholder 6" descr="A graph with text on it&#10;&#10;Description automatically generated">
            <a:extLst>
              <a:ext uri="{FF2B5EF4-FFF2-40B4-BE49-F238E27FC236}">
                <a16:creationId xmlns:a16="http://schemas.microsoft.com/office/drawing/2014/main" id="{F6026142-1AEF-B147-0141-2A4E2DCEBF46}"/>
              </a:ext>
            </a:extLst>
          </p:cNvPr>
          <p:cNvPicPr>
            <a:picLocks noChangeAspect="1"/>
          </p:cNvPicPr>
          <p:nvPr/>
        </p:nvPicPr>
        <p:blipFill>
          <a:blip r:embed="rId2"/>
          <a:stretch>
            <a:fillRect/>
          </a:stretch>
        </p:blipFill>
        <p:spPr>
          <a:xfrm>
            <a:off x="4619543" y="850099"/>
            <a:ext cx="6953577" cy="4832735"/>
          </a:xfrm>
          <a:prstGeom prst="rect">
            <a:avLst/>
          </a:prstGeom>
        </p:spPr>
      </p:pic>
      <p:sp>
        <p:nvSpPr>
          <p:cNvPr id="1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3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E0DC-6C88-F816-58D9-8D10B0F682C7}"/>
              </a:ext>
            </a:extLst>
          </p:cNvPr>
          <p:cNvSpPr>
            <a:spLocks noGrp="1"/>
          </p:cNvSpPr>
          <p:nvPr>
            <p:ph type="title"/>
          </p:nvPr>
        </p:nvSpPr>
        <p:spPr>
          <a:xfrm>
            <a:off x="649224" y="645106"/>
            <a:ext cx="3650279" cy="1259894"/>
          </a:xfrm>
        </p:spPr>
        <p:txBody>
          <a:bodyPr>
            <a:normAutofit/>
          </a:bodyPr>
          <a:lstStyle/>
          <a:p>
            <a:pPr algn="ctr"/>
            <a:r>
              <a:rPr lang="en-US" sz="3300" b="1" dirty="0"/>
              <a:t>OUTPUT VISUALIZATIONS</a:t>
            </a:r>
            <a:endParaRPr lang="en-IN" sz="3300" b="1" dirty="0"/>
          </a:p>
        </p:txBody>
      </p:sp>
      <p:sp>
        <p:nvSpPr>
          <p:cNvPr id="15" name="Rectangle 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Content Placeholder 9">
            <a:extLst>
              <a:ext uri="{FF2B5EF4-FFF2-40B4-BE49-F238E27FC236}">
                <a16:creationId xmlns:a16="http://schemas.microsoft.com/office/drawing/2014/main" id="{829EC0BB-FFF3-F0F6-F28E-B53BE22FA0FF}"/>
              </a:ext>
            </a:extLst>
          </p:cNvPr>
          <p:cNvSpPr>
            <a:spLocks noGrp="1"/>
          </p:cNvSpPr>
          <p:nvPr>
            <p:ph idx="1"/>
          </p:nvPr>
        </p:nvSpPr>
        <p:spPr>
          <a:xfrm>
            <a:off x="649225" y="3230880"/>
            <a:ext cx="3455415" cy="2661973"/>
          </a:xfrm>
        </p:spPr>
        <p:txBody>
          <a:bodyPr>
            <a:normAutofit/>
          </a:bodyPr>
          <a:lstStyle/>
          <a:p>
            <a:pPr algn="ctr"/>
            <a:r>
              <a:rPr lang="en-US" b="1" dirty="0"/>
              <a:t>ACCURACY SCORES OF THE DIFFERENT ALGORITHMS</a:t>
            </a:r>
          </a:p>
        </p:txBody>
      </p:sp>
      <p:pic>
        <p:nvPicPr>
          <p:cNvPr id="6" name="Content Placeholder 5" descr="A graph showing different colored squares&#10;&#10;Description automatically generated">
            <a:extLst>
              <a:ext uri="{FF2B5EF4-FFF2-40B4-BE49-F238E27FC236}">
                <a16:creationId xmlns:a16="http://schemas.microsoft.com/office/drawing/2014/main" id="{24135A48-9E1D-92EF-A141-C3E4D1C5BEF2}"/>
              </a:ext>
            </a:extLst>
          </p:cNvPr>
          <p:cNvPicPr>
            <a:picLocks noChangeAspect="1"/>
          </p:cNvPicPr>
          <p:nvPr/>
        </p:nvPicPr>
        <p:blipFill>
          <a:blip r:embed="rId2"/>
          <a:stretch>
            <a:fillRect/>
          </a:stretch>
        </p:blipFill>
        <p:spPr>
          <a:xfrm>
            <a:off x="4299503" y="1284698"/>
            <a:ext cx="7273617" cy="3963537"/>
          </a:xfrm>
          <a:prstGeom prst="rect">
            <a:avLst/>
          </a:prstGeom>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61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E0DC-6C88-F816-58D9-8D10B0F682C7}"/>
              </a:ext>
            </a:extLst>
          </p:cNvPr>
          <p:cNvSpPr>
            <a:spLocks noGrp="1"/>
          </p:cNvSpPr>
          <p:nvPr>
            <p:ph type="title"/>
          </p:nvPr>
        </p:nvSpPr>
        <p:spPr>
          <a:xfrm>
            <a:off x="649224" y="645106"/>
            <a:ext cx="3650279" cy="1259894"/>
          </a:xfrm>
        </p:spPr>
        <p:txBody>
          <a:bodyPr>
            <a:normAutofit/>
          </a:bodyPr>
          <a:lstStyle/>
          <a:p>
            <a:pPr algn="ctr"/>
            <a:r>
              <a:rPr lang="en-US" sz="3300" b="1" dirty="0"/>
              <a:t>OUTPUT VISUALIZATIONS</a:t>
            </a:r>
            <a:endParaRPr lang="en-IN" sz="3300" b="1" dirty="0"/>
          </a:p>
        </p:txBody>
      </p:sp>
      <p:sp>
        <p:nvSpPr>
          <p:cNvPr id="16" name="Rectangle 15">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Content Placeholder 10">
            <a:extLst>
              <a:ext uri="{FF2B5EF4-FFF2-40B4-BE49-F238E27FC236}">
                <a16:creationId xmlns:a16="http://schemas.microsoft.com/office/drawing/2014/main" id="{D5F24A3D-461D-6D35-C40E-4BA97CB45D4D}"/>
              </a:ext>
            </a:extLst>
          </p:cNvPr>
          <p:cNvSpPr>
            <a:spLocks noGrp="1"/>
          </p:cNvSpPr>
          <p:nvPr>
            <p:ph idx="1"/>
          </p:nvPr>
        </p:nvSpPr>
        <p:spPr>
          <a:xfrm>
            <a:off x="649225" y="3027680"/>
            <a:ext cx="3650278" cy="2865173"/>
          </a:xfrm>
        </p:spPr>
        <p:txBody>
          <a:bodyPr>
            <a:normAutofit/>
          </a:bodyPr>
          <a:lstStyle/>
          <a:p>
            <a:pPr algn="ctr"/>
            <a:r>
              <a:rPr lang="en-US" b="1" dirty="0"/>
              <a:t>TIME TAKEN IN SECONDS FOR THE DIFFERNET ALGORITHMS</a:t>
            </a:r>
          </a:p>
        </p:txBody>
      </p:sp>
      <p:pic>
        <p:nvPicPr>
          <p:cNvPr id="7" name="Content Placeholder 6">
            <a:extLst>
              <a:ext uri="{FF2B5EF4-FFF2-40B4-BE49-F238E27FC236}">
                <a16:creationId xmlns:a16="http://schemas.microsoft.com/office/drawing/2014/main" id="{CBDD0289-1ABD-3FA5-54F6-BF3CD29DECE1}"/>
              </a:ext>
            </a:extLst>
          </p:cNvPr>
          <p:cNvPicPr>
            <a:picLocks noChangeAspect="1"/>
          </p:cNvPicPr>
          <p:nvPr/>
        </p:nvPicPr>
        <p:blipFill>
          <a:blip r:embed="rId2"/>
          <a:stretch>
            <a:fillRect/>
          </a:stretch>
        </p:blipFill>
        <p:spPr>
          <a:xfrm>
            <a:off x="4299502" y="640080"/>
            <a:ext cx="7049217" cy="5252773"/>
          </a:xfrm>
          <a:prstGeom prst="rect">
            <a:avLst/>
          </a:prstGeom>
        </p:spPr>
      </p:pic>
      <p:sp>
        <p:nvSpPr>
          <p:cNvPr id="1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07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E0DC-6C88-F816-58D9-8D10B0F682C7}"/>
              </a:ext>
            </a:extLst>
          </p:cNvPr>
          <p:cNvSpPr>
            <a:spLocks noGrp="1"/>
          </p:cNvSpPr>
          <p:nvPr>
            <p:ph type="title"/>
          </p:nvPr>
        </p:nvSpPr>
        <p:spPr>
          <a:xfrm>
            <a:off x="649224" y="645106"/>
            <a:ext cx="3650279" cy="1259894"/>
          </a:xfrm>
        </p:spPr>
        <p:txBody>
          <a:bodyPr>
            <a:normAutofit/>
          </a:bodyPr>
          <a:lstStyle/>
          <a:p>
            <a:pPr algn="ctr"/>
            <a:r>
              <a:rPr lang="en-US" sz="3300" b="1" dirty="0"/>
              <a:t>OUTPUT VISUALIZATIONS</a:t>
            </a:r>
            <a:endParaRPr lang="en-IN" sz="3300" b="1" dirty="0"/>
          </a:p>
        </p:txBody>
      </p:sp>
      <p:sp>
        <p:nvSpPr>
          <p:cNvPr id="15" name="Rectangle 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Content Placeholder 9">
            <a:extLst>
              <a:ext uri="{FF2B5EF4-FFF2-40B4-BE49-F238E27FC236}">
                <a16:creationId xmlns:a16="http://schemas.microsoft.com/office/drawing/2014/main" id="{B199F31B-4CE0-4FEE-B706-53601E61765A}"/>
              </a:ext>
            </a:extLst>
          </p:cNvPr>
          <p:cNvSpPr>
            <a:spLocks noGrp="1"/>
          </p:cNvSpPr>
          <p:nvPr>
            <p:ph idx="1"/>
          </p:nvPr>
        </p:nvSpPr>
        <p:spPr>
          <a:xfrm>
            <a:off x="649225" y="3291840"/>
            <a:ext cx="3650278" cy="2601013"/>
          </a:xfrm>
        </p:spPr>
        <p:txBody>
          <a:bodyPr>
            <a:normAutofit/>
          </a:bodyPr>
          <a:lstStyle/>
          <a:p>
            <a:pPr algn="ctr"/>
            <a:r>
              <a:rPr lang="en-US" b="1" dirty="0"/>
              <a:t>MEAN DECREASE IN IMPURITY (MDI)</a:t>
            </a:r>
          </a:p>
        </p:txBody>
      </p:sp>
      <p:pic>
        <p:nvPicPr>
          <p:cNvPr id="6" name="Content Placeholder 5">
            <a:extLst>
              <a:ext uri="{FF2B5EF4-FFF2-40B4-BE49-F238E27FC236}">
                <a16:creationId xmlns:a16="http://schemas.microsoft.com/office/drawing/2014/main" id="{552CADCD-D014-59D2-2F8D-02AE493B4567}"/>
              </a:ext>
            </a:extLst>
          </p:cNvPr>
          <p:cNvPicPr>
            <a:picLocks noChangeAspect="1"/>
          </p:cNvPicPr>
          <p:nvPr/>
        </p:nvPicPr>
        <p:blipFill>
          <a:blip r:embed="rId2"/>
          <a:stretch>
            <a:fillRect/>
          </a:stretch>
        </p:blipFill>
        <p:spPr>
          <a:xfrm>
            <a:off x="4299504" y="650240"/>
            <a:ext cx="7243272" cy="5252773"/>
          </a:xfrm>
          <a:prstGeom prst="rect">
            <a:avLst/>
          </a:prstGeom>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5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E0DC-6C88-F816-58D9-8D10B0F682C7}"/>
              </a:ext>
            </a:extLst>
          </p:cNvPr>
          <p:cNvSpPr>
            <a:spLocks noGrp="1"/>
          </p:cNvSpPr>
          <p:nvPr>
            <p:ph type="title"/>
          </p:nvPr>
        </p:nvSpPr>
        <p:spPr>
          <a:xfrm>
            <a:off x="649224" y="645106"/>
            <a:ext cx="3650279" cy="1259894"/>
          </a:xfrm>
        </p:spPr>
        <p:txBody>
          <a:bodyPr>
            <a:normAutofit/>
          </a:bodyPr>
          <a:lstStyle/>
          <a:p>
            <a:pPr algn="ctr"/>
            <a:r>
              <a:rPr lang="en-US" sz="3300" b="1" dirty="0"/>
              <a:t>OUTPUT VISUALIZATIONS</a:t>
            </a:r>
            <a:endParaRPr lang="en-IN" sz="3300" b="1" dirty="0"/>
          </a:p>
        </p:txBody>
      </p:sp>
      <p:sp>
        <p:nvSpPr>
          <p:cNvPr id="16" name="Rectangle 15">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Content Placeholder 10">
            <a:extLst>
              <a:ext uri="{FF2B5EF4-FFF2-40B4-BE49-F238E27FC236}">
                <a16:creationId xmlns:a16="http://schemas.microsoft.com/office/drawing/2014/main" id="{E2AADE40-DDBD-D4A6-FFD8-2510EF559CC5}"/>
              </a:ext>
            </a:extLst>
          </p:cNvPr>
          <p:cNvSpPr>
            <a:spLocks noGrp="1"/>
          </p:cNvSpPr>
          <p:nvPr>
            <p:ph idx="1"/>
          </p:nvPr>
        </p:nvSpPr>
        <p:spPr>
          <a:xfrm>
            <a:off x="649225" y="3342640"/>
            <a:ext cx="3650278" cy="2550213"/>
          </a:xfrm>
        </p:spPr>
        <p:txBody>
          <a:bodyPr>
            <a:normAutofit/>
          </a:bodyPr>
          <a:lstStyle/>
          <a:p>
            <a:pPr algn="ctr"/>
            <a:r>
              <a:rPr lang="en-US" b="1" dirty="0"/>
              <a:t>MEAN ACCURACY DECREASE</a:t>
            </a:r>
          </a:p>
        </p:txBody>
      </p:sp>
      <p:pic>
        <p:nvPicPr>
          <p:cNvPr id="7" name="Content Placeholder 6">
            <a:extLst>
              <a:ext uri="{FF2B5EF4-FFF2-40B4-BE49-F238E27FC236}">
                <a16:creationId xmlns:a16="http://schemas.microsoft.com/office/drawing/2014/main" id="{911ACCA2-5087-AFA1-AE8E-CB4CEAF3BD8F}"/>
              </a:ext>
            </a:extLst>
          </p:cNvPr>
          <p:cNvPicPr>
            <a:picLocks noChangeAspect="1"/>
          </p:cNvPicPr>
          <p:nvPr/>
        </p:nvPicPr>
        <p:blipFill>
          <a:blip r:embed="rId2"/>
          <a:stretch>
            <a:fillRect/>
          </a:stretch>
        </p:blipFill>
        <p:spPr>
          <a:xfrm>
            <a:off x="4196080" y="640080"/>
            <a:ext cx="7467599" cy="5669280"/>
          </a:xfrm>
          <a:prstGeom prst="rect">
            <a:avLst/>
          </a:prstGeom>
        </p:spPr>
      </p:pic>
      <p:sp>
        <p:nvSpPr>
          <p:cNvPr id="1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258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DA75-7701-83E0-9555-E7B1BA667412}"/>
              </a:ext>
            </a:extLst>
          </p:cNvPr>
          <p:cNvSpPr>
            <a:spLocks noGrp="1"/>
          </p:cNvSpPr>
          <p:nvPr>
            <p:ph type="title"/>
          </p:nvPr>
        </p:nvSpPr>
        <p:spPr/>
        <p:txBody>
          <a:bodyPr/>
          <a:lstStyle/>
          <a:p>
            <a:r>
              <a:rPr lang="en-US" b="1" dirty="0"/>
              <a:t>DELIVERABLES</a:t>
            </a:r>
            <a:endParaRPr lang="en-IN" b="1" dirty="0"/>
          </a:p>
        </p:txBody>
      </p:sp>
      <p:sp>
        <p:nvSpPr>
          <p:cNvPr id="3" name="Content Placeholder 2">
            <a:extLst>
              <a:ext uri="{FF2B5EF4-FFF2-40B4-BE49-F238E27FC236}">
                <a16:creationId xmlns:a16="http://schemas.microsoft.com/office/drawing/2014/main" id="{6E1C3A76-C736-215B-BFBA-C58F65CBD336}"/>
              </a:ext>
            </a:extLst>
          </p:cNvPr>
          <p:cNvSpPr>
            <a:spLocks noGrp="1"/>
          </p:cNvSpPr>
          <p:nvPr>
            <p:ph idx="1"/>
          </p:nvPr>
        </p:nvSpPr>
        <p:spPr>
          <a:xfrm>
            <a:off x="1847532" y="2113280"/>
            <a:ext cx="9267508" cy="3777622"/>
          </a:xfrm>
        </p:spPr>
        <p:txBody>
          <a:bodyPr>
            <a:normAutofit/>
          </a:bodyPr>
          <a:lstStyle/>
          <a:p>
            <a:pPr algn="just"/>
            <a:r>
              <a:rPr lang="en-US" sz="2000" dirty="0">
                <a:solidFill>
                  <a:schemeClr val="tx1"/>
                </a:solidFill>
              </a:rPr>
              <a:t>A user documentation guide providing detailed information about the functioning of the model</a:t>
            </a:r>
          </a:p>
          <a:p>
            <a:pPr algn="just"/>
            <a:r>
              <a:rPr lang="en-US" sz="2000" dirty="0">
                <a:solidFill>
                  <a:schemeClr val="tx1"/>
                </a:solidFill>
              </a:rPr>
              <a:t>A Python document containing classification machine learning algorithms developed in the Python programming language</a:t>
            </a:r>
          </a:p>
          <a:p>
            <a:pPr algn="just"/>
            <a:r>
              <a:rPr lang="en-US" sz="2000" dirty="0">
                <a:solidFill>
                  <a:schemeClr val="tx1"/>
                </a:solidFill>
              </a:rPr>
              <a:t>GitHub repository link for project code and related files</a:t>
            </a:r>
          </a:p>
          <a:p>
            <a:pPr algn="just"/>
            <a:r>
              <a:rPr lang="en-US" sz="2000" dirty="0">
                <a:solidFill>
                  <a:schemeClr val="tx1"/>
                </a:solidFill>
              </a:rPr>
              <a:t>A YouTube video showing the project implementation and slides</a:t>
            </a:r>
            <a:endParaRPr lang="en-IN" sz="2000" dirty="0">
              <a:solidFill>
                <a:schemeClr val="tx1"/>
              </a:solidFill>
            </a:endParaRPr>
          </a:p>
        </p:txBody>
      </p:sp>
    </p:spTree>
    <p:extLst>
      <p:ext uri="{BB962C8B-B14F-4D97-AF65-F5344CB8AC3E}">
        <p14:creationId xmlns:p14="http://schemas.microsoft.com/office/powerpoint/2010/main" val="145262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F11C-3D40-5A46-2177-41A64D18AE4B}"/>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FC3141D2-81FE-4798-B48D-A42B223943BA}"/>
              </a:ext>
            </a:extLst>
          </p:cNvPr>
          <p:cNvSpPr>
            <a:spLocks noGrp="1"/>
          </p:cNvSpPr>
          <p:nvPr>
            <p:ph idx="1"/>
          </p:nvPr>
        </p:nvSpPr>
        <p:spPr/>
        <p:txBody>
          <a:bodyPr/>
          <a:lstStyle/>
          <a:p>
            <a:pPr algn="just"/>
            <a:r>
              <a:rPr lang="en-US" dirty="0">
                <a:solidFill>
                  <a:schemeClr val="tx1"/>
                </a:solidFill>
              </a:rPr>
              <a:t>In conclusion, the project aimed to develop an accurate machine learning model for COVID-19 prediction based on symptoms, targeting a false positive rate below 5%. Utilizing diverse algorithms, hyperparameter tuning, and evaluation metrics like Confusion Matrix and F1-score, the study focused on achieving high accuracy (&gt;95%) and timely classification while assessing model correctness and feature importance.</a:t>
            </a:r>
          </a:p>
          <a:p>
            <a:pPr algn="just"/>
            <a:r>
              <a:rPr lang="en-US" dirty="0">
                <a:solidFill>
                  <a:schemeClr val="tx1"/>
                </a:solidFill>
              </a:rPr>
              <a:t>To enhance accuracy, alternative approaches such as clustering, association rules, and genetic algorithms could be considered. Nevertheless, recognizing the constraints of this study, the pursuit of more sophisticated and integrated models is essential for achieving higher accuracy in early COVID-19 prediction.</a:t>
            </a:r>
            <a:endParaRPr lang="en-IN" dirty="0">
              <a:solidFill>
                <a:schemeClr val="tx1"/>
              </a:solidFill>
            </a:endParaRPr>
          </a:p>
        </p:txBody>
      </p:sp>
    </p:spTree>
    <p:extLst>
      <p:ext uri="{BB962C8B-B14F-4D97-AF65-F5344CB8AC3E}">
        <p14:creationId xmlns:p14="http://schemas.microsoft.com/office/powerpoint/2010/main" val="114707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0A97-9CAB-B4B3-1A17-19511A49B24D}"/>
              </a:ext>
            </a:extLst>
          </p:cNvPr>
          <p:cNvSpPr>
            <a:spLocks noGrp="1"/>
          </p:cNvSpPr>
          <p:nvPr>
            <p:ph type="title"/>
          </p:nvPr>
        </p:nvSpPr>
        <p:spPr/>
        <p:txBody>
          <a:bodyPr/>
          <a:lstStyle/>
          <a:p>
            <a:r>
              <a:rPr lang="en-US" b="1" dirty="0"/>
              <a:t>GOAL</a:t>
            </a:r>
            <a:endParaRPr lang="en-IN" b="1" dirty="0"/>
          </a:p>
        </p:txBody>
      </p:sp>
      <p:sp>
        <p:nvSpPr>
          <p:cNvPr id="3" name="Content Placeholder 2">
            <a:extLst>
              <a:ext uri="{FF2B5EF4-FFF2-40B4-BE49-F238E27FC236}">
                <a16:creationId xmlns:a16="http://schemas.microsoft.com/office/drawing/2014/main" id="{DE983B9D-BE54-21D4-8C2A-3001BCD0AEC2}"/>
              </a:ext>
            </a:extLst>
          </p:cNvPr>
          <p:cNvSpPr>
            <a:spLocks noGrp="1"/>
          </p:cNvSpPr>
          <p:nvPr>
            <p:ph idx="1"/>
          </p:nvPr>
        </p:nvSpPr>
        <p:spPr>
          <a:xfrm>
            <a:off x="1725612" y="2032000"/>
            <a:ext cx="9318308" cy="3777622"/>
          </a:xfrm>
        </p:spPr>
        <p:txBody>
          <a:bodyPr>
            <a:normAutofit/>
          </a:bodyPr>
          <a:lstStyle/>
          <a:p>
            <a:pPr algn="just"/>
            <a:r>
              <a:rPr lang="en-US" sz="2000" dirty="0">
                <a:solidFill>
                  <a:schemeClr val="tx1"/>
                </a:solidFill>
              </a:rPr>
              <a:t>To develop a model capable of predicting whether an individual is COVID-19 positive or negative based on their symptoms</a:t>
            </a:r>
          </a:p>
          <a:p>
            <a:pPr algn="just"/>
            <a:r>
              <a:rPr lang="en-US" sz="2000" dirty="0">
                <a:solidFill>
                  <a:schemeClr val="tx1"/>
                </a:solidFill>
              </a:rPr>
              <a:t>To minimize the instances where a positive case is incorrectly identified as negative, i.e. aiming for a false positive rate of less than 5%.</a:t>
            </a:r>
          </a:p>
          <a:p>
            <a:pPr algn="just"/>
            <a:r>
              <a:rPr lang="en-US" sz="2000" dirty="0">
                <a:solidFill>
                  <a:schemeClr val="tx1"/>
                </a:solidFill>
              </a:rPr>
              <a:t>Implementing a machine learning model that can accurately and reliably classify the data in the dataset in a timely manner.</a:t>
            </a:r>
            <a:endParaRPr lang="en-IN" sz="2000" dirty="0">
              <a:solidFill>
                <a:schemeClr val="tx1"/>
              </a:solidFill>
            </a:endParaRPr>
          </a:p>
        </p:txBody>
      </p:sp>
    </p:spTree>
    <p:extLst>
      <p:ext uri="{BB962C8B-B14F-4D97-AF65-F5344CB8AC3E}">
        <p14:creationId xmlns:p14="http://schemas.microsoft.com/office/powerpoint/2010/main" val="384941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B963-47F7-E3CE-4103-F10E9059523C}"/>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DD4D04E4-23CF-E8D9-57A0-E30C618A8EF3}"/>
              </a:ext>
            </a:extLst>
          </p:cNvPr>
          <p:cNvSpPr>
            <a:spLocks noGrp="1"/>
          </p:cNvSpPr>
          <p:nvPr>
            <p:ph idx="1"/>
          </p:nvPr>
        </p:nvSpPr>
        <p:spPr>
          <a:xfrm>
            <a:off x="1737360" y="1584960"/>
            <a:ext cx="9767252" cy="4521200"/>
          </a:xfrm>
        </p:spPr>
        <p:txBody>
          <a:bodyPr>
            <a:noAutofit/>
          </a:bodyPr>
          <a:lstStyle/>
          <a:p>
            <a:pPr algn="just"/>
            <a:r>
              <a:rPr lang="en-US" sz="2000" dirty="0">
                <a:solidFill>
                  <a:schemeClr val="tx1"/>
                </a:solidFill>
              </a:rPr>
              <a:t>To develop an optimal model that can accurately predict the target variable by  assessing  the performance of each individual model.</a:t>
            </a:r>
          </a:p>
          <a:p>
            <a:pPr algn="just"/>
            <a:r>
              <a:rPr lang="en-US" sz="2000" dirty="0">
                <a:solidFill>
                  <a:schemeClr val="tx1"/>
                </a:solidFill>
              </a:rPr>
              <a:t>To implement a diverse set of machine learning algorithms such as</a:t>
            </a:r>
          </a:p>
          <a:p>
            <a:pPr algn="just">
              <a:buFont typeface="Wingdings" panose="05000000000000000000" pitchFamily="2" charset="2"/>
              <a:buChar char="Ø"/>
            </a:pPr>
            <a:r>
              <a:rPr lang="en-US" sz="2000" dirty="0">
                <a:solidFill>
                  <a:schemeClr val="tx1"/>
                </a:solidFill>
              </a:rPr>
              <a:t>	Support Vector Machines</a:t>
            </a:r>
          </a:p>
          <a:p>
            <a:pPr algn="just">
              <a:buFont typeface="Wingdings" panose="05000000000000000000" pitchFamily="2" charset="2"/>
              <a:buChar char="Ø"/>
            </a:pPr>
            <a:r>
              <a:rPr lang="en-US" sz="2000" dirty="0">
                <a:solidFill>
                  <a:schemeClr val="tx1"/>
                </a:solidFill>
              </a:rPr>
              <a:t>	Decision Trees</a:t>
            </a:r>
          </a:p>
          <a:p>
            <a:pPr algn="just">
              <a:buFont typeface="Wingdings" panose="05000000000000000000" pitchFamily="2" charset="2"/>
              <a:buChar char="Ø"/>
            </a:pPr>
            <a:r>
              <a:rPr lang="en-US" sz="2000" dirty="0">
                <a:solidFill>
                  <a:schemeClr val="tx1"/>
                </a:solidFill>
              </a:rPr>
              <a:t>	Voting classifier</a:t>
            </a:r>
          </a:p>
          <a:p>
            <a:pPr algn="just"/>
            <a:r>
              <a:rPr lang="en-US" sz="2000" dirty="0">
                <a:solidFill>
                  <a:schemeClr val="tx1"/>
                </a:solidFill>
              </a:rPr>
              <a:t>Fine-tuning hyperparameters and use a voting classifier to improve accuracy.</a:t>
            </a:r>
          </a:p>
          <a:p>
            <a:pPr algn="just"/>
            <a:r>
              <a:rPr lang="en-US" sz="2000" dirty="0">
                <a:solidFill>
                  <a:schemeClr val="tx1"/>
                </a:solidFill>
              </a:rPr>
              <a:t>Next, use the identified best model to categorize the test dataset.</a:t>
            </a:r>
          </a:p>
        </p:txBody>
      </p:sp>
    </p:spTree>
    <p:extLst>
      <p:ext uri="{BB962C8B-B14F-4D97-AF65-F5344CB8AC3E}">
        <p14:creationId xmlns:p14="http://schemas.microsoft.com/office/powerpoint/2010/main" val="255996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81B2-2F4F-C1FF-13BE-E5247296710E}"/>
              </a:ext>
            </a:extLst>
          </p:cNvPr>
          <p:cNvSpPr>
            <a:spLocks noGrp="1"/>
          </p:cNvSpPr>
          <p:nvPr>
            <p:ph type="title"/>
          </p:nvPr>
        </p:nvSpPr>
        <p:spPr/>
        <p:txBody>
          <a:bodyPr/>
          <a:lstStyle/>
          <a:p>
            <a:r>
              <a:rPr lang="en-US" b="1" dirty="0"/>
              <a:t>DATASET</a:t>
            </a:r>
            <a:endParaRPr lang="en-IN" b="1" dirty="0"/>
          </a:p>
        </p:txBody>
      </p:sp>
      <p:pic>
        <p:nvPicPr>
          <p:cNvPr id="12" name="Content Placeholder 11">
            <a:extLst>
              <a:ext uri="{FF2B5EF4-FFF2-40B4-BE49-F238E27FC236}">
                <a16:creationId xmlns:a16="http://schemas.microsoft.com/office/drawing/2014/main" id="{BE17BE93-4471-4B7E-3124-2E8391DEA91D}"/>
              </a:ext>
            </a:extLst>
          </p:cNvPr>
          <p:cNvPicPr>
            <a:picLocks noGrp="1" noChangeAspect="1"/>
          </p:cNvPicPr>
          <p:nvPr>
            <p:ph idx="1"/>
          </p:nvPr>
        </p:nvPicPr>
        <p:blipFill>
          <a:blip r:embed="rId2"/>
          <a:stretch>
            <a:fillRect/>
          </a:stretch>
        </p:blipFill>
        <p:spPr>
          <a:xfrm>
            <a:off x="1117600" y="1274715"/>
            <a:ext cx="9875520" cy="3975320"/>
          </a:xfrm>
        </p:spPr>
      </p:pic>
      <p:sp>
        <p:nvSpPr>
          <p:cNvPr id="6" name="TextBox 5">
            <a:extLst>
              <a:ext uri="{FF2B5EF4-FFF2-40B4-BE49-F238E27FC236}">
                <a16:creationId xmlns:a16="http://schemas.microsoft.com/office/drawing/2014/main" id="{37783EAD-1659-77E7-DDB3-0086DDF601B7}"/>
              </a:ext>
            </a:extLst>
          </p:cNvPr>
          <p:cNvSpPr txBox="1"/>
          <p:nvPr/>
        </p:nvSpPr>
        <p:spPr>
          <a:xfrm>
            <a:off x="858519" y="5882640"/>
            <a:ext cx="10495281" cy="51816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4385BEB-7192-D5A3-38FE-38EEA3318EE2}"/>
              </a:ext>
            </a:extLst>
          </p:cNvPr>
          <p:cNvSpPr txBox="1"/>
          <p:nvPr/>
        </p:nvSpPr>
        <p:spPr>
          <a:xfrm>
            <a:off x="1117600" y="5417965"/>
            <a:ext cx="10515600" cy="646331"/>
          </a:xfrm>
          <a:prstGeom prst="rect">
            <a:avLst/>
          </a:prstGeom>
          <a:noFill/>
        </p:spPr>
        <p:txBody>
          <a:bodyPr wrap="square">
            <a:spAutoFit/>
          </a:bodyPr>
          <a:lstStyle/>
          <a:p>
            <a:r>
              <a:rPr lang="en-IN" dirty="0">
                <a:hlinkClick r:id="rId3"/>
              </a:rPr>
              <a:t>https://data.gov.il/dataset/covid-19 (English) </a:t>
            </a:r>
            <a:r>
              <a:rPr lang="en-IN" dirty="0"/>
              <a:t>– Source of the Dataset </a:t>
            </a:r>
            <a:r>
              <a:rPr lang="en-US" dirty="0">
                <a:hlinkClick r:id="rId4"/>
              </a:rPr>
              <a:t>https://www.kaggle.com/datasets/imdevskp/corona-virus-report </a:t>
            </a:r>
            <a:r>
              <a:rPr lang="en-US" dirty="0"/>
              <a:t>- For Additional Research</a:t>
            </a:r>
            <a:endParaRPr lang="en-IN" dirty="0"/>
          </a:p>
        </p:txBody>
      </p:sp>
    </p:spTree>
    <p:extLst>
      <p:ext uri="{BB962C8B-B14F-4D97-AF65-F5344CB8AC3E}">
        <p14:creationId xmlns:p14="http://schemas.microsoft.com/office/powerpoint/2010/main" val="100376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155D-C0E5-B819-6D33-7F905603FBEA}"/>
              </a:ext>
            </a:extLst>
          </p:cNvPr>
          <p:cNvSpPr>
            <a:spLocks noGrp="1"/>
          </p:cNvSpPr>
          <p:nvPr>
            <p:ph type="title"/>
          </p:nvPr>
        </p:nvSpPr>
        <p:spPr/>
        <p:txBody>
          <a:bodyPr/>
          <a:lstStyle/>
          <a:p>
            <a:r>
              <a:rPr lang="en-US" b="1" dirty="0"/>
              <a:t>APPROCH</a:t>
            </a:r>
            <a:endParaRPr lang="en-IN" b="1" dirty="0"/>
          </a:p>
        </p:txBody>
      </p:sp>
      <p:sp>
        <p:nvSpPr>
          <p:cNvPr id="25" name="Content Placeholder 24">
            <a:extLst>
              <a:ext uri="{FF2B5EF4-FFF2-40B4-BE49-F238E27FC236}">
                <a16:creationId xmlns:a16="http://schemas.microsoft.com/office/drawing/2014/main" id="{527FE0A7-6257-39C3-F58F-6B14AE11D025}"/>
              </a:ext>
            </a:extLst>
          </p:cNvPr>
          <p:cNvSpPr>
            <a:spLocks noGrp="1"/>
          </p:cNvSpPr>
          <p:nvPr>
            <p:ph idx="1"/>
          </p:nvPr>
        </p:nvSpPr>
        <p:spPr>
          <a:xfrm>
            <a:off x="838200" y="1825625"/>
            <a:ext cx="10515600" cy="466725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		</a:t>
            </a:r>
            <a:r>
              <a:rPr lang="en-US" b="1" dirty="0">
                <a:solidFill>
                  <a:schemeClr val="tx1"/>
                </a:solidFill>
              </a:rPr>
              <a:t>Tools</a:t>
            </a:r>
            <a:r>
              <a:rPr lang="en-US" dirty="0">
                <a:solidFill>
                  <a:schemeClr val="tx1"/>
                </a:solidFill>
              </a:rPr>
              <a:t> – </a:t>
            </a:r>
            <a:r>
              <a:rPr lang="en-US" dirty="0" err="1">
                <a:solidFill>
                  <a:schemeClr val="tx1"/>
                </a:solidFill>
              </a:rPr>
              <a:t>Anconda</a:t>
            </a:r>
            <a:r>
              <a:rPr lang="en-US" dirty="0">
                <a:solidFill>
                  <a:schemeClr val="tx1"/>
                </a:solidFill>
              </a:rPr>
              <a:t> (</a:t>
            </a:r>
            <a:r>
              <a:rPr lang="en-US" dirty="0" err="1">
                <a:solidFill>
                  <a:schemeClr val="tx1"/>
                </a:solidFill>
              </a:rPr>
              <a:t>Jupyter</a:t>
            </a:r>
            <a:r>
              <a:rPr lang="en-US" dirty="0">
                <a:solidFill>
                  <a:schemeClr val="tx1"/>
                </a:solidFill>
              </a:rPr>
              <a:t> Notebook)</a:t>
            </a:r>
            <a:endParaRPr lang="en-IN" dirty="0">
              <a:solidFill>
                <a:schemeClr val="tx1"/>
              </a:solidFill>
            </a:endParaRPr>
          </a:p>
        </p:txBody>
      </p:sp>
      <p:pic>
        <p:nvPicPr>
          <p:cNvPr id="29" name="Picture 28">
            <a:extLst>
              <a:ext uri="{FF2B5EF4-FFF2-40B4-BE49-F238E27FC236}">
                <a16:creationId xmlns:a16="http://schemas.microsoft.com/office/drawing/2014/main" id="{AA5FBB08-1849-023F-9053-ABCA200FC64B}"/>
              </a:ext>
            </a:extLst>
          </p:cNvPr>
          <p:cNvPicPr>
            <a:picLocks noChangeAspect="1"/>
          </p:cNvPicPr>
          <p:nvPr/>
        </p:nvPicPr>
        <p:blipFill>
          <a:blip r:embed="rId2"/>
          <a:stretch>
            <a:fillRect/>
          </a:stretch>
        </p:blipFill>
        <p:spPr>
          <a:xfrm>
            <a:off x="1689538" y="1266714"/>
            <a:ext cx="8649145" cy="4324572"/>
          </a:xfrm>
          <a:prstGeom prst="rect">
            <a:avLst/>
          </a:prstGeom>
        </p:spPr>
      </p:pic>
    </p:spTree>
    <p:extLst>
      <p:ext uri="{BB962C8B-B14F-4D97-AF65-F5344CB8AC3E}">
        <p14:creationId xmlns:p14="http://schemas.microsoft.com/office/powerpoint/2010/main" val="146720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D1F5-0349-5D98-8629-8316D12FBD1B}"/>
              </a:ext>
            </a:extLst>
          </p:cNvPr>
          <p:cNvSpPr>
            <a:spLocks noGrp="1"/>
          </p:cNvSpPr>
          <p:nvPr>
            <p:ph type="title"/>
          </p:nvPr>
        </p:nvSpPr>
        <p:spPr/>
        <p:txBody>
          <a:bodyPr/>
          <a:lstStyle/>
          <a:p>
            <a:r>
              <a:rPr lang="en-US" b="1" dirty="0"/>
              <a:t>ALGORITHMS</a:t>
            </a:r>
            <a:endParaRPr lang="en-IN" b="1" dirty="0"/>
          </a:p>
        </p:txBody>
      </p:sp>
      <p:sp>
        <p:nvSpPr>
          <p:cNvPr id="3" name="Content Placeholder 2">
            <a:extLst>
              <a:ext uri="{FF2B5EF4-FFF2-40B4-BE49-F238E27FC236}">
                <a16:creationId xmlns:a16="http://schemas.microsoft.com/office/drawing/2014/main" id="{E93355E6-8507-19BD-EC85-1AF46084F2EC}"/>
              </a:ext>
            </a:extLst>
          </p:cNvPr>
          <p:cNvSpPr>
            <a:spLocks noGrp="1"/>
          </p:cNvSpPr>
          <p:nvPr>
            <p:ph idx="1"/>
          </p:nvPr>
        </p:nvSpPr>
        <p:spPr/>
        <p:txBody>
          <a:bodyPr/>
          <a:lstStyle/>
          <a:p>
            <a:pPr algn="just"/>
            <a:r>
              <a:rPr lang="en-US" b="1" dirty="0">
                <a:solidFill>
                  <a:schemeClr val="tx1"/>
                </a:solidFill>
              </a:rPr>
              <a:t>Logistic regression </a:t>
            </a:r>
            <a:r>
              <a:rPr lang="en-US" dirty="0">
                <a:solidFill>
                  <a:schemeClr val="tx1"/>
                </a:solidFill>
              </a:rPr>
              <a:t>is a statistical method for analyzing a dataset in which there are one or more independent variables that determine an outcome, typically a binary outcome.</a:t>
            </a:r>
          </a:p>
          <a:p>
            <a:pPr algn="just"/>
            <a:r>
              <a:rPr lang="en-US" b="1" dirty="0">
                <a:solidFill>
                  <a:schemeClr val="tx1"/>
                </a:solidFill>
              </a:rPr>
              <a:t>K-nearest neighbors</a:t>
            </a:r>
            <a:r>
              <a:rPr lang="en-US" dirty="0">
                <a:solidFill>
                  <a:schemeClr val="tx1"/>
                </a:solidFill>
              </a:rPr>
              <a:t>, is a non-parametric machine learning algorithm used for classification and regression, where an object is classified by the majority class of its k-nearest neighbors in a feature space.</a:t>
            </a:r>
          </a:p>
          <a:p>
            <a:pPr algn="just"/>
            <a:r>
              <a:rPr lang="en-US" b="1" dirty="0">
                <a:solidFill>
                  <a:schemeClr val="tx1"/>
                </a:solidFill>
              </a:rPr>
              <a:t>SVM, or Support Vector Machines</a:t>
            </a:r>
            <a:r>
              <a:rPr lang="en-US" dirty="0">
                <a:solidFill>
                  <a:schemeClr val="tx1"/>
                </a:solidFill>
              </a:rPr>
              <a:t>, is a supervised machine learning algorithm used for classification and regression, which separates data points into different classes by finding the hyperplane that maximizes the margin between the classes.</a:t>
            </a:r>
          </a:p>
          <a:p>
            <a:endParaRPr lang="en-IN" dirty="0"/>
          </a:p>
        </p:txBody>
      </p:sp>
    </p:spTree>
    <p:extLst>
      <p:ext uri="{BB962C8B-B14F-4D97-AF65-F5344CB8AC3E}">
        <p14:creationId xmlns:p14="http://schemas.microsoft.com/office/powerpoint/2010/main" val="169777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A58F-F6CE-365D-8A6D-349FBFA937F6}"/>
              </a:ext>
            </a:extLst>
          </p:cNvPr>
          <p:cNvSpPr>
            <a:spLocks noGrp="1"/>
          </p:cNvSpPr>
          <p:nvPr>
            <p:ph type="title"/>
          </p:nvPr>
        </p:nvSpPr>
        <p:spPr/>
        <p:txBody>
          <a:bodyPr/>
          <a:lstStyle/>
          <a:p>
            <a:r>
              <a:rPr lang="en-US" b="1" dirty="0"/>
              <a:t>EVALUATION METHODOLOGY</a:t>
            </a:r>
            <a:endParaRPr lang="en-IN" b="1" dirty="0"/>
          </a:p>
        </p:txBody>
      </p:sp>
      <p:sp>
        <p:nvSpPr>
          <p:cNvPr id="3" name="Content Placeholder 2">
            <a:extLst>
              <a:ext uri="{FF2B5EF4-FFF2-40B4-BE49-F238E27FC236}">
                <a16:creationId xmlns:a16="http://schemas.microsoft.com/office/drawing/2014/main" id="{6D0DFB7E-E6BF-9A5A-4C06-49D85C5294F1}"/>
              </a:ext>
            </a:extLst>
          </p:cNvPr>
          <p:cNvSpPr>
            <a:spLocks noGrp="1"/>
          </p:cNvSpPr>
          <p:nvPr>
            <p:ph idx="1"/>
          </p:nvPr>
        </p:nvSpPr>
        <p:spPr>
          <a:xfrm>
            <a:off x="1898332" y="1666240"/>
            <a:ext cx="8915400" cy="4100290"/>
          </a:xfrm>
        </p:spPr>
        <p:txBody>
          <a:bodyPr>
            <a:noAutofit/>
          </a:bodyPr>
          <a:lstStyle/>
          <a:p>
            <a:pPr algn="just"/>
            <a:r>
              <a:rPr lang="en-IN" sz="2000" b="1" dirty="0">
                <a:solidFill>
                  <a:schemeClr val="tx1"/>
                </a:solidFill>
              </a:rPr>
              <a:t>Confusion Matrix : </a:t>
            </a:r>
            <a:r>
              <a:rPr lang="en-IN" sz="2000" dirty="0">
                <a:solidFill>
                  <a:schemeClr val="tx1"/>
                </a:solidFill>
              </a:rPr>
              <a:t>for finding False Positive, True Positive, false Negative, True Negative</a:t>
            </a:r>
          </a:p>
          <a:p>
            <a:pPr algn="just"/>
            <a:r>
              <a:rPr lang="en-IN" sz="2000" dirty="0">
                <a:solidFill>
                  <a:schemeClr val="tx1"/>
                </a:solidFill>
              </a:rPr>
              <a:t>F1-score</a:t>
            </a:r>
          </a:p>
          <a:p>
            <a:pPr algn="just"/>
            <a:r>
              <a:rPr lang="en-IN" sz="2000" dirty="0">
                <a:solidFill>
                  <a:schemeClr val="tx1"/>
                </a:solidFill>
              </a:rPr>
              <a:t>Accuracy(&gt;95)</a:t>
            </a:r>
          </a:p>
          <a:p>
            <a:pPr algn="just"/>
            <a:r>
              <a:rPr lang="en-IN" sz="2000" dirty="0">
                <a:solidFill>
                  <a:schemeClr val="tx1"/>
                </a:solidFill>
              </a:rPr>
              <a:t>Time Complexity</a:t>
            </a:r>
          </a:p>
          <a:p>
            <a:pPr algn="just"/>
            <a:r>
              <a:rPr lang="en-IN" sz="2000" dirty="0">
                <a:solidFill>
                  <a:schemeClr val="tx1"/>
                </a:solidFill>
              </a:rPr>
              <a:t>Correctness</a:t>
            </a:r>
          </a:p>
          <a:p>
            <a:pPr algn="just"/>
            <a:r>
              <a:rPr lang="en-IN" sz="2000" b="1" dirty="0">
                <a:solidFill>
                  <a:schemeClr val="tx1"/>
                </a:solidFill>
              </a:rPr>
              <a:t>Feature importance: </a:t>
            </a:r>
            <a:r>
              <a:rPr lang="en-US" sz="2000" dirty="0">
                <a:solidFill>
                  <a:schemeClr val="tx1"/>
                </a:solidFill>
              </a:rPr>
              <a:t>You have the choice to evaluate the importance of each feature in your final model using either in-built or external algorithms</a:t>
            </a:r>
          </a:p>
          <a:p>
            <a:pPr algn="just"/>
            <a:r>
              <a:rPr lang="en-IN" sz="2000" dirty="0">
                <a:solidFill>
                  <a:schemeClr val="tx1"/>
                </a:solidFill>
              </a:rPr>
              <a:t>Decision boundary visualization</a:t>
            </a:r>
          </a:p>
        </p:txBody>
      </p:sp>
    </p:spTree>
    <p:extLst>
      <p:ext uri="{BB962C8B-B14F-4D97-AF65-F5344CB8AC3E}">
        <p14:creationId xmlns:p14="http://schemas.microsoft.com/office/powerpoint/2010/main" val="372781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E0DC-6C88-F816-58D9-8D10B0F682C7}"/>
              </a:ext>
            </a:extLst>
          </p:cNvPr>
          <p:cNvSpPr>
            <a:spLocks noGrp="1"/>
          </p:cNvSpPr>
          <p:nvPr>
            <p:ph type="title"/>
          </p:nvPr>
        </p:nvSpPr>
        <p:spPr>
          <a:xfrm>
            <a:off x="649224" y="645106"/>
            <a:ext cx="3650279" cy="1259894"/>
          </a:xfrm>
        </p:spPr>
        <p:txBody>
          <a:bodyPr>
            <a:normAutofit fontScale="90000"/>
          </a:bodyPr>
          <a:lstStyle/>
          <a:p>
            <a:pPr algn="ctr"/>
            <a:r>
              <a:rPr lang="en-US" b="1" dirty="0"/>
              <a:t>OUTPUT VISUALIZATIONS</a:t>
            </a:r>
            <a:endParaRPr lang="en-IN" b="1"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 name="Content Placeholder 8">
            <a:extLst>
              <a:ext uri="{FF2B5EF4-FFF2-40B4-BE49-F238E27FC236}">
                <a16:creationId xmlns:a16="http://schemas.microsoft.com/office/drawing/2014/main" id="{B83DE4AD-0EE6-B6B0-A44A-2543170C1043}"/>
              </a:ext>
            </a:extLst>
          </p:cNvPr>
          <p:cNvSpPr>
            <a:spLocks noGrp="1"/>
          </p:cNvSpPr>
          <p:nvPr>
            <p:ph idx="1"/>
          </p:nvPr>
        </p:nvSpPr>
        <p:spPr>
          <a:xfrm>
            <a:off x="649225" y="3159760"/>
            <a:ext cx="3650278" cy="2733093"/>
          </a:xfrm>
        </p:spPr>
        <p:txBody>
          <a:bodyPr>
            <a:normAutofit/>
          </a:bodyPr>
          <a:lstStyle/>
          <a:p>
            <a:r>
              <a:rPr lang="en-US" b="1" dirty="0"/>
              <a:t>UNIQUE VALUE PER FEATURE</a:t>
            </a:r>
            <a:endParaRPr lang="en-US" dirty="0"/>
          </a:p>
        </p:txBody>
      </p:sp>
      <p:pic>
        <p:nvPicPr>
          <p:cNvPr id="5" name="Content Placeholder 4" descr="A graph with blue bars&#10;&#10;Description automatically generated">
            <a:extLst>
              <a:ext uri="{FF2B5EF4-FFF2-40B4-BE49-F238E27FC236}">
                <a16:creationId xmlns:a16="http://schemas.microsoft.com/office/drawing/2014/main" id="{E7DD4D23-4B39-466D-68A0-884E4A551E19}"/>
              </a:ext>
            </a:extLst>
          </p:cNvPr>
          <p:cNvPicPr>
            <a:picLocks noChangeAspect="1"/>
          </p:cNvPicPr>
          <p:nvPr/>
        </p:nvPicPr>
        <p:blipFill>
          <a:blip r:embed="rId2"/>
          <a:stretch>
            <a:fillRect/>
          </a:stretch>
        </p:blipFill>
        <p:spPr>
          <a:xfrm>
            <a:off x="4389120" y="640080"/>
            <a:ext cx="6743496" cy="525277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3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E0DC-6C88-F816-58D9-8D10B0F682C7}"/>
              </a:ext>
            </a:extLst>
          </p:cNvPr>
          <p:cNvSpPr>
            <a:spLocks noGrp="1"/>
          </p:cNvSpPr>
          <p:nvPr>
            <p:ph type="title"/>
          </p:nvPr>
        </p:nvSpPr>
        <p:spPr>
          <a:xfrm>
            <a:off x="649224" y="645106"/>
            <a:ext cx="3650279" cy="1259894"/>
          </a:xfrm>
        </p:spPr>
        <p:txBody>
          <a:bodyPr>
            <a:normAutofit/>
          </a:bodyPr>
          <a:lstStyle/>
          <a:p>
            <a:pPr algn="ctr"/>
            <a:r>
              <a:rPr lang="en-US" sz="3300" b="1" dirty="0"/>
              <a:t>OUTPUT VISUALIZATIONS</a:t>
            </a:r>
            <a:endParaRPr lang="en-IN" sz="3300" b="1" dirty="0"/>
          </a:p>
        </p:txBody>
      </p:sp>
      <p:sp>
        <p:nvSpPr>
          <p:cNvPr id="16" name="Rectangle 15">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Content Placeholder 10">
            <a:extLst>
              <a:ext uri="{FF2B5EF4-FFF2-40B4-BE49-F238E27FC236}">
                <a16:creationId xmlns:a16="http://schemas.microsoft.com/office/drawing/2014/main" id="{9AF55318-ABBB-E225-45DB-37B7456BB256}"/>
              </a:ext>
            </a:extLst>
          </p:cNvPr>
          <p:cNvSpPr>
            <a:spLocks noGrp="1"/>
          </p:cNvSpPr>
          <p:nvPr>
            <p:ph idx="1"/>
          </p:nvPr>
        </p:nvSpPr>
        <p:spPr>
          <a:xfrm>
            <a:off x="649225" y="3429000"/>
            <a:ext cx="3351438" cy="2463853"/>
          </a:xfrm>
        </p:spPr>
        <p:txBody>
          <a:bodyPr>
            <a:normAutofit/>
          </a:bodyPr>
          <a:lstStyle/>
          <a:p>
            <a:pPr algn="ctr"/>
            <a:r>
              <a:rPr lang="en-US" b="1" dirty="0"/>
              <a:t>COUNT OF THE EACH VARIABLE</a:t>
            </a:r>
          </a:p>
        </p:txBody>
      </p:sp>
      <p:pic>
        <p:nvPicPr>
          <p:cNvPr id="7" name="Content Placeholder 6">
            <a:extLst>
              <a:ext uri="{FF2B5EF4-FFF2-40B4-BE49-F238E27FC236}">
                <a16:creationId xmlns:a16="http://schemas.microsoft.com/office/drawing/2014/main" id="{63FDA587-4414-7661-AFB8-C0DEB79D4BDC}"/>
              </a:ext>
            </a:extLst>
          </p:cNvPr>
          <p:cNvPicPr>
            <a:picLocks noChangeAspect="1"/>
          </p:cNvPicPr>
          <p:nvPr/>
        </p:nvPicPr>
        <p:blipFill>
          <a:blip r:embed="rId2"/>
          <a:stretch>
            <a:fillRect/>
          </a:stretch>
        </p:blipFill>
        <p:spPr>
          <a:xfrm>
            <a:off x="4088525" y="504497"/>
            <a:ext cx="7893268" cy="6159061"/>
          </a:xfrm>
          <a:prstGeom prst="rect">
            <a:avLst/>
          </a:prstGeom>
        </p:spPr>
      </p:pic>
      <p:sp>
        <p:nvSpPr>
          <p:cNvPr id="1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5520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348</TotalTime>
  <Words>582</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Wisp</vt:lpstr>
      <vt:lpstr>Identifying COVID-19 Through Symptomatic Indicators</vt:lpstr>
      <vt:lpstr>GOAL</vt:lpstr>
      <vt:lpstr>OBJECTIVE</vt:lpstr>
      <vt:lpstr>DATASET</vt:lpstr>
      <vt:lpstr>APPROCH</vt:lpstr>
      <vt:lpstr>ALGORITHMS</vt:lpstr>
      <vt:lpstr>EVALUATION METHODOLOGY</vt:lpstr>
      <vt:lpstr>OUTPUT VISUALIZATIONS</vt:lpstr>
      <vt:lpstr>OUTPUT VISUALIZATIONS</vt:lpstr>
      <vt:lpstr>OUTPUT VISUALIZATIONS</vt:lpstr>
      <vt:lpstr>OUTPUT VISUALIZATIONS</vt:lpstr>
      <vt:lpstr>OUTPUT VISUALIZATIONS</vt:lpstr>
      <vt:lpstr>OUTPUT VISUALIZATIONS</vt:lpstr>
      <vt:lpstr>OUTPUT VISUALIZATIONS</vt:lpstr>
      <vt:lpstr>OUTPUT VISUALIZATIONS</vt:lpstr>
      <vt:lpstr>DELIVERABLES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COVID-19 Through Symptomatic Indicators</dc:title>
  <dc:creator>Krishna V</dc:creator>
  <cp:lastModifiedBy>Krishna V</cp:lastModifiedBy>
  <cp:revision>3</cp:revision>
  <dcterms:created xsi:type="dcterms:W3CDTF">2023-11-03T16:26:02Z</dcterms:created>
  <dcterms:modified xsi:type="dcterms:W3CDTF">2023-12-13T15:03:47Z</dcterms:modified>
</cp:coreProperties>
</file>