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3" r:id="rId8"/>
    <p:sldId id="262" r:id="rId9"/>
    <p:sldId id="268" r:id="rId10"/>
    <p:sldId id="270" r:id="rId11"/>
    <p:sldId id="271" r:id="rId12"/>
    <p:sldId id="272" r:id="rId13"/>
    <p:sldId id="273" r:id="rId14"/>
    <p:sldId id="274" r:id="rId15"/>
    <p:sldId id="264" r:id="rId16"/>
    <p:sldId id="265" r:id="rId17"/>
    <p:sldId id="266" r:id="rId18"/>
    <p:sldId id="267"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Raleway"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62275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672079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37850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87636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11048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9c8813711f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9c8813711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9c8813711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9c8813711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9c8813711f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9c8813711f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9c8813711f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9c8813711f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9dbcea46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9dbcea46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9c8813711f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9c8813711f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9c8813711f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9c8813711f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9c8813711f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9c8813711f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9c8813711f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9c8813711f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9c8813711f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9c8813711f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9c8813711f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9c8813711f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47713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339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endParaRPr sz="2580"/>
          </a:p>
          <a:p>
            <a:pPr marL="0" lvl="0" indent="0" algn="ctr" rtl="0">
              <a:spcBef>
                <a:spcPts val="0"/>
              </a:spcBef>
              <a:spcAft>
                <a:spcPts val="0"/>
              </a:spcAft>
              <a:buSzPts val="990"/>
              <a:buNone/>
            </a:pPr>
            <a:r>
              <a:rPr lang="en" sz="2580">
                <a:latin typeface="Times New Roman"/>
                <a:ea typeface="Times New Roman"/>
                <a:cs typeface="Times New Roman"/>
                <a:sym typeface="Times New Roman"/>
              </a:rPr>
              <a:t>SOFTWARE DEFECT PREDICTION</a:t>
            </a:r>
            <a:endParaRPr sz="2580">
              <a:latin typeface="Times New Roman"/>
              <a:ea typeface="Times New Roman"/>
              <a:cs typeface="Times New Roman"/>
              <a:sym typeface="Times New Roman"/>
            </a:endParaRPr>
          </a:p>
          <a:p>
            <a:pPr marL="0" lvl="0" indent="0" algn="ctr" rtl="0">
              <a:spcBef>
                <a:spcPts val="0"/>
              </a:spcBef>
              <a:spcAft>
                <a:spcPts val="0"/>
              </a:spcAft>
              <a:buSzPts val="990"/>
              <a:buNone/>
            </a:pPr>
            <a:r>
              <a:rPr lang="en" sz="1957" b="0">
                <a:latin typeface="Times New Roman"/>
                <a:ea typeface="Times New Roman"/>
                <a:cs typeface="Times New Roman"/>
                <a:sym typeface="Times New Roman"/>
              </a:rPr>
              <a:t>Final Project - Research Question</a:t>
            </a:r>
            <a:endParaRPr sz="1957" b="0">
              <a:latin typeface="Times New Roman"/>
              <a:ea typeface="Times New Roman"/>
              <a:cs typeface="Times New Roman"/>
              <a:sym typeface="Times New Roman"/>
            </a:endParaRPr>
          </a:p>
        </p:txBody>
      </p:sp>
      <p:sp>
        <p:nvSpPr>
          <p:cNvPr id="87" name="Google Shape;87;p13"/>
          <p:cNvSpPr txBox="1">
            <a:spLocks noGrp="1"/>
          </p:cNvSpPr>
          <p:nvPr>
            <p:ph type="subTitle" idx="1"/>
          </p:nvPr>
        </p:nvSpPr>
        <p:spPr>
          <a:xfrm>
            <a:off x="5132175" y="3591375"/>
            <a:ext cx="3285600" cy="1076400"/>
          </a:xfrm>
          <a:prstGeom prst="rect">
            <a:avLst/>
          </a:prstGeom>
        </p:spPr>
        <p:txBody>
          <a:bodyPr spcFirstLastPara="1" wrap="square" lIns="91425" tIns="91425" rIns="91425" bIns="91425" anchor="t" anchorCtr="0">
            <a:noAutofit/>
          </a:bodyPr>
          <a:lstStyle/>
          <a:p>
            <a:pPr marL="0" lvl="0" indent="0" algn="just" rtl="0">
              <a:lnSpc>
                <a:spcPct val="95000"/>
              </a:lnSpc>
              <a:spcBef>
                <a:spcPts val="1200"/>
              </a:spcBef>
              <a:spcAft>
                <a:spcPts val="0"/>
              </a:spcAft>
              <a:buSzPts val="275"/>
              <a:buNone/>
            </a:pPr>
            <a:r>
              <a:rPr lang="en" sz="1700">
                <a:solidFill>
                  <a:srgbClr val="000000"/>
                </a:solidFill>
                <a:latin typeface="Times New Roman"/>
                <a:ea typeface="Times New Roman"/>
                <a:cs typeface="Times New Roman"/>
                <a:sym typeface="Times New Roman"/>
              </a:rPr>
              <a:t>Akhilesh Potturi – Z1942158</a:t>
            </a:r>
            <a:endParaRPr sz="1700">
              <a:solidFill>
                <a:srgbClr val="000000"/>
              </a:solidFill>
              <a:latin typeface="Times New Roman"/>
              <a:ea typeface="Times New Roman"/>
              <a:cs typeface="Times New Roman"/>
              <a:sym typeface="Times New Roman"/>
            </a:endParaRPr>
          </a:p>
          <a:p>
            <a:pPr marL="0" lvl="0" indent="0" algn="just" rtl="0">
              <a:lnSpc>
                <a:spcPct val="95000"/>
              </a:lnSpc>
              <a:spcBef>
                <a:spcPts val="1200"/>
              </a:spcBef>
              <a:spcAft>
                <a:spcPts val="0"/>
              </a:spcAft>
              <a:buSzPts val="275"/>
              <a:buNone/>
            </a:pPr>
            <a:r>
              <a:rPr lang="en" sz="1700">
                <a:solidFill>
                  <a:srgbClr val="000000"/>
                </a:solidFill>
                <a:latin typeface="Times New Roman"/>
                <a:ea typeface="Times New Roman"/>
                <a:cs typeface="Times New Roman"/>
                <a:sym typeface="Times New Roman"/>
              </a:rPr>
              <a:t>Nikhitha Jetling – Z1924282</a:t>
            </a:r>
            <a:endParaRPr sz="1700">
              <a:solidFill>
                <a:srgbClr val="000000"/>
              </a:solidFill>
              <a:latin typeface="Times New Roman"/>
              <a:ea typeface="Times New Roman"/>
              <a:cs typeface="Times New Roman"/>
              <a:sym typeface="Times New Roman"/>
            </a:endParaRPr>
          </a:p>
          <a:p>
            <a:pPr marL="0" lvl="0" indent="0" algn="l" rtl="0">
              <a:lnSpc>
                <a:spcPct val="80000"/>
              </a:lnSpc>
              <a:spcBef>
                <a:spcPts val="1200"/>
              </a:spcBef>
              <a:spcAft>
                <a:spcPts val="0"/>
              </a:spcAft>
              <a:buSzPts val="275"/>
              <a:buNone/>
            </a:pPr>
            <a:endParaRPr sz="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3080-EDA1-8D6F-7490-E52C8A8446D6}"/>
              </a:ext>
            </a:extLst>
          </p:cNvPr>
          <p:cNvSpPr>
            <a:spLocks noGrp="1"/>
          </p:cNvSpPr>
          <p:nvPr>
            <p:ph type="title"/>
          </p:nvPr>
        </p:nvSpPr>
        <p:spPr>
          <a:xfrm>
            <a:off x="304799" y="603816"/>
            <a:ext cx="7688700" cy="535200"/>
          </a:xfrm>
        </p:spPr>
        <p:txBody>
          <a:bodyPr>
            <a:normAutofit fontScale="90000"/>
          </a:bodyPr>
          <a:lstStyle/>
          <a:p>
            <a:r>
              <a:rPr lang="en-IN" dirty="0"/>
              <a:t>Naïve Bayes</a:t>
            </a:r>
          </a:p>
        </p:txBody>
      </p:sp>
      <p:sp>
        <p:nvSpPr>
          <p:cNvPr id="3" name="Text Placeholder 2">
            <a:extLst>
              <a:ext uri="{FF2B5EF4-FFF2-40B4-BE49-F238E27FC236}">
                <a16:creationId xmlns:a16="http://schemas.microsoft.com/office/drawing/2014/main" id="{06575607-E790-411A-A2F7-DFF8FA03A086}"/>
              </a:ext>
            </a:extLst>
          </p:cNvPr>
          <p:cNvSpPr>
            <a:spLocks noGrp="1"/>
          </p:cNvSpPr>
          <p:nvPr>
            <p:ph type="body" idx="1"/>
          </p:nvPr>
        </p:nvSpPr>
        <p:spPr>
          <a:xfrm>
            <a:off x="52039" y="1375317"/>
            <a:ext cx="4973441" cy="854927"/>
          </a:xfrm>
        </p:spPr>
        <p:txBody>
          <a:bodyPr>
            <a:normAutofit lnSpcReduction="10000"/>
          </a:bodyPr>
          <a:lstStyle/>
          <a:p>
            <a:pPr marL="146050" indent="0">
              <a:buNone/>
            </a:pPr>
            <a:r>
              <a:rPr lang="en-IN" dirty="0"/>
              <a:t>Hyper Parameters Used for grid search </a:t>
            </a:r>
          </a:p>
          <a:p>
            <a:pPr marL="146050" indent="0">
              <a:buNone/>
            </a:pPr>
            <a:endParaRPr lang="en-IN" dirty="0"/>
          </a:p>
          <a:p>
            <a:pPr marL="146050" indent="0">
              <a:buNone/>
            </a:pPr>
            <a:r>
              <a:rPr lang="en-US" dirty="0"/>
              <a:t>Var smoothing  = </a:t>
            </a:r>
            <a:r>
              <a:rPr lang="en-US" dirty="0" err="1"/>
              <a:t>np.logspace</a:t>
            </a:r>
            <a:r>
              <a:rPr lang="en-US" dirty="0"/>
              <a:t>(0,-9, num=100)</a:t>
            </a:r>
            <a:endParaRPr lang="en-IN" dirty="0"/>
          </a:p>
        </p:txBody>
      </p:sp>
      <p:graphicFrame>
        <p:nvGraphicFramePr>
          <p:cNvPr id="6" name="Table 6">
            <a:extLst>
              <a:ext uri="{FF2B5EF4-FFF2-40B4-BE49-F238E27FC236}">
                <a16:creationId xmlns:a16="http://schemas.microsoft.com/office/drawing/2014/main" id="{E2142E0F-0076-8679-C295-737116FF5755}"/>
              </a:ext>
            </a:extLst>
          </p:cNvPr>
          <p:cNvGraphicFramePr>
            <a:graphicFrameLocks noGrp="1"/>
          </p:cNvGraphicFramePr>
          <p:nvPr>
            <p:extLst>
              <p:ext uri="{D42A27DB-BD31-4B8C-83A1-F6EECF244321}">
                <p14:modId xmlns:p14="http://schemas.microsoft.com/office/powerpoint/2010/main" val="4213329809"/>
              </p:ext>
            </p:extLst>
          </p:nvPr>
        </p:nvGraphicFramePr>
        <p:xfrm>
          <a:off x="304799" y="2395055"/>
          <a:ext cx="4728118" cy="2225040"/>
        </p:xfrm>
        <a:graphic>
          <a:graphicData uri="http://schemas.openxmlformats.org/drawingml/2006/table">
            <a:tbl>
              <a:tblPr firstRow="1" bandRow="1">
                <a:tableStyleId>{5C22544A-7EE6-4342-B048-85BDC9FD1C3A}</a:tableStyleId>
              </a:tblPr>
              <a:tblGrid>
                <a:gridCol w="1063084">
                  <a:extLst>
                    <a:ext uri="{9D8B030D-6E8A-4147-A177-3AD203B41FA5}">
                      <a16:colId xmlns:a16="http://schemas.microsoft.com/office/drawing/2014/main" val="701919603"/>
                    </a:ext>
                  </a:extLst>
                </a:gridCol>
                <a:gridCol w="892096">
                  <a:extLst>
                    <a:ext uri="{9D8B030D-6E8A-4147-A177-3AD203B41FA5}">
                      <a16:colId xmlns:a16="http://schemas.microsoft.com/office/drawing/2014/main" val="3636739875"/>
                    </a:ext>
                  </a:extLst>
                </a:gridCol>
                <a:gridCol w="921836">
                  <a:extLst>
                    <a:ext uri="{9D8B030D-6E8A-4147-A177-3AD203B41FA5}">
                      <a16:colId xmlns:a16="http://schemas.microsoft.com/office/drawing/2014/main" val="4257876303"/>
                    </a:ext>
                  </a:extLst>
                </a:gridCol>
                <a:gridCol w="914395">
                  <a:extLst>
                    <a:ext uri="{9D8B030D-6E8A-4147-A177-3AD203B41FA5}">
                      <a16:colId xmlns:a16="http://schemas.microsoft.com/office/drawing/2014/main" val="78070039"/>
                    </a:ext>
                  </a:extLst>
                </a:gridCol>
                <a:gridCol w="936707">
                  <a:extLst>
                    <a:ext uri="{9D8B030D-6E8A-4147-A177-3AD203B41FA5}">
                      <a16:colId xmlns:a16="http://schemas.microsoft.com/office/drawing/2014/main" val="2323635168"/>
                    </a:ext>
                  </a:extLst>
                </a:gridCol>
              </a:tblGrid>
              <a:tr h="370840">
                <a:tc>
                  <a:txBody>
                    <a:bodyPr/>
                    <a:lstStyle/>
                    <a:p>
                      <a:r>
                        <a:rPr lang="en-IN" sz="1200" dirty="0"/>
                        <a:t>Model</a:t>
                      </a:r>
                    </a:p>
                  </a:txBody>
                  <a:tcPr/>
                </a:tc>
                <a:tc>
                  <a:txBody>
                    <a:bodyPr/>
                    <a:lstStyle/>
                    <a:p>
                      <a:r>
                        <a:rPr lang="en-IN" sz="1200" dirty="0"/>
                        <a:t>Accuracy</a:t>
                      </a:r>
                    </a:p>
                  </a:txBody>
                  <a:tcPr/>
                </a:tc>
                <a:tc>
                  <a:txBody>
                    <a:bodyPr/>
                    <a:lstStyle/>
                    <a:p>
                      <a:r>
                        <a:rPr lang="en-IN" sz="1200" dirty="0"/>
                        <a:t>ROC AUC</a:t>
                      </a:r>
                    </a:p>
                  </a:txBody>
                  <a:tcPr/>
                </a:tc>
                <a:tc>
                  <a:txBody>
                    <a:bodyPr/>
                    <a:lstStyle/>
                    <a:p>
                      <a:r>
                        <a:rPr lang="en-IN" sz="1200" dirty="0"/>
                        <a:t>Precision</a:t>
                      </a:r>
                    </a:p>
                  </a:txBody>
                  <a:tcPr/>
                </a:tc>
                <a:tc>
                  <a:txBody>
                    <a:bodyPr/>
                    <a:lstStyle/>
                    <a:p>
                      <a:r>
                        <a:rPr lang="en-IN" sz="1200" dirty="0"/>
                        <a:t>Recall</a:t>
                      </a:r>
                    </a:p>
                  </a:txBody>
                  <a:tcPr/>
                </a:tc>
                <a:extLst>
                  <a:ext uri="{0D108BD9-81ED-4DB2-BD59-A6C34878D82A}">
                    <a16:rowId xmlns:a16="http://schemas.microsoft.com/office/drawing/2014/main" val="1992890246"/>
                  </a:ext>
                </a:extLst>
              </a:tr>
              <a:tr h="370840">
                <a:tc>
                  <a:txBody>
                    <a:bodyPr/>
                    <a:lstStyle/>
                    <a:p>
                      <a:pPr algn="r" fontAlgn="ctr"/>
                      <a:r>
                        <a:rPr lang="en-IN" b="1">
                          <a:effectLst/>
                        </a:rPr>
                        <a:t>NB</a:t>
                      </a:r>
                    </a:p>
                  </a:txBody>
                  <a:tcPr anchor="ctr"/>
                </a:tc>
                <a:tc>
                  <a:txBody>
                    <a:bodyPr/>
                    <a:lstStyle/>
                    <a:p>
                      <a:pPr algn="r" fontAlgn="ctr"/>
                      <a:r>
                        <a:rPr lang="en-IN">
                          <a:effectLst/>
                        </a:rPr>
                        <a:t>0.87</a:t>
                      </a:r>
                    </a:p>
                  </a:txBody>
                  <a:tcPr anchor="ctr"/>
                </a:tc>
                <a:tc>
                  <a:txBody>
                    <a:bodyPr/>
                    <a:lstStyle/>
                    <a:p>
                      <a:pPr algn="r" fontAlgn="ctr"/>
                      <a:r>
                        <a:rPr lang="en-IN">
                          <a:effectLst/>
                        </a:rPr>
                        <a:t>0.494</a:t>
                      </a:r>
                    </a:p>
                  </a:txBody>
                  <a:tcPr anchor="ctr"/>
                </a:tc>
                <a:tc>
                  <a:txBody>
                    <a:bodyPr/>
                    <a:lstStyle/>
                    <a:p>
                      <a:pPr algn="r" fontAlgn="ctr"/>
                      <a:r>
                        <a:rPr lang="en-IN">
                          <a:effectLst/>
                        </a:rPr>
                        <a:t>0.0</a:t>
                      </a:r>
                    </a:p>
                  </a:txBody>
                  <a:tcPr anchor="ctr"/>
                </a:tc>
                <a:tc>
                  <a:txBody>
                    <a:bodyPr/>
                    <a:lstStyle/>
                    <a:p>
                      <a:pPr algn="r" fontAlgn="ctr"/>
                      <a:r>
                        <a:rPr lang="en-IN">
                          <a:effectLst/>
                        </a:rPr>
                        <a:t>0.0</a:t>
                      </a:r>
                    </a:p>
                  </a:txBody>
                  <a:tcPr anchor="ctr"/>
                </a:tc>
                <a:extLst>
                  <a:ext uri="{0D108BD9-81ED-4DB2-BD59-A6C34878D82A}">
                    <a16:rowId xmlns:a16="http://schemas.microsoft.com/office/drawing/2014/main" val="717617306"/>
                  </a:ext>
                </a:extLst>
              </a:tr>
              <a:tr h="370840">
                <a:tc>
                  <a:txBody>
                    <a:bodyPr/>
                    <a:lstStyle/>
                    <a:p>
                      <a:pPr algn="r" fontAlgn="ctr"/>
                      <a:r>
                        <a:rPr lang="en-IN" b="1">
                          <a:effectLst/>
                        </a:rPr>
                        <a:t>RU_NB</a:t>
                      </a:r>
                    </a:p>
                  </a:txBody>
                  <a:tcPr anchor="ctr"/>
                </a:tc>
                <a:tc>
                  <a:txBody>
                    <a:bodyPr/>
                    <a:lstStyle/>
                    <a:p>
                      <a:pPr algn="r" fontAlgn="ctr"/>
                      <a:r>
                        <a:rPr lang="en-IN">
                          <a:effectLst/>
                        </a:rPr>
                        <a:t>0.65</a:t>
                      </a:r>
                    </a:p>
                  </a:txBody>
                  <a:tcPr anchor="ctr"/>
                </a:tc>
                <a:tc>
                  <a:txBody>
                    <a:bodyPr/>
                    <a:lstStyle/>
                    <a:p>
                      <a:pPr algn="r" fontAlgn="ctr"/>
                      <a:r>
                        <a:rPr lang="en-IN">
                          <a:effectLst/>
                        </a:rPr>
                        <a:t>0.562</a:t>
                      </a:r>
                    </a:p>
                  </a:txBody>
                  <a:tcPr anchor="ctr"/>
                </a:tc>
                <a:tc>
                  <a:txBody>
                    <a:bodyPr/>
                    <a:lstStyle/>
                    <a:p>
                      <a:pPr algn="r" fontAlgn="ctr"/>
                      <a:r>
                        <a:rPr lang="en-IN">
                          <a:effectLst/>
                        </a:rPr>
                        <a:t>1.0</a:t>
                      </a:r>
                    </a:p>
                  </a:txBody>
                  <a:tcPr anchor="ctr"/>
                </a:tc>
                <a:tc>
                  <a:txBody>
                    <a:bodyPr/>
                    <a:lstStyle/>
                    <a:p>
                      <a:pPr algn="r" fontAlgn="ctr"/>
                      <a:r>
                        <a:rPr lang="en-IN">
                          <a:effectLst/>
                        </a:rPr>
                        <a:t>0.12</a:t>
                      </a:r>
                    </a:p>
                  </a:txBody>
                  <a:tcPr anchor="ctr"/>
                </a:tc>
                <a:extLst>
                  <a:ext uri="{0D108BD9-81ED-4DB2-BD59-A6C34878D82A}">
                    <a16:rowId xmlns:a16="http://schemas.microsoft.com/office/drawing/2014/main" val="461279276"/>
                  </a:ext>
                </a:extLst>
              </a:tr>
              <a:tr h="370840">
                <a:tc>
                  <a:txBody>
                    <a:bodyPr/>
                    <a:lstStyle/>
                    <a:p>
                      <a:pPr algn="r" fontAlgn="ctr"/>
                      <a:r>
                        <a:rPr lang="en-IN" b="1">
                          <a:effectLst/>
                        </a:rPr>
                        <a:t>RO_NB</a:t>
                      </a:r>
                    </a:p>
                  </a:txBody>
                  <a:tcPr anchor="ctr"/>
                </a:tc>
                <a:tc>
                  <a:txBody>
                    <a:bodyPr/>
                    <a:lstStyle/>
                    <a:p>
                      <a:pPr algn="r" fontAlgn="ctr"/>
                      <a:r>
                        <a:rPr lang="en-IN">
                          <a:effectLst/>
                        </a:rPr>
                        <a:t>0.639</a:t>
                      </a:r>
                    </a:p>
                  </a:txBody>
                  <a:tcPr anchor="ctr"/>
                </a:tc>
                <a:tc>
                  <a:txBody>
                    <a:bodyPr/>
                    <a:lstStyle/>
                    <a:p>
                      <a:pPr algn="r" fontAlgn="ctr"/>
                      <a:r>
                        <a:rPr lang="en-IN">
                          <a:effectLst/>
                        </a:rPr>
                        <a:t>0.619</a:t>
                      </a:r>
                    </a:p>
                  </a:txBody>
                  <a:tcPr anchor="ctr"/>
                </a:tc>
                <a:tc>
                  <a:txBody>
                    <a:bodyPr/>
                    <a:lstStyle/>
                    <a:p>
                      <a:pPr algn="r" fontAlgn="ctr"/>
                      <a:r>
                        <a:rPr lang="en-IN">
                          <a:effectLst/>
                        </a:rPr>
                        <a:t>0.77</a:t>
                      </a:r>
                    </a:p>
                  </a:txBody>
                  <a:tcPr anchor="ctr"/>
                </a:tc>
                <a:tc>
                  <a:txBody>
                    <a:bodyPr/>
                    <a:lstStyle/>
                    <a:p>
                      <a:pPr algn="r" fontAlgn="ctr"/>
                      <a:r>
                        <a:rPr lang="en-IN">
                          <a:effectLst/>
                        </a:rPr>
                        <a:t>0.32</a:t>
                      </a:r>
                    </a:p>
                  </a:txBody>
                  <a:tcPr anchor="ctr"/>
                </a:tc>
                <a:extLst>
                  <a:ext uri="{0D108BD9-81ED-4DB2-BD59-A6C34878D82A}">
                    <a16:rowId xmlns:a16="http://schemas.microsoft.com/office/drawing/2014/main" val="4006708799"/>
                  </a:ext>
                </a:extLst>
              </a:tr>
              <a:tr h="370840">
                <a:tc>
                  <a:txBody>
                    <a:bodyPr/>
                    <a:lstStyle/>
                    <a:p>
                      <a:pPr algn="r" fontAlgn="ctr"/>
                      <a:r>
                        <a:rPr lang="en-IN" b="1">
                          <a:effectLst/>
                        </a:rPr>
                        <a:t>ENN_NB</a:t>
                      </a:r>
                    </a:p>
                  </a:txBody>
                  <a:tcPr anchor="ctr"/>
                </a:tc>
                <a:tc>
                  <a:txBody>
                    <a:bodyPr/>
                    <a:lstStyle/>
                    <a:p>
                      <a:pPr algn="r" fontAlgn="ctr"/>
                      <a:r>
                        <a:rPr lang="en-IN">
                          <a:effectLst/>
                        </a:rPr>
                        <a:t>0.841</a:t>
                      </a:r>
                    </a:p>
                  </a:txBody>
                  <a:tcPr anchor="ctr"/>
                </a:tc>
                <a:tc>
                  <a:txBody>
                    <a:bodyPr/>
                    <a:lstStyle/>
                    <a:p>
                      <a:pPr algn="r" fontAlgn="ctr"/>
                      <a:r>
                        <a:rPr lang="en-IN">
                          <a:effectLst/>
                        </a:rPr>
                        <a:t>0.533</a:t>
                      </a:r>
                    </a:p>
                  </a:txBody>
                  <a:tcPr anchor="ctr"/>
                </a:tc>
                <a:tc>
                  <a:txBody>
                    <a:bodyPr/>
                    <a:lstStyle/>
                    <a:p>
                      <a:pPr algn="r" fontAlgn="ctr"/>
                      <a:r>
                        <a:rPr lang="en-IN">
                          <a:effectLst/>
                        </a:rPr>
                        <a:t>0.33</a:t>
                      </a:r>
                    </a:p>
                  </a:txBody>
                  <a:tcPr anchor="ctr"/>
                </a:tc>
                <a:tc>
                  <a:txBody>
                    <a:bodyPr/>
                    <a:lstStyle/>
                    <a:p>
                      <a:pPr algn="r" fontAlgn="ctr"/>
                      <a:r>
                        <a:rPr lang="en-IN">
                          <a:effectLst/>
                        </a:rPr>
                        <a:t>0.1</a:t>
                      </a:r>
                    </a:p>
                  </a:txBody>
                  <a:tcPr anchor="ctr"/>
                </a:tc>
                <a:extLst>
                  <a:ext uri="{0D108BD9-81ED-4DB2-BD59-A6C34878D82A}">
                    <a16:rowId xmlns:a16="http://schemas.microsoft.com/office/drawing/2014/main" val="2926444132"/>
                  </a:ext>
                </a:extLst>
              </a:tr>
              <a:tr h="370840">
                <a:tc>
                  <a:txBody>
                    <a:bodyPr/>
                    <a:lstStyle/>
                    <a:p>
                      <a:pPr algn="r" fontAlgn="ctr"/>
                      <a:r>
                        <a:rPr lang="en-IN" b="1" dirty="0">
                          <a:effectLst/>
                        </a:rPr>
                        <a:t>SMO_NB</a:t>
                      </a:r>
                    </a:p>
                  </a:txBody>
                  <a:tcPr anchor="ctr"/>
                </a:tc>
                <a:tc>
                  <a:txBody>
                    <a:bodyPr/>
                    <a:lstStyle/>
                    <a:p>
                      <a:pPr algn="r" fontAlgn="ctr"/>
                      <a:r>
                        <a:rPr lang="en-IN">
                          <a:effectLst/>
                        </a:rPr>
                        <a:t>0.661</a:t>
                      </a:r>
                    </a:p>
                  </a:txBody>
                  <a:tcPr anchor="ctr"/>
                </a:tc>
                <a:tc>
                  <a:txBody>
                    <a:bodyPr/>
                    <a:lstStyle/>
                    <a:p>
                      <a:pPr algn="r" fontAlgn="ctr"/>
                      <a:r>
                        <a:rPr lang="en-IN">
                          <a:effectLst/>
                        </a:rPr>
                        <a:t>0.643</a:t>
                      </a:r>
                    </a:p>
                  </a:txBody>
                  <a:tcPr anchor="ctr"/>
                </a:tc>
                <a:tc>
                  <a:txBody>
                    <a:bodyPr/>
                    <a:lstStyle/>
                    <a:p>
                      <a:pPr algn="r" fontAlgn="ctr"/>
                      <a:r>
                        <a:rPr lang="en-IN">
                          <a:effectLst/>
                        </a:rPr>
                        <a:t>0.79</a:t>
                      </a:r>
                    </a:p>
                  </a:txBody>
                  <a:tcPr anchor="ctr"/>
                </a:tc>
                <a:tc>
                  <a:txBody>
                    <a:bodyPr/>
                    <a:lstStyle/>
                    <a:p>
                      <a:pPr algn="r" fontAlgn="ctr"/>
                      <a:r>
                        <a:rPr lang="en-IN" dirty="0">
                          <a:effectLst/>
                        </a:rPr>
                        <a:t>0.37</a:t>
                      </a:r>
                    </a:p>
                  </a:txBody>
                  <a:tcPr anchor="ctr"/>
                </a:tc>
                <a:extLst>
                  <a:ext uri="{0D108BD9-81ED-4DB2-BD59-A6C34878D82A}">
                    <a16:rowId xmlns:a16="http://schemas.microsoft.com/office/drawing/2014/main" val="4149263082"/>
                  </a:ext>
                </a:extLst>
              </a:tr>
            </a:tbl>
          </a:graphicData>
        </a:graphic>
      </p:graphicFrame>
      <p:pic>
        <p:nvPicPr>
          <p:cNvPr id="5" name="Picture 4">
            <a:extLst>
              <a:ext uri="{FF2B5EF4-FFF2-40B4-BE49-F238E27FC236}">
                <a16:creationId xmlns:a16="http://schemas.microsoft.com/office/drawing/2014/main" id="{2A8D756E-4BAF-373E-F326-8552353973FB}"/>
              </a:ext>
            </a:extLst>
          </p:cNvPr>
          <p:cNvPicPr>
            <a:picLocks noChangeAspect="1"/>
          </p:cNvPicPr>
          <p:nvPr/>
        </p:nvPicPr>
        <p:blipFill>
          <a:blip r:embed="rId3"/>
          <a:stretch>
            <a:fillRect/>
          </a:stretch>
        </p:blipFill>
        <p:spPr>
          <a:xfrm>
            <a:off x="5057776" y="2259800"/>
            <a:ext cx="3781425" cy="2495550"/>
          </a:xfrm>
          <a:prstGeom prst="rect">
            <a:avLst/>
          </a:prstGeom>
        </p:spPr>
      </p:pic>
    </p:spTree>
    <p:extLst>
      <p:ext uri="{BB962C8B-B14F-4D97-AF65-F5344CB8AC3E}">
        <p14:creationId xmlns:p14="http://schemas.microsoft.com/office/powerpoint/2010/main" val="2254583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3080-EDA1-8D6F-7490-E52C8A8446D6}"/>
              </a:ext>
            </a:extLst>
          </p:cNvPr>
          <p:cNvSpPr>
            <a:spLocks noGrp="1"/>
          </p:cNvSpPr>
          <p:nvPr>
            <p:ph type="title"/>
          </p:nvPr>
        </p:nvSpPr>
        <p:spPr>
          <a:xfrm>
            <a:off x="304799" y="603816"/>
            <a:ext cx="7688700" cy="535200"/>
          </a:xfrm>
        </p:spPr>
        <p:txBody>
          <a:bodyPr>
            <a:normAutofit fontScale="90000"/>
          </a:bodyPr>
          <a:lstStyle/>
          <a:p>
            <a:r>
              <a:rPr lang="en-IN" dirty="0"/>
              <a:t>K-Nearest </a:t>
            </a:r>
            <a:r>
              <a:rPr lang="en-IN" dirty="0" err="1"/>
              <a:t>Neighbor</a:t>
            </a:r>
            <a:endParaRPr lang="en-IN" dirty="0"/>
          </a:p>
        </p:txBody>
      </p:sp>
      <p:sp>
        <p:nvSpPr>
          <p:cNvPr id="3" name="Text Placeholder 2">
            <a:extLst>
              <a:ext uri="{FF2B5EF4-FFF2-40B4-BE49-F238E27FC236}">
                <a16:creationId xmlns:a16="http://schemas.microsoft.com/office/drawing/2014/main" id="{06575607-E790-411A-A2F7-DFF8FA03A086}"/>
              </a:ext>
            </a:extLst>
          </p:cNvPr>
          <p:cNvSpPr>
            <a:spLocks noGrp="1"/>
          </p:cNvSpPr>
          <p:nvPr>
            <p:ph type="body" idx="1"/>
          </p:nvPr>
        </p:nvSpPr>
        <p:spPr>
          <a:xfrm>
            <a:off x="52039" y="1375317"/>
            <a:ext cx="4973441" cy="854927"/>
          </a:xfrm>
        </p:spPr>
        <p:txBody>
          <a:bodyPr>
            <a:normAutofit lnSpcReduction="10000"/>
          </a:bodyPr>
          <a:lstStyle/>
          <a:p>
            <a:pPr marL="146050" indent="0">
              <a:buNone/>
            </a:pPr>
            <a:r>
              <a:rPr lang="en-IN" dirty="0"/>
              <a:t>Hyper Parameters Used for grid search: </a:t>
            </a:r>
          </a:p>
          <a:p>
            <a:pPr marL="146050" indent="0">
              <a:buNone/>
            </a:pPr>
            <a:endParaRPr lang="en-IN" dirty="0"/>
          </a:p>
          <a:p>
            <a:pPr marL="146050" indent="0">
              <a:buNone/>
            </a:pPr>
            <a:r>
              <a:rPr lang="en-US" dirty="0" err="1"/>
              <a:t>n_neighbors</a:t>
            </a:r>
            <a:r>
              <a:rPr lang="en-US" dirty="0"/>
              <a:t> =  [5,7,9,11,13,15]</a:t>
            </a:r>
            <a:endParaRPr lang="en-IN" dirty="0"/>
          </a:p>
        </p:txBody>
      </p:sp>
      <p:graphicFrame>
        <p:nvGraphicFramePr>
          <p:cNvPr id="6" name="Table 6">
            <a:extLst>
              <a:ext uri="{FF2B5EF4-FFF2-40B4-BE49-F238E27FC236}">
                <a16:creationId xmlns:a16="http://schemas.microsoft.com/office/drawing/2014/main" id="{E2142E0F-0076-8679-C295-737116FF5755}"/>
              </a:ext>
            </a:extLst>
          </p:cNvPr>
          <p:cNvGraphicFramePr>
            <a:graphicFrameLocks noGrp="1"/>
          </p:cNvGraphicFramePr>
          <p:nvPr>
            <p:extLst>
              <p:ext uri="{D42A27DB-BD31-4B8C-83A1-F6EECF244321}">
                <p14:modId xmlns:p14="http://schemas.microsoft.com/office/powerpoint/2010/main" val="1779307557"/>
              </p:ext>
            </p:extLst>
          </p:nvPr>
        </p:nvGraphicFramePr>
        <p:xfrm>
          <a:off x="304799" y="2395055"/>
          <a:ext cx="4728118" cy="2372360"/>
        </p:xfrm>
        <a:graphic>
          <a:graphicData uri="http://schemas.openxmlformats.org/drawingml/2006/table">
            <a:tbl>
              <a:tblPr firstRow="1" bandRow="1">
                <a:tableStyleId>{5C22544A-7EE6-4342-B048-85BDC9FD1C3A}</a:tableStyleId>
              </a:tblPr>
              <a:tblGrid>
                <a:gridCol w="1063084">
                  <a:extLst>
                    <a:ext uri="{9D8B030D-6E8A-4147-A177-3AD203B41FA5}">
                      <a16:colId xmlns:a16="http://schemas.microsoft.com/office/drawing/2014/main" val="701919603"/>
                    </a:ext>
                  </a:extLst>
                </a:gridCol>
                <a:gridCol w="892096">
                  <a:extLst>
                    <a:ext uri="{9D8B030D-6E8A-4147-A177-3AD203B41FA5}">
                      <a16:colId xmlns:a16="http://schemas.microsoft.com/office/drawing/2014/main" val="3636739875"/>
                    </a:ext>
                  </a:extLst>
                </a:gridCol>
                <a:gridCol w="921836">
                  <a:extLst>
                    <a:ext uri="{9D8B030D-6E8A-4147-A177-3AD203B41FA5}">
                      <a16:colId xmlns:a16="http://schemas.microsoft.com/office/drawing/2014/main" val="4257876303"/>
                    </a:ext>
                  </a:extLst>
                </a:gridCol>
                <a:gridCol w="914395">
                  <a:extLst>
                    <a:ext uri="{9D8B030D-6E8A-4147-A177-3AD203B41FA5}">
                      <a16:colId xmlns:a16="http://schemas.microsoft.com/office/drawing/2014/main" val="78070039"/>
                    </a:ext>
                  </a:extLst>
                </a:gridCol>
                <a:gridCol w="936707">
                  <a:extLst>
                    <a:ext uri="{9D8B030D-6E8A-4147-A177-3AD203B41FA5}">
                      <a16:colId xmlns:a16="http://schemas.microsoft.com/office/drawing/2014/main" val="2323635168"/>
                    </a:ext>
                  </a:extLst>
                </a:gridCol>
              </a:tblGrid>
              <a:tr h="370840">
                <a:tc>
                  <a:txBody>
                    <a:bodyPr/>
                    <a:lstStyle/>
                    <a:p>
                      <a:r>
                        <a:rPr lang="en-IN" sz="1200" dirty="0"/>
                        <a:t>Model</a:t>
                      </a:r>
                    </a:p>
                  </a:txBody>
                  <a:tcPr/>
                </a:tc>
                <a:tc>
                  <a:txBody>
                    <a:bodyPr/>
                    <a:lstStyle/>
                    <a:p>
                      <a:r>
                        <a:rPr lang="en-IN" sz="1200" dirty="0"/>
                        <a:t>Accuracy</a:t>
                      </a:r>
                    </a:p>
                  </a:txBody>
                  <a:tcPr/>
                </a:tc>
                <a:tc>
                  <a:txBody>
                    <a:bodyPr/>
                    <a:lstStyle/>
                    <a:p>
                      <a:r>
                        <a:rPr lang="en-IN" sz="1200" dirty="0"/>
                        <a:t>ROC AUC</a:t>
                      </a:r>
                    </a:p>
                  </a:txBody>
                  <a:tcPr/>
                </a:tc>
                <a:tc>
                  <a:txBody>
                    <a:bodyPr/>
                    <a:lstStyle/>
                    <a:p>
                      <a:r>
                        <a:rPr lang="en-IN" sz="1200" dirty="0"/>
                        <a:t>Precision</a:t>
                      </a:r>
                    </a:p>
                  </a:txBody>
                  <a:tcPr/>
                </a:tc>
                <a:tc>
                  <a:txBody>
                    <a:bodyPr/>
                    <a:lstStyle/>
                    <a:p>
                      <a:r>
                        <a:rPr lang="en-IN" sz="1200" dirty="0"/>
                        <a:t>Recall</a:t>
                      </a:r>
                    </a:p>
                  </a:txBody>
                  <a:tcPr/>
                </a:tc>
                <a:extLst>
                  <a:ext uri="{0D108BD9-81ED-4DB2-BD59-A6C34878D82A}">
                    <a16:rowId xmlns:a16="http://schemas.microsoft.com/office/drawing/2014/main" val="1992890246"/>
                  </a:ext>
                </a:extLst>
              </a:tr>
              <a:tr h="370840">
                <a:tc>
                  <a:txBody>
                    <a:bodyPr/>
                    <a:lstStyle/>
                    <a:p>
                      <a:pPr algn="r" fontAlgn="ctr"/>
                      <a:r>
                        <a:rPr lang="en-IN" b="1">
                          <a:effectLst/>
                        </a:rPr>
                        <a:t>KNN</a:t>
                      </a:r>
                    </a:p>
                  </a:txBody>
                  <a:tcPr anchor="ctr"/>
                </a:tc>
                <a:tc>
                  <a:txBody>
                    <a:bodyPr/>
                    <a:lstStyle/>
                    <a:p>
                      <a:pPr algn="r" fontAlgn="ctr"/>
                      <a:r>
                        <a:rPr lang="en-IN">
                          <a:effectLst/>
                        </a:rPr>
                        <a:t>0.88</a:t>
                      </a:r>
                    </a:p>
                  </a:txBody>
                  <a:tcPr anchor="ctr"/>
                </a:tc>
                <a:tc>
                  <a:txBody>
                    <a:bodyPr/>
                    <a:lstStyle/>
                    <a:p>
                      <a:pPr algn="r" fontAlgn="ctr"/>
                      <a:r>
                        <a:rPr lang="en-IN">
                          <a:effectLst/>
                        </a:rPr>
                        <a:t>0.5</a:t>
                      </a:r>
                    </a:p>
                  </a:txBody>
                  <a:tcPr anchor="ctr"/>
                </a:tc>
                <a:tc>
                  <a:txBody>
                    <a:bodyPr/>
                    <a:lstStyle/>
                    <a:p>
                      <a:pPr algn="r" fontAlgn="ctr"/>
                      <a:r>
                        <a:rPr lang="en-IN">
                          <a:effectLst/>
                        </a:rPr>
                        <a:t>0.0</a:t>
                      </a:r>
                    </a:p>
                  </a:txBody>
                  <a:tcPr anchor="ctr"/>
                </a:tc>
                <a:tc>
                  <a:txBody>
                    <a:bodyPr/>
                    <a:lstStyle/>
                    <a:p>
                      <a:pPr algn="r" fontAlgn="ctr"/>
                      <a:r>
                        <a:rPr lang="en-IN">
                          <a:effectLst/>
                        </a:rPr>
                        <a:t>0.0</a:t>
                      </a:r>
                    </a:p>
                  </a:txBody>
                  <a:tcPr anchor="ctr"/>
                </a:tc>
                <a:extLst>
                  <a:ext uri="{0D108BD9-81ED-4DB2-BD59-A6C34878D82A}">
                    <a16:rowId xmlns:a16="http://schemas.microsoft.com/office/drawing/2014/main" val="717617306"/>
                  </a:ext>
                </a:extLst>
              </a:tr>
              <a:tr h="370840">
                <a:tc>
                  <a:txBody>
                    <a:bodyPr/>
                    <a:lstStyle/>
                    <a:p>
                      <a:pPr algn="r" fontAlgn="ctr"/>
                      <a:r>
                        <a:rPr lang="en-IN" b="1">
                          <a:effectLst/>
                        </a:rPr>
                        <a:t>RU_KNN</a:t>
                      </a:r>
                    </a:p>
                  </a:txBody>
                  <a:tcPr anchor="ctr"/>
                </a:tc>
                <a:tc>
                  <a:txBody>
                    <a:bodyPr/>
                    <a:lstStyle/>
                    <a:p>
                      <a:pPr algn="r" fontAlgn="ctr"/>
                      <a:r>
                        <a:rPr lang="en-IN">
                          <a:effectLst/>
                        </a:rPr>
                        <a:t>0.75</a:t>
                      </a:r>
                    </a:p>
                  </a:txBody>
                  <a:tcPr anchor="ctr"/>
                </a:tc>
                <a:tc>
                  <a:txBody>
                    <a:bodyPr/>
                    <a:lstStyle/>
                    <a:p>
                      <a:pPr algn="r" fontAlgn="ctr"/>
                      <a:r>
                        <a:rPr lang="en-IN">
                          <a:effectLst/>
                        </a:rPr>
                        <a:t>0.75</a:t>
                      </a:r>
                    </a:p>
                  </a:txBody>
                  <a:tcPr anchor="ctr"/>
                </a:tc>
                <a:tc>
                  <a:txBody>
                    <a:bodyPr/>
                    <a:lstStyle/>
                    <a:p>
                      <a:pPr algn="r" fontAlgn="ctr"/>
                      <a:r>
                        <a:rPr lang="en-IN">
                          <a:effectLst/>
                        </a:rPr>
                        <a:t>0.67</a:t>
                      </a:r>
                    </a:p>
                  </a:txBody>
                  <a:tcPr anchor="ctr"/>
                </a:tc>
                <a:tc>
                  <a:txBody>
                    <a:bodyPr/>
                    <a:lstStyle/>
                    <a:p>
                      <a:pPr algn="r" fontAlgn="ctr"/>
                      <a:r>
                        <a:rPr lang="en-IN">
                          <a:effectLst/>
                        </a:rPr>
                        <a:t>0.75</a:t>
                      </a:r>
                    </a:p>
                  </a:txBody>
                  <a:tcPr anchor="ctr"/>
                </a:tc>
                <a:extLst>
                  <a:ext uri="{0D108BD9-81ED-4DB2-BD59-A6C34878D82A}">
                    <a16:rowId xmlns:a16="http://schemas.microsoft.com/office/drawing/2014/main" val="461279276"/>
                  </a:ext>
                </a:extLst>
              </a:tr>
              <a:tr h="370840">
                <a:tc>
                  <a:txBody>
                    <a:bodyPr/>
                    <a:lstStyle/>
                    <a:p>
                      <a:pPr algn="r" fontAlgn="ctr"/>
                      <a:r>
                        <a:rPr lang="en-IN" b="1">
                          <a:effectLst/>
                        </a:rPr>
                        <a:t>RO_KNN</a:t>
                      </a:r>
                    </a:p>
                  </a:txBody>
                  <a:tcPr anchor="ctr"/>
                </a:tc>
                <a:tc>
                  <a:txBody>
                    <a:bodyPr/>
                    <a:lstStyle/>
                    <a:p>
                      <a:pPr algn="r" fontAlgn="ctr"/>
                      <a:r>
                        <a:rPr lang="en-IN">
                          <a:effectLst/>
                        </a:rPr>
                        <a:t>0.806</a:t>
                      </a:r>
                    </a:p>
                  </a:txBody>
                  <a:tcPr anchor="ctr"/>
                </a:tc>
                <a:tc>
                  <a:txBody>
                    <a:bodyPr/>
                    <a:lstStyle/>
                    <a:p>
                      <a:pPr algn="r" fontAlgn="ctr"/>
                      <a:r>
                        <a:rPr lang="en-IN">
                          <a:effectLst/>
                        </a:rPr>
                        <a:t>0.815</a:t>
                      </a:r>
                    </a:p>
                  </a:txBody>
                  <a:tcPr anchor="ctr"/>
                </a:tc>
                <a:tc>
                  <a:txBody>
                    <a:bodyPr/>
                    <a:lstStyle/>
                    <a:p>
                      <a:pPr algn="r" fontAlgn="ctr"/>
                      <a:r>
                        <a:rPr lang="en-IN">
                          <a:effectLst/>
                        </a:rPr>
                        <a:t>0.72</a:t>
                      </a:r>
                    </a:p>
                  </a:txBody>
                  <a:tcPr anchor="ctr"/>
                </a:tc>
                <a:tc>
                  <a:txBody>
                    <a:bodyPr/>
                    <a:lstStyle/>
                    <a:p>
                      <a:pPr algn="r" fontAlgn="ctr"/>
                      <a:r>
                        <a:rPr lang="en-IN">
                          <a:effectLst/>
                        </a:rPr>
                        <a:t>0.96</a:t>
                      </a:r>
                    </a:p>
                  </a:txBody>
                  <a:tcPr anchor="ctr"/>
                </a:tc>
                <a:extLst>
                  <a:ext uri="{0D108BD9-81ED-4DB2-BD59-A6C34878D82A}">
                    <a16:rowId xmlns:a16="http://schemas.microsoft.com/office/drawing/2014/main" val="4006708799"/>
                  </a:ext>
                </a:extLst>
              </a:tr>
              <a:tr h="370840">
                <a:tc>
                  <a:txBody>
                    <a:bodyPr/>
                    <a:lstStyle/>
                    <a:p>
                      <a:pPr algn="r" fontAlgn="ctr"/>
                      <a:r>
                        <a:rPr lang="en-IN" b="1">
                          <a:effectLst/>
                        </a:rPr>
                        <a:t>ENN_KNN</a:t>
                      </a:r>
                    </a:p>
                  </a:txBody>
                  <a:tcPr anchor="ctr"/>
                </a:tc>
                <a:tc>
                  <a:txBody>
                    <a:bodyPr/>
                    <a:lstStyle/>
                    <a:p>
                      <a:pPr algn="r" fontAlgn="ctr"/>
                      <a:r>
                        <a:rPr lang="en-IN">
                          <a:effectLst/>
                        </a:rPr>
                        <a:t>0.855</a:t>
                      </a:r>
                    </a:p>
                  </a:txBody>
                  <a:tcPr anchor="ctr"/>
                </a:tc>
                <a:tc>
                  <a:txBody>
                    <a:bodyPr/>
                    <a:lstStyle/>
                    <a:p>
                      <a:pPr algn="r" fontAlgn="ctr"/>
                      <a:r>
                        <a:rPr lang="en-IN">
                          <a:effectLst/>
                        </a:rPr>
                        <a:t>0.542</a:t>
                      </a:r>
                    </a:p>
                  </a:txBody>
                  <a:tcPr anchor="ctr"/>
                </a:tc>
                <a:tc>
                  <a:txBody>
                    <a:bodyPr/>
                    <a:lstStyle/>
                    <a:p>
                      <a:pPr algn="r" fontAlgn="ctr"/>
                      <a:r>
                        <a:rPr lang="en-IN">
                          <a:effectLst/>
                        </a:rPr>
                        <a:t>0.5</a:t>
                      </a:r>
                    </a:p>
                  </a:txBody>
                  <a:tcPr anchor="ctr"/>
                </a:tc>
                <a:tc>
                  <a:txBody>
                    <a:bodyPr/>
                    <a:lstStyle/>
                    <a:p>
                      <a:pPr algn="r" fontAlgn="ctr"/>
                      <a:r>
                        <a:rPr lang="en-IN">
                          <a:effectLst/>
                        </a:rPr>
                        <a:t>0.1</a:t>
                      </a:r>
                    </a:p>
                  </a:txBody>
                  <a:tcPr anchor="ctr"/>
                </a:tc>
                <a:extLst>
                  <a:ext uri="{0D108BD9-81ED-4DB2-BD59-A6C34878D82A}">
                    <a16:rowId xmlns:a16="http://schemas.microsoft.com/office/drawing/2014/main" val="2926444132"/>
                  </a:ext>
                </a:extLst>
              </a:tr>
              <a:tr h="370840">
                <a:tc>
                  <a:txBody>
                    <a:bodyPr/>
                    <a:lstStyle/>
                    <a:p>
                      <a:pPr algn="r" fontAlgn="ctr"/>
                      <a:r>
                        <a:rPr lang="en-IN" b="1">
                          <a:effectLst/>
                        </a:rPr>
                        <a:t>SMO_KNN</a:t>
                      </a:r>
                    </a:p>
                  </a:txBody>
                  <a:tcPr anchor="ctr"/>
                </a:tc>
                <a:tc>
                  <a:txBody>
                    <a:bodyPr/>
                    <a:lstStyle/>
                    <a:p>
                      <a:pPr algn="r" fontAlgn="ctr"/>
                      <a:r>
                        <a:rPr lang="en-IN">
                          <a:effectLst/>
                        </a:rPr>
                        <a:t>0.672</a:t>
                      </a:r>
                    </a:p>
                  </a:txBody>
                  <a:tcPr anchor="ctr"/>
                </a:tc>
                <a:tc>
                  <a:txBody>
                    <a:bodyPr/>
                    <a:lstStyle/>
                    <a:p>
                      <a:pPr algn="r" fontAlgn="ctr"/>
                      <a:r>
                        <a:rPr lang="en-IN">
                          <a:effectLst/>
                        </a:rPr>
                        <a:t>0.679</a:t>
                      </a:r>
                    </a:p>
                  </a:txBody>
                  <a:tcPr anchor="ctr"/>
                </a:tc>
                <a:tc>
                  <a:txBody>
                    <a:bodyPr/>
                    <a:lstStyle/>
                    <a:p>
                      <a:pPr algn="r" fontAlgn="ctr"/>
                      <a:r>
                        <a:rPr lang="en-IN">
                          <a:effectLst/>
                        </a:rPr>
                        <a:t>0.62</a:t>
                      </a:r>
                    </a:p>
                  </a:txBody>
                  <a:tcPr anchor="ctr"/>
                </a:tc>
                <a:tc>
                  <a:txBody>
                    <a:bodyPr/>
                    <a:lstStyle/>
                    <a:p>
                      <a:pPr algn="r" fontAlgn="ctr"/>
                      <a:r>
                        <a:rPr lang="en-IN" dirty="0">
                          <a:effectLst/>
                        </a:rPr>
                        <a:t>0.77</a:t>
                      </a:r>
                    </a:p>
                  </a:txBody>
                  <a:tcPr anchor="ctr"/>
                </a:tc>
                <a:extLst>
                  <a:ext uri="{0D108BD9-81ED-4DB2-BD59-A6C34878D82A}">
                    <a16:rowId xmlns:a16="http://schemas.microsoft.com/office/drawing/2014/main" val="4149263082"/>
                  </a:ext>
                </a:extLst>
              </a:tr>
            </a:tbl>
          </a:graphicData>
        </a:graphic>
      </p:graphicFrame>
      <p:pic>
        <p:nvPicPr>
          <p:cNvPr id="4" name="Picture 3">
            <a:extLst>
              <a:ext uri="{FF2B5EF4-FFF2-40B4-BE49-F238E27FC236}">
                <a16:creationId xmlns:a16="http://schemas.microsoft.com/office/drawing/2014/main" id="{A5355ADC-5C42-99CB-C9E9-DF23A8ACACF0}"/>
              </a:ext>
            </a:extLst>
          </p:cNvPr>
          <p:cNvPicPr>
            <a:picLocks noChangeAspect="1"/>
          </p:cNvPicPr>
          <p:nvPr/>
        </p:nvPicPr>
        <p:blipFill>
          <a:blip r:embed="rId3"/>
          <a:stretch>
            <a:fillRect/>
          </a:stretch>
        </p:blipFill>
        <p:spPr>
          <a:xfrm>
            <a:off x="5121135" y="2340164"/>
            <a:ext cx="3905196" cy="2615042"/>
          </a:xfrm>
          <a:prstGeom prst="rect">
            <a:avLst/>
          </a:prstGeom>
        </p:spPr>
      </p:pic>
    </p:spTree>
    <p:extLst>
      <p:ext uri="{BB962C8B-B14F-4D97-AF65-F5344CB8AC3E}">
        <p14:creationId xmlns:p14="http://schemas.microsoft.com/office/powerpoint/2010/main" val="2272036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3080-EDA1-8D6F-7490-E52C8A8446D6}"/>
              </a:ext>
            </a:extLst>
          </p:cNvPr>
          <p:cNvSpPr>
            <a:spLocks noGrp="1"/>
          </p:cNvSpPr>
          <p:nvPr>
            <p:ph type="title"/>
          </p:nvPr>
        </p:nvSpPr>
        <p:spPr>
          <a:xfrm>
            <a:off x="304799" y="603816"/>
            <a:ext cx="7688700" cy="535200"/>
          </a:xfrm>
        </p:spPr>
        <p:txBody>
          <a:bodyPr>
            <a:normAutofit fontScale="90000"/>
          </a:bodyPr>
          <a:lstStyle/>
          <a:p>
            <a:r>
              <a:rPr lang="en-IN" dirty="0"/>
              <a:t>Decision Tree</a:t>
            </a:r>
          </a:p>
        </p:txBody>
      </p:sp>
      <p:sp>
        <p:nvSpPr>
          <p:cNvPr id="3" name="Text Placeholder 2">
            <a:extLst>
              <a:ext uri="{FF2B5EF4-FFF2-40B4-BE49-F238E27FC236}">
                <a16:creationId xmlns:a16="http://schemas.microsoft.com/office/drawing/2014/main" id="{06575607-E790-411A-A2F7-DFF8FA03A086}"/>
              </a:ext>
            </a:extLst>
          </p:cNvPr>
          <p:cNvSpPr>
            <a:spLocks noGrp="1"/>
          </p:cNvSpPr>
          <p:nvPr>
            <p:ph type="body" idx="1"/>
          </p:nvPr>
        </p:nvSpPr>
        <p:spPr>
          <a:xfrm>
            <a:off x="74341" y="1339572"/>
            <a:ext cx="4973441" cy="1055483"/>
          </a:xfrm>
        </p:spPr>
        <p:txBody>
          <a:bodyPr>
            <a:normAutofit lnSpcReduction="10000"/>
          </a:bodyPr>
          <a:lstStyle/>
          <a:p>
            <a:pPr marL="146050" indent="0">
              <a:buNone/>
            </a:pPr>
            <a:r>
              <a:rPr lang="en-IN" dirty="0"/>
              <a:t>Hyper Parameters Used for grid search: </a:t>
            </a:r>
          </a:p>
          <a:p>
            <a:pPr marL="146050" indent="0">
              <a:buNone/>
            </a:pPr>
            <a:r>
              <a:rPr lang="en-IN" dirty="0"/>
              <a:t>Max Depth = range(1, 20)</a:t>
            </a:r>
          </a:p>
          <a:p>
            <a:pPr marL="146050" indent="0">
              <a:buNone/>
            </a:pPr>
            <a:r>
              <a:rPr lang="en-IN" dirty="0"/>
              <a:t>Min_Samples_leaf = range(2, 20)</a:t>
            </a:r>
          </a:p>
          <a:p>
            <a:pPr marL="146050" indent="0">
              <a:buNone/>
            </a:pPr>
            <a:r>
              <a:rPr lang="en-IN" dirty="0"/>
              <a:t>Criterion = [‘</a:t>
            </a:r>
            <a:r>
              <a:rPr lang="en-IN" dirty="0" err="1"/>
              <a:t>gini</a:t>
            </a:r>
            <a:r>
              <a:rPr lang="en-IN" dirty="0"/>
              <a:t>, ‘entropy’]</a:t>
            </a:r>
          </a:p>
          <a:p>
            <a:pPr marL="146050" indent="0">
              <a:buNone/>
            </a:pPr>
            <a:endParaRPr lang="en-IN" dirty="0"/>
          </a:p>
        </p:txBody>
      </p:sp>
      <p:graphicFrame>
        <p:nvGraphicFramePr>
          <p:cNvPr id="6" name="Table 6">
            <a:extLst>
              <a:ext uri="{FF2B5EF4-FFF2-40B4-BE49-F238E27FC236}">
                <a16:creationId xmlns:a16="http://schemas.microsoft.com/office/drawing/2014/main" id="{E2142E0F-0076-8679-C295-737116FF5755}"/>
              </a:ext>
            </a:extLst>
          </p:cNvPr>
          <p:cNvGraphicFramePr>
            <a:graphicFrameLocks noGrp="1"/>
          </p:cNvGraphicFramePr>
          <p:nvPr>
            <p:extLst>
              <p:ext uri="{D42A27DB-BD31-4B8C-83A1-F6EECF244321}">
                <p14:modId xmlns:p14="http://schemas.microsoft.com/office/powerpoint/2010/main" val="492906482"/>
              </p:ext>
            </p:extLst>
          </p:nvPr>
        </p:nvGraphicFramePr>
        <p:xfrm>
          <a:off x="289932" y="2395055"/>
          <a:ext cx="4742985" cy="2225040"/>
        </p:xfrm>
        <a:graphic>
          <a:graphicData uri="http://schemas.openxmlformats.org/drawingml/2006/table">
            <a:tbl>
              <a:tblPr firstRow="1" bandRow="1">
                <a:tableStyleId>{5C22544A-7EE6-4342-B048-85BDC9FD1C3A}</a:tableStyleId>
              </a:tblPr>
              <a:tblGrid>
                <a:gridCol w="1077951">
                  <a:extLst>
                    <a:ext uri="{9D8B030D-6E8A-4147-A177-3AD203B41FA5}">
                      <a16:colId xmlns:a16="http://schemas.microsoft.com/office/drawing/2014/main" val="701919603"/>
                    </a:ext>
                  </a:extLst>
                </a:gridCol>
                <a:gridCol w="892096">
                  <a:extLst>
                    <a:ext uri="{9D8B030D-6E8A-4147-A177-3AD203B41FA5}">
                      <a16:colId xmlns:a16="http://schemas.microsoft.com/office/drawing/2014/main" val="3636739875"/>
                    </a:ext>
                  </a:extLst>
                </a:gridCol>
                <a:gridCol w="921836">
                  <a:extLst>
                    <a:ext uri="{9D8B030D-6E8A-4147-A177-3AD203B41FA5}">
                      <a16:colId xmlns:a16="http://schemas.microsoft.com/office/drawing/2014/main" val="4257876303"/>
                    </a:ext>
                  </a:extLst>
                </a:gridCol>
                <a:gridCol w="914395">
                  <a:extLst>
                    <a:ext uri="{9D8B030D-6E8A-4147-A177-3AD203B41FA5}">
                      <a16:colId xmlns:a16="http://schemas.microsoft.com/office/drawing/2014/main" val="78070039"/>
                    </a:ext>
                  </a:extLst>
                </a:gridCol>
                <a:gridCol w="936707">
                  <a:extLst>
                    <a:ext uri="{9D8B030D-6E8A-4147-A177-3AD203B41FA5}">
                      <a16:colId xmlns:a16="http://schemas.microsoft.com/office/drawing/2014/main" val="2323635168"/>
                    </a:ext>
                  </a:extLst>
                </a:gridCol>
              </a:tblGrid>
              <a:tr h="370840">
                <a:tc>
                  <a:txBody>
                    <a:bodyPr/>
                    <a:lstStyle/>
                    <a:p>
                      <a:r>
                        <a:rPr lang="en-IN" sz="1200" dirty="0"/>
                        <a:t>Model</a:t>
                      </a:r>
                    </a:p>
                  </a:txBody>
                  <a:tcPr/>
                </a:tc>
                <a:tc>
                  <a:txBody>
                    <a:bodyPr/>
                    <a:lstStyle/>
                    <a:p>
                      <a:r>
                        <a:rPr lang="en-IN" sz="1200" dirty="0"/>
                        <a:t>Accuracy</a:t>
                      </a:r>
                    </a:p>
                  </a:txBody>
                  <a:tcPr/>
                </a:tc>
                <a:tc>
                  <a:txBody>
                    <a:bodyPr/>
                    <a:lstStyle/>
                    <a:p>
                      <a:r>
                        <a:rPr lang="en-IN" sz="1200" dirty="0"/>
                        <a:t>ROC AUC</a:t>
                      </a:r>
                    </a:p>
                  </a:txBody>
                  <a:tcPr/>
                </a:tc>
                <a:tc>
                  <a:txBody>
                    <a:bodyPr/>
                    <a:lstStyle/>
                    <a:p>
                      <a:r>
                        <a:rPr lang="en-IN" sz="1200" dirty="0"/>
                        <a:t>Precision</a:t>
                      </a:r>
                    </a:p>
                  </a:txBody>
                  <a:tcPr/>
                </a:tc>
                <a:tc>
                  <a:txBody>
                    <a:bodyPr/>
                    <a:lstStyle/>
                    <a:p>
                      <a:r>
                        <a:rPr lang="en-IN" sz="1200" dirty="0"/>
                        <a:t>Recall</a:t>
                      </a:r>
                    </a:p>
                  </a:txBody>
                  <a:tcPr/>
                </a:tc>
                <a:extLst>
                  <a:ext uri="{0D108BD9-81ED-4DB2-BD59-A6C34878D82A}">
                    <a16:rowId xmlns:a16="http://schemas.microsoft.com/office/drawing/2014/main" val="1992890246"/>
                  </a:ext>
                </a:extLst>
              </a:tr>
              <a:tr h="370840">
                <a:tc>
                  <a:txBody>
                    <a:bodyPr/>
                    <a:lstStyle/>
                    <a:p>
                      <a:pPr algn="r" fontAlgn="ctr"/>
                      <a:r>
                        <a:rPr lang="en-IN" b="1" dirty="0">
                          <a:effectLst/>
                        </a:rPr>
                        <a:t>DT</a:t>
                      </a:r>
                    </a:p>
                  </a:txBody>
                  <a:tcPr anchor="ctr"/>
                </a:tc>
                <a:tc>
                  <a:txBody>
                    <a:bodyPr/>
                    <a:lstStyle/>
                    <a:p>
                      <a:pPr algn="r" fontAlgn="ctr"/>
                      <a:r>
                        <a:rPr lang="en-IN">
                          <a:effectLst/>
                        </a:rPr>
                        <a:t>0.88</a:t>
                      </a:r>
                    </a:p>
                  </a:txBody>
                  <a:tcPr anchor="ctr"/>
                </a:tc>
                <a:tc>
                  <a:txBody>
                    <a:bodyPr/>
                    <a:lstStyle/>
                    <a:p>
                      <a:pPr algn="r" fontAlgn="ctr"/>
                      <a:r>
                        <a:rPr lang="en-IN">
                          <a:effectLst/>
                        </a:rPr>
                        <a:t>0.536</a:t>
                      </a:r>
                    </a:p>
                  </a:txBody>
                  <a:tcPr anchor="ctr"/>
                </a:tc>
                <a:tc>
                  <a:txBody>
                    <a:bodyPr/>
                    <a:lstStyle/>
                    <a:p>
                      <a:pPr algn="r" fontAlgn="ctr"/>
                      <a:r>
                        <a:rPr lang="en-IN">
                          <a:effectLst/>
                        </a:rPr>
                        <a:t>0.5</a:t>
                      </a:r>
                    </a:p>
                  </a:txBody>
                  <a:tcPr anchor="ctr"/>
                </a:tc>
                <a:tc>
                  <a:txBody>
                    <a:bodyPr/>
                    <a:lstStyle/>
                    <a:p>
                      <a:pPr algn="r" fontAlgn="ctr"/>
                      <a:r>
                        <a:rPr lang="en-IN" dirty="0">
                          <a:effectLst/>
                        </a:rPr>
                        <a:t>0.08</a:t>
                      </a:r>
                    </a:p>
                  </a:txBody>
                  <a:tcPr anchor="ctr"/>
                </a:tc>
                <a:extLst>
                  <a:ext uri="{0D108BD9-81ED-4DB2-BD59-A6C34878D82A}">
                    <a16:rowId xmlns:a16="http://schemas.microsoft.com/office/drawing/2014/main" val="717617306"/>
                  </a:ext>
                </a:extLst>
              </a:tr>
              <a:tr h="370840">
                <a:tc>
                  <a:txBody>
                    <a:bodyPr/>
                    <a:lstStyle/>
                    <a:p>
                      <a:pPr algn="r" fontAlgn="ctr"/>
                      <a:r>
                        <a:rPr lang="en-IN" b="1" dirty="0">
                          <a:effectLst/>
                        </a:rPr>
                        <a:t>RU_DT</a:t>
                      </a:r>
                    </a:p>
                  </a:txBody>
                  <a:tcPr anchor="ctr"/>
                </a:tc>
                <a:tc>
                  <a:txBody>
                    <a:bodyPr/>
                    <a:lstStyle/>
                    <a:p>
                      <a:pPr algn="r" fontAlgn="ctr"/>
                      <a:r>
                        <a:rPr lang="en-IN" dirty="0">
                          <a:effectLst/>
                        </a:rPr>
                        <a:t>0.5</a:t>
                      </a:r>
                    </a:p>
                  </a:txBody>
                  <a:tcPr anchor="ctr"/>
                </a:tc>
                <a:tc>
                  <a:txBody>
                    <a:bodyPr/>
                    <a:lstStyle/>
                    <a:p>
                      <a:pPr algn="r" fontAlgn="ctr"/>
                      <a:r>
                        <a:rPr lang="en-IN" dirty="0">
                          <a:effectLst/>
                        </a:rPr>
                        <a:t>0.5</a:t>
                      </a:r>
                    </a:p>
                  </a:txBody>
                  <a:tcPr anchor="ctr"/>
                </a:tc>
                <a:tc>
                  <a:txBody>
                    <a:bodyPr/>
                    <a:lstStyle/>
                    <a:p>
                      <a:pPr algn="r" fontAlgn="ctr"/>
                      <a:r>
                        <a:rPr lang="en-IN" dirty="0">
                          <a:effectLst/>
                        </a:rPr>
                        <a:t>0.4</a:t>
                      </a:r>
                    </a:p>
                  </a:txBody>
                  <a:tcPr anchor="ctr"/>
                </a:tc>
                <a:tc>
                  <a:txBody>
                    <a:bodyPr/>
                    <a:lstStyle/>
                    <a:p>
                      <a:pPr algn="r" fontAlgn="ctr"/>
                      <a:r>
                        <a:rPr lang="en-IN" dirty="0">
                          <a:effectLst/>
                        </a:rPr>
                        <a:t>0.5</a:t>
                      </a:r>
                    </a:p>
                  </a:txBody>
                  <a:tcPr anchor="ctr"/>
                </a:tc>
                <a:extLst>
                  <a:ext uri="{0D108BD9-81ED-4DB2-BD59-A6C34878D82A}">
                    <a16:rowId xmlns:a16="http://schemas.microsoft.com/office/drawing/2014/main" val="461279276"/>
                  </a:ext>
                </a:extLst>
              </a:tr>
              <a:tr h="370840">
                <a:tc>
                  <a:txBody>
                    <a:bodyPr/>
                    <a:lstStyle/>
                    <a:p>
                      <a:pPr algn="r" fontAlgn="ctr"/>
                      <a:r>
                        <a:rPr lang="en-IN" b="1">
                          <a:effectLst/>
                        </a:rPr>
                        <a:t>RO_DT</a:t>
                      </a:r>
                    </a:p>
                  </a:txBody>
                  <a:tcPr anchor="ctr"/>
                </a:tc>
                <a:tc>
                  <a:txBody>
                    <a:bodyPr/>
                    <a:lstStyle/>
                    <a:p>
                      <a:pPr algn="r" fontAlgn="ctr"/>
                      <a:r>
                        <a:rPr lang="en-IN">
                          <a:effectLst/>
                        </a:rPr>
                        <a:t>0.894</a:t>
                      </a:r>
                    </a:p>
                  </a:txBody>
                  <a:tcPr anchor="ctr"/>
                </a:tc>
                <a:tc>
                  <a:txBody>
                    <a:bodyPr/>
                    <a:lstStyle/>
                    <a:p>
                      <a:pPr algn="r" fontAlgn="ctr"/>
                      <a:r>
                        <a:rPr lang="en-IN">
                          <a:effectLst/>
                        </a:rPr>
                        <a:t>0.901</a:t>
                      </a:r>
                    </a:p>
                  </a:txBody>
                  <a:tcPr anchor="ctr"/>
                </a:tc>
                <a:tc>
                  <a:txBody>
                    <a:bodyPr/>
                    <a:lstStyle/>
                    <a:p>
                      <a:pPr algn="r" fontAlgn="ctr"/>
                      <a:r>
                        <a:rPr lang="en-IN">
                          <a:effectLst/>
                        </a:rPr>
                        <a:t>0.82</a:t>
                      </a:r>
                    </a:p>
                  </a:txBody>
                  <a:tcPr anchor="ctr"/>
                </a:tc>
                <a:tc>
                  <a:txBody>
                    <a:bodyPr/>
                    <a:lstStyle/>
                    <a:p>
                      <a:pPr algn="r" fontAlgn="ctr"/>
                      <a:r>
                        <a:rPr lang="en-IN">
                          <a:effectLst/>
                        </a:rPr>
                        <a:t>1.0</a:t>
                      </a:r>
                    </a:p>
                  </a:txBody>
                  <a:tcPr anchor="ctr"/>
                </a:tc>
                <a:extLst>
                  <a:ext uri="{0D108BD9-81ED-4DB2-BD59-A6C34878D82A}">
                    <a16:rowId xmlns:a16="http://schemas.microsoft.com/office/drawing/2014/main" val="4006708799"/>
                  </a:ext>
                </a:extLst>
              </a:tr>
              <a:tr h="370840">
                <a:tc>
                  <a:txBody>
                    <a:bodyPr/>
                    <a:lstStyle/>
                    <a:p>
                      <a:pPr algn="r" fontAlgn="ctr"/>
                      <a:r>
                        <a:rPr lang="en-IN" b="1">
                          <a:effectLst/>
                        </a:rPr>
                        <a:t>ENN_DT</a:t>
                      </a:r>
                    </a:p>
                  </a:txBody>
                  <a:tcPr anchor="ctr"/>
                </a:tc>
                <a:tc>
                  <a:txBody>
                    <a:bodyPr/>
                    <a:lstStyle/>
                    <a:p>
                      <a:pPr algn="r" fontAlgn="ctr"/>
                      <a:r>
                        <a:rPr lang="en-IN">
                          <a:effectLst/>
                        </a:rPr>
                        <a:t>0.855</a:t>
                      </a:r>
                    </a:p>
                  </a:txBody>
                  <a:tcPr anchor="ctr"/>
                </a:tc>
                <a:tc>
                  <a:txBody>
                    <a:bodyPr/>
                    <a:lstStyle/>
                    <a:p>
                      <a:pPr algn="r" fontAlgn="ctr"/>
                      <a:r>
                        <a:rPr lang="en-IN">
                          <a:effectLst/>
                        </a:rPr>
                        <a:t>0.542</a:t>
                      </a:r>
                    </a:p>
                  </a:txBody>
                  <a:tcPr anchor="ctr"/>
                </a:tc>
                <a:tc>
                  <a:txBody>
                    <a:bodyPr/>
                    <a:lstStyle/>
                    <a:p>
                      <a:pPr algn="r" fontAlgn="ctr"/>
                      <a:r>
                        <a:rPr lang="en-IN">
                          <a:effectLst/>
                        </a:rPr>
                        <a:t>0.5</a:t>
                      </a:r>
                    </a:p>
                  </a:txBody>
                  <a:tcPr anchor="ctr"/>
                </a:tc>
                <a:tc>
                  <a:txBody>
                    <a:bodyPr/>
                    <a:lstStyle/>
                    <a:p>
                      <a:pPr algn="r" fontAlgn="ctr"/>
                      <a:r>
                        <a:rPr lang="en-IN">
                          <a:effectLst/>
                        </a:rPr>
                        <a:t>0.1</a:t>
                      </a:r>
                    </a:p>
                  </a:txBody>
                  <a:tcPr anchor="ctr"/>
                </a:tc>
                <a:extLst>
                  <a:ext uri="{0D108BD9-81ED-4DB2-BD59-A6C34878D82A}">
                    <a16:rowId xmlns:a16="http://schemas.microsoft.com/office/drawing/2014/main" val="2926444132"/>
                  </a:ext>
                </a:extLst>
              </a:tr>
              <a:tr h="370840">
                <a:tc>
                  <a:txBody>
                    <a:bodyPr/>
                    <a:lstStyle/>
                    <a:p>
                      <a:pPr algn="r" fontAlgn="ctr"/>
                      <a:r>
                        <a:rPr lang="en-IN" b="1">
                          <a:effectLst/>
                        </a:rPr>
                        <a:t>SMO_DT</a:t>
                      </a:r>
                    </a:p>
                  </a:txBody>
                  <a:tcPr anchor="ctr"/>
                </a:tc>
                <a:tc>
                  <a:txBody>
                    <a:bodyPr/>
                    <a:lstStyle/>
                    <a:p>
                      <a:pPr algn="r" fontAlgn="ctr"/>
                      <a:r>
                        <a:rPr lang="en-IN">
                          <a:effectLst/>
                        </a:rPr>
                        <a:t>0.85</a:t>
                      </a:r>
                    </a:p>
                  </a:txBody>
                  <a:tcPr anchor="ctr"/>
                </a:tc>
                <a:tc>
                  <a:txBody>
                    <a:bodyPr/>
                    <a:lstStyle/>
                    <a:p>
                      <a:pPr algn="r" fontAlgn="ctr"/>
                      <a:r>
                        <a:rPr lang="en-IN">
                          <a:effectLst/>
                        </a:rPr>
                        <a:t>0.852</a:t>
                      </a:r>
                    </a:p>
                  </a:txBody>
                  <a:tcPr anchor="ctr"/>
                </a:tc>
                <a:tc>
                  <a:txBody>
                    <a:bodyPr/>
                    <a:lstStyle/>
                    <a:p>
                      <a:pPr algn="r" fontAlgn="ctr"/>
                      <a:r>
                        <a:rPr lang="en-IN">
                          <a:effectLst/>
                        </a:rPr>
                        <a:t>0.81</a:t>
                      </a:r>
                    </a:p>
                  </a:txBody>
                  <a:tcPr anchor="ctr"/>
                </a:tc>
                <a:tc>
                  <a:txBody>
                    <a:bodyPr/>
                    <a:lstStyle/>
                    <a:p>
                      <a:pPr algn="r" fontAlgn="ctr"/>
                      <a:r>
                        <a:rPr lang="en-IN" dirty="0">
                          <a:effectLst/>
                        </a:rPr>
                        <a:t>0.88</a:t>
                      </a:r>
                    </a:p>
                  </a:txBody>
                  <a:tcPr anchor="ctr"/>
                </a:tc>
                <a:extLst>
                  <a:ext uri="{0D108BD9-81ED-4DB2-BD59-A6C34878D82A}">
                    <a16:rowId xmlns:a16="http://schemas.microsoft.com/office/drawing/2014/main" val="4149263082"/>
                  </a:ext>
                </a:extLst>
              </a:tr>
            </a:tbl>
          </a:graphicData>
        </a:graphic>
      </p:graphicFrame>
      <p:pic>
        <p:nvPicPr>
          <p:cNvPr id="5" name="Picture 4">
            <a:extLst>
              <a:ext uri="{FF2B5EF4-FFF2-40B4-BE49-F238E27FC236}">
                <a16:creationId xmlns:a16="http://schemas.microsoft.com/office/drawing/2014/main" id="{12E6191F-7636-E081-25FA-8DD991482410}"/>
              </a:ext>
            </a:extLst>
          </p:cNvPr>
          <p:cNvPicPr>
            <a:picLocks noChangeAspect="1"/>
          </p:cNvPicPr>
          <p:nvPr/>
        </p:nvPicPr>
        <p:blipFill>
          <a:blip r:embed="rId3"/>
          <a:stretch>
            <a:fillRect/>
          </a:stretch>
        </p:blipFill>
        <p:spPr>
          <a:xfrm>
            <a:off x="5062651" y="2298411"/>
            <a:ext cx="3925294" cy="2686532"/>
          </a:xfrm>
          <a:prstGeom prst="rect">
            <a:avLst/>
          </a:prstGeom>
        </p:spPr>
      </p:pic>
    </p:spTree>
    <p:extLst>
      <p:ext uri="{BB962C8B-B14F-4D97-AF65-F5344CB8AC3E}">
        <p14:creationId xmlns:p14="http://schemas.microsoft.com/office/powerpoint/2010/main" val="752387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3080-EDA1-8D6F-7490-E52C8A8446D6}"/>
              </a:ext>
            </a:extLst>
          </p:cNvPr>
          <p:cNvSpPr>
            <a:spLocks noGrp="1"/>
          </p:cNvSpPr>
          <p:nvPr>
            <p:ph type="title"/>
          </p:nvPr>
        </p:nvSpPr>
        <p:spPr>
          <a:xfrm>
            <a:off x="304799" y="603816"/>
            <a:ext cx="7688700" cy="535200"/>
          </a:xfrm>
        </p:spPr>
        <p:txBody>
          <a:bodyPr>
            <a:normAutofit fontScale="90000"/>
          </a:bodyPr>
          <a:lstStyle/>
          <a:p>
            <a:r>
              <a:rPr lang="en-IN" dirty="0"/>
              <a:t>Random Forest</a:t>
            </a:r>
          </a:p>
        </p:txBody>
      </p:sp>
      <p:sp>
        <p:nvSpPr>
          <p:cNvPr id="3" name="Text Placeholder 2">
            <a:extLst>
              <a:ext uri="{FF2B5EF4-FFF2-40B4-BE49-F238E27FC236}">
                <a16:creationId xmlns:a16="http://schemas.microsoft.com/office/drawing/2014/main" id="{06575607-E790-411A-A2F7-DFF8FA03A086}"/>
              </a:ext>
            </a:extLst>
          </p:cNvPr>
          <p:cNvSpPr>
            <a:spLocks noGrp="1"/>
          </p:cNvSpPr>
          <p:nvPr>
            <p:ph type="body" idx="1"/>
          </p:nvPr>
        </p:nvSpPr>
        <p:spPr>
          <a:xfrm>
            <a:off x="74341" y="1339572"/>
            <a:ext cx="4973441" cy="1055483"/>
          </a:xfrm>
        </p:spPr>
        <p:txBody>
          <a:bodyPr>
            <a:normAutofit lnSpcReduction="10000"/>
          </a:bodyPr>
          <a:lstStyle/>
          <a:p>
            <a:pPr marL="146050" indent="0">
              <a:buNone/>
            </a:pPr>
            <a:r>
              <a:rPr lang="en-IN" dirty="0"/>
              <a:t>Hyper Parameters Used for grid search: </a:t>
            </a:r>
          </a:p>
          <a:p>
            <a:pPr marL="146050" indent="0">
              <a:buNone/>
            </a:pPr>
            <a:r>
              <a:rPr lang="en-IN" dirty="0" err="1"/>
              <a:t>n_estimators</a:t>
            </a:r>
            <a:r>
              <a:rPr lang="en-IN" dirty="0"/>
              <a:t> = [200. 400, 600]</a:t>
            </a:r>
          </a:p>
          <a:p>
            <a:pPr marL="146050" indent="0">
              <a:buNone/>
            </a:pPr>
            <a:r>
              <a:rPr lang="en-IN" dirty="0" err="1"/>
              <a:t>Max_depth</a:t>
            </a:r>
            <a:r>
              <a:rPr lang="en-IN" dirty="0"/>
              <a:t> = [10,20,30]</a:t>
            </a:r>
          </a:p>
          <a:p>
            <a:pPr marL="146050" indent="0">
              <a:buNone/>
            </a:pPr>
            <a:r>
              <a:rPr lang="en-IN" dirty="0"/>
              <a:t>bootstrap = [True, False]</a:t>
            </a:r>
          </a:p>
        </p:txBody>
      </p:sp>
      <p:graphicFrame>
        <p:nvGraphicFramePr>
          <p:cNvPr id="6" name="Table 6">
            <a:extLst>
              <a:ext uri="{FF2B5EF4-FFF2-40B4-BE49-F238E27FC236}">
                <a16:creationId xmlns:a16="http://schemas.microsoft.com/office/drawing/2014/main" id="{E2142E0F-0076-8679-C295-737116FF5755}"/>
              </a:ext>
            </a:extLst>
          </p:cNvPr>
          <p:cNvGraphicFramePr>
            <a:graphicFrameLocks noGrp="1"/>
          </p:cNvGraphicFramePr>
          <p:nvPr>
            <p:extLst>
              <p:ext uri="{D42A27DB-BD31-4B8C-83A1-F6EECF244321}">
                <p14:modId xmlns:p14="http://schemas.microsoft.com/office/powerpoint/2010/main" val="3614975297"/>
              </p:ext>
            </p:extLst>
          </p:nvPr>
        </p:nvGraphicFramePr>
        <p:xfrm>
          <a:off x="304799" y="2395055"/>
          <a:ext cx="4728118" cy="2225040"/>
        </p:xfrm>
        <a:graphic>
          <a:graphicData uri="http://schemas.openxmlformats.org/drawingml/2006/table">
            <a:tbl>
              <a:tblPr firstRow="1" bandRow="1">
                <a:tableStyleId>{5C22544A-7EE6-4342-B048-85BDC9FD1C3A}</a:tableStyleId>
              </a:tblPr>
              <a:tblGrid>
                <a:gridCol w="1063084">
                  <a:extLst>
                    <a:ext uri="{9D8B030D-6E8A-4147-A177-3AD203B41FA5}">
                      <a16:colId xmlns:a16="http://schemas.microsoft.com/office/drawing/2014/main" val="701919603"/>
                    </a:ext>
                  </a:extLst>
                </a:gridCol>
                <a:gridCol w="892096">
                  <a:extLst>
                    <a:ext uri="{9D8B030D-6E8A-4147-A177-3AD203B41FA5}">
                      <a16:colId xmlns:a16="http://schemas.microsoft.com/office/drawing/2014/main" val="3636739875"/>
                    </a:ext>
                  </a:extLst>
                </a:gridCol>
                <a:gridCol w="921836">
                  <a:extLst>
                    <a:ext uri="{9D8B030D-6E8A-4147-A177-3AD203B41FA5}">
                      <a16:colId xmlns:a16="http://schemas.microsoft.com/office/drawing/2014/main" val="4257876303"/>
                    </a:ext>
                  </a:extLst>
                </a:gridCol>
                <a:gridCol w="914395">
                  <a:extLst>
                    <a:ext uri="{9D8B030D-6E8A-4147-A177-3AD203B41FA5}">
                      <a16:colId xmlns:a16="http://schemas.microsoft.com/office/drawing/2014/main" val="78070039"/>
                    </a:ext>
                  </a:extLst>
                </a:gridCol>
                <a:gridCol w="936707">
                  <a:extLst>
                    <a:ext uri="{9D8B030D-6E8A-4147-A177-3AD203B41FA5}">
                      <a16:colId xmlns:a16="http://schemas.microsoft.com/office/drawing/2014/main" val="2323635168"/>
                    </a:ext>
                  </a:extLst>
                </a:gridCol>
              </a:tblGrid>
              <a:tr h="370840">
                <a:tc>
                  <a:txBody>
                    <a:bodyPr/>
                    <a:lstStyle/>
                    <a:p>
                      <a:r>
                        <a:rPr lang="en-IN" sz="1200" dirty="0"/>
                        <a:t>Model</a:t>
                      </a:r>
                    </a:p>
                  </a:txBody>
                  <a:tcPr/>
                </a:tc>
                <a:tc>
                  <a:txBody>
                    <a:bodyPr/>
                    <a:lstStyle/>
                    <a:p>
                      <a:r>
                        <a:rPr lang="en-IN" sz="1200" dirty="0"/>
                        <a:t>Accuracy</a:t>
                      </a:r>
                    </a:p>
                  </a:txBody>
                  <a:tcPr/>
                </a:tc>
                <a:tc>
                  <a:txBody>
                    <a:bodyPr/>
                    <a:lstStyle/>
                    <a:p>
                      <a:r>
                        <a:rPr lang="en-IN" sz="1200" dirty="0"/>
                        <a:t>ROC AUC</a:t>
                      </a:r>
                    </a:p>
                  </a:txBody>
                  <a:tcPr/>
                </a:tc>
                <a:tc>
                  <a:txBody>
                    <a:bodyPr/>
                    <a:lstStyle/>
                    <a:p>
                      <a:r>
                        <a:rPr lang="en-IN" sz="1200" dirty="0"/>
                        <a:t>Precision</a:t>
                      </a:r>
                    </a:p>
                  </a:txBody>
                  <a:tcPr/>
                </a:tc>
                <a:tc>
                  <a:txBody>
                    <a:bodyPr/>
                    <a:lstStyle/>
                    <a:p>
                      <a:r>
                        <a:rPr lang="en-IN" sz="1200" dirty="0"/>
                        <a:t>Recall</a:t>
                      </a:r>
                    </a:p>
                  </a:txBody>
                  <a:tcPr/>
                </a:tc>
                <a:extLst>
                  <a:ext uri="{0D108BD9-81ED-4DB2-BD59-A6C34878D82A}">
                    <a16:rowId xmlns:a16="http://schemas.microsoft.com/office/drawing/2014/main" val="1992890246"/>
                  </a:ext>
                </a:extLst>
              </a:tr>
              <a:tr h="370840">
                <a:tc>
                  <a:txBody>
                    <a:bodyPr/>
                    <a:lstStyle/>
                    <a:p>
                      <a:pPr algn="r" fontAlgn="ctr"/>
                      <a:r>
                        <a:rPr lang="en-IN" b="1">
                          <a:effectLst/>
                        </a:rPr>
                        <a:t>RF</a:t>
                      </a:r>
                    </a:p>
                  </a:txBody>
                  <a:tcPr anchor="ctr"/>
                </a:tc>
                <a:tc>
                  <a:txBody>
                    <a:bodyPr/>
                    <a:lstStyle/>
                    <a:p>
                      <a:pPr algn="r" fontAlgn="ctr"/>
                      <a:r>
                        <a:rPr lang="en-IN">
                          <a:effectLst/>
                        </a:rPr>
                        <a:t>0.86</a:t>
                      </a:r>
                    </a:p>
                  </a:txBody>
                  <a:tcPr anchor="ctr"/>
                </a:tc>
                <a:tc>
                  <a:txBody>
                    <a:bodyPr/>
                    <a:lstStyle/>
                    <a:p>
                      <a:pPr algn="r" fontAlgn="ctr"/>
                      <a:r>
                        <a:rPr lang="en-IN">
                          <a:effectLst/>
                        </a:rPr>
                        <a:t>0.489</a:t>
                      </a:r>
                    </a:p>
                  </a:txBody>
                  <a:tcPr anchor="ctr"/>
                </a:tc>
                <a:tc>
                  <a:txBody>
                    <a:bodyPr/>
                    <a:lstStyle/>
                    <a:p>
                      <a:pPr algn="r" fontAlgn="ctr"/>
                      <a:r>
                        <a:rPr lang="en-IN">
                          <a:effectLst/>
                        </a:rPr>
                        <a:t>0.0</a:t>
                      </a:r>
                    </a:p>
                  </a:txBody>
                  <a:tcPr anchor="ctr"/>
                </a:tc>
                <a:tc>
                  <a:txBody>
                    <a:bodyPr/>
                    <a:lstStyle/>
                    <a:p>
                      <a:pPr algn="r" fontAlgn="ctr"/>
                      <a:r>
                        <a:rPr lang="en-IN">
                          <a:effectLst/>
                        </a:rPr>
                        <a:t>0.0</a:t>
                      </a:r>
                    </a:p>
                  </a:txBody>
                  <a:tcPr anchor="ctr"/>
                </a:tc>
                <a:extLst>
                  <a:ext uri="{0D108BD9-81ED-4DB2-BD59-A6C34878D82A}">
                    <a16:rowId xmlns:a16="http://schemas.microsoft.com/office/drawing/2014/main" val="717617306"/>
                  </a:ext>
                </a:extLst>
              </a:tr>
              <a:tr h="370840">
                <a:tc>
                  <a:txBody>
                    <a:bodyPr/>
                    <a:lstStyle/>
                    <a:p>
                      <a:pPr algn="r" fontAlgn="ctr"/>
                      <a:r>
                        <a:rPr lang="en-IN" b="1">
                          <a:effectLst/>
                        </a:rPr>
                        <a:t>RU_RF</a:t>
                      </a:r>
                    </a:p>
                  </a:txBody>
                  <a:tcPr anchor="ctr"/>
                </a:tc>
                <a:tc>
                  <a:txBody>
                    <a:bodyPr/>
                    <a:lstStyle/>
                    <a:p>
                      <a:pPr algn="r" fontAlgn="ctr"/>
                      <a:r>
                        <a:rPr lang="en-IN">
                          <a:effectLst/>
                        </a:rPr>
                        <a:t>0.6</a:t>
                      </a:r>
                    </a:p>
                  </a:txBody>
                  <a:tcPr anchor="ctr"/>
                </a:tc>
                <a:tc>
                  <a:txBody>
                    <a:bodyPr/>
                    <a:lstStyle/>
                    <a:p>
                      <a:pPr algn="r" fontAlgn="ctr"/>
                      <a:r>
                        <a:rPr lang="en-IN">
                          <a:effectLst/>
                        </a:rPr>
                        <a:t>0.562</a:t>
                      </a:r>
                    </a:p>
                  </a:txBody>
                  <a:tcPr anchor="ctr"/>
                </a:tc>
                <a:tc>
                  <a:txBody>
                    <a:bodyPr/>
                    <a:lstStyle/>
                    <a:p>
                      <a:pPr algn="r" fontAlgn="ctr"/>
                      <a:r>
                        <a:rPr lang="en-IN">
                          <a:effectLst/>
                        </a:rPr>
                        <a:t>0.5</a:t>
                      </a:r>
                    </a:p>
                  </a:txBody>
                  <a:tcPr anchor="ctr"/>
                </a:tc>
                <a:tc>
                  <a:txBody>
                    <a:bodyPr/>
                    <a:lstStyle/>
                    <a:p>
                      <a:pPr algn="r" fontAlgn="ctr"/>
                      <a:r>
                        <a:rPr lang="en-IN">
                          <a:effectLst/>
                        </a:rPr>
                        <a:t>0.38</a:t>
                      </a:r>
                    </a:p>
                  </a:txBody>
                  <a:tcPr anchor="ctr"/>
                </a:tc>
                <a:extLst>
                  <a:ext uri="{0D108BD9-81ED-4DB2-BD59-A6C34878D82A}">
                    <a16:rowId xmlns:a16="http://schemas.microsoft.com/office/drawing/2014/main" val="461279276"/>
                  </a:ext>
                </a:extLst>
              </a:tr>
              <a:tr h="370840">
                <a:tc>
                  <a:txBody>
                    <a:bodyPr/>
                    <a:lstStyle/>
                    <a:p>
                      <a:pPr algn="r" fontAlgn="ctr"/>
                      <a:r>
                        <a:rPr lang="en-IN" b="1">
                          <a:effectLst/>
                        </a:rPr>
                        <a:t>RO_RF</a:t>
                      </a:r>
                    </a:p>
                  </a:txBody>
                  <a:tcPr anchor="ctr"/>
                </a:tc>
                <a:tc>
                  <a:txBody>
                    <a:bodyPr/>
                    <a:lstStyle/>
                    <a:p>
                      <a:pPr algn="r" fontAlgn="ctr"/>
                      <a:r>
                        <a:rPr lang="en-IN">
                          <a:effectLst/>
                        </a:rPr>
                        <a:t>0.989</a:t>
                      </a:r>
                    </a:p>
                  </a:txBody>
                  <a:tcPr anchor="ctr"/>
                </a:tc>
                <a:tc>
                  <a:txBody>
                    <a:bodyPr/>
                    <a:lstStyle/>
                    <a:p>
                      <a:pPr algn="r" fontAlgn="ctr"/>
                      <a:r>
                        <a:rPr lang="en-IN">
                          <a:effectLst/>
                        </a:rPr>
                        <a:t>0.99</a:t>
                      </a:r>
                    </a:p>
                  </a:txBody>
                  <a:tcPr anchor="ctr"/>
                </a:tc>
                <a:tc>
                  <a:txBody>
                    <a:bodyPr/>
                    <a:lstStyle/>
                    <a:p>
                      <a:pPr algn="r" fontAlgn="ctr"/>
                      <a:r>
                        <a:rPr lang="en-IN">
                          <a:effectLst/>
                        </a:rPr>
                        <a:t>0.98</a:t>
                      </a:r>
                    </a:p>
                  </a:txBody>
                  <a:tcPr anchor="ctr"/>
                </a:tc>
                <a:tc>
                  <a:txBody>
                    <a:bodyPr/>
                    <a:lstStyle/>
                    <a:p>
                      <a:pPr algn="r" fontAlgn="ctr"/>
                      <a:r>
                        <a:rPr lang="en-IN">
                          <a:effectLst/>
                        </a:rPr>
                        <a:t>1.0</a:t>
                      </a:r>
                    </a:p>
                  </a:txBody>
                  <a:tcPr anchor="ctr"/>
                </a:tc>
                <a:extLst>
                  <a:ext uri="{0D108BD9-81ED-4DB2-BD59-A6C34878D82A}">
                    <a16:rowId xmlns:a16="http://schemas.microsoft.com/office/drawing/2014/main" val="4006708799"/>
                  </a:ext>
                </a:extLst>
              </a:tr>
              <a:tr h="370840">
                <a:tc>
                  <a:txBody>
                    <a:bodyPr/>
                    <a:lstStyle/>
                    <a:p>
                      <a:pPr algn="r" fontAlgn="ctr"/>
                      <a:r>
                        <a:rPr lang="en-IN" b="1">
                          <a:effectLst/>
                        </a:rPr>
                        <a:t>ENN_RF</a:t>
                      </a:r>
                    </a:p>
                  </a:txBody>
                  <a:tcPr anchor="ctr"/>
                </a:tc>
                <a:tc>
                  <a:txBody>
                    <a:bodyPr/>
                    <a:lstStyle/>
                    <a:p>
                      <a:pPr algn="r" fontAlgn="ctr"/>
                      <a:r>
                        <a:rPr lang="en-IN">
                          <a:effectLst/>
                        </a:rPr>
                        <a:t>0.855</a:t>
                      </a:r>
                    </a:p>
                  </a:txBody>
                  <a:tcPr anchor="ctr"/>
                </a:tc>
                <a:tc>
                  <a:txBody>
                    <a:bodyPr/>
                    <a:lstStyle/>
                    <a:p>
                      <a:pPr algn="r" fontAlgn="ctr"/>
                      <a:r>
                        <a:rPr lang="en-IN">
                          <a:effectLst/>
                        </a:rPr>
                        <a:t>0.583</a:t>
                      </a:r>
                    </a:p>
                  </a:txBody>
                  <a:tcPr anchor="ctr"/>
                </a:tc>
                <a:tc>
                  <a:txBody>
                    <a:bodyPr/>
                    <a:lstStyle/>
                    <a:p>
                      <a:pPr algn="r" fontAlgn="ctr"/>
                      <a:r>
                        <a:rPr lang="en-IN">
                          <a:effectLst/>
                        </a:rPr>
                        <a:t>0.5</a:t>
                      </a:r>
                    </a:p>
                  </a:txBody>
                  <a:tcPr anchor="ctr"/>
                </a:tc>
                <a:tc>
                  <a:txBody>
                    <a:bodyPr/>
                    <a:lstStyle/>
                    <a:p>
                      <a:pPr algn="r" fontAlgn="ctr"/>
                      <a:r>
                        <a:rPr lang="en-IN">
                          <a:effectLst/>
                        </a:rPr>
                        <a:t>0.2</a:t>
                      </a:r>
                    </a:p>
                  </a:txBody>
                  <a:tcPr anchor="ctr"/>
                </a:tc>
                <a:extLst>
                  <a:ext uri="{0D108BD9-81ED-4DB2-BD59-A6C34878D82A}">
                    <a16:rowId xmlns:a16="http://schemas.microsoft.com/office/drawing/2014/main" val="2926444132"/>
                  </a:ext>
                </a:extLst>
              </a:tr>
              <a:tr h="370840">
                <a:tc>
                  <a:txBody>
                    <a:bodyPr/>
                    <a:lstStyle/>
                    <a:p>
                      <a:pPr algn="r" fontAlgn="ctr"/>
                      <a:r>
                        <a:rPr lang="en-IN" b="1">
                          <a:effectLst/>
                        </a:rPr>
                        <a:t>SMO_RF</a:t>
                      </a:r>
                    </a:p>
                  </a:txBody>
                  <a:tcPr anchor="ctr"/>
                </a:tc>
                <a:tc>
                  <a:txBody>
                    <a:bodyPr/>
                    <a:lstStyle/>
                    <a:p>
                      <a:pPr algn="r" fontAlgn="ctr"/>
                      <a:r>
                        <a:rPr lang="en-IN">
                          <a:effectLst/>
                        </a:rPr>
                        <a:t>0.911</a:t>
                      </a:r>
                    </a:p>
                  </a:txBody>
                  <a:tcPr anchor="ctr"/>
                </a:tc>
                <a:tc>
                  <a:txBody>
                    <a:bodyPr/>
                    <a:lstStyle/>
                    <a:p>
                      <a:pPr algn="r" fontAlgn="ctr"/>
                      <a:r>
                        <a:rPr lang="en-IN">
                          <a:effectLst/>
                        </a:rPr>
                        <a:t>0.913</a:t>
                      </a:r>
                    </a:p>
                  </a:txBody>
                  <a:tcPr anchor="ctr"/>
                </a:tc>
                <a:tc>
                  <a:txBody>
                    <a:bodyPr/>
                    <a:lstStyle/>
                    <a:p>
                      <a:pPr algn="r" fontAlgn="ctr"/>
                      <a:r>
                        <a:rPr lang="en-IN">
                          <a:effectLst/>
                        </a:rPr>
                        <a:t>0.88</a:t>
                      </a:r>
                    </a:p>
                  </a:txBody>
                  <a:tcPr anchor="ctr"/>
                </a:tc>
                <a:tc>
                  <a:txBody>
                    <a:bodyPr/>
                    <a:lstStyle/>
                    <a:p>
                      <a:pPr algn="r" fontAlgn="ctr"/>
                      <a:r>
                        <a:rPr lang="en-IN" dirty="0">
                          <a:effectLst/>
                        </a:rPr>
                        <a:t>0.94</a:t>
                      </a:r>
                    </a:p>
                  </a:txBody>
                  <a:tcPr anchor="ctr"/>
                </a:tc>
                <a:extLst>
                  <a:ext uri="{0D108BD9-81ED-4DB2-BD59-A6C34878D82A}">
                    <a16:rowId xmlns:a16="http://schemas.microsoft.com/office/drawing/2014/main" val="4149263082"/>
                  </a:ext>
                </a:extLst>
              </a:tr>
            </a:tbl>
          </a:graphicData>
        </a:graphic>
      </p:graphicFrame>
      <p:pic>
        <p:nvPicPr>
          <p:cNvPr id="4" name="Picture 3">
            <a:extLst>
              <a:ext uri="{FF2B5EF4-FFF2-40B4-BE49-F238E27FC236}">
                <a16:creationId xmlns:a16="http://schemas.microsoft.com/office/drawing/2014/main" id="{629CD491-6267-CBB1-66F8-3EB9A94EF510}"/>
              </a:ext>
            </a:extLst>
          </p:cNvPr>
          <p:cNvPicPr>
            <a:picLocks noChangeAspect="1"/>
          </p:cNvPicPr>
          <p:nvPr/>
        </p:nvPicPr>
        <p:blipFill>
          <a:blip r:embed="rId3"/>
          <a:stretch>
            <a:fillRect/>
          </a:stretch>
        </p:blipFill>
        <p:spPr>
          <a:xfrm>
            <a:off x="5278240" y="2392867"/>
            <a:ext cx="3617300" cy="2428826"/>
          </a:xfrm>
          <a:prstGeom prst="rect">
            <a:avLst/>
          </a:prstGeom>
        </p:spPr>
      </p:pic>
    </p:spTree>
    <p:extLst>
      <p:ext uri="{BB962C8B-B14F-4D97-AF65-F5344CB8AC3E}">
        <p14:creationId xmlns:p14="http://schemas.microsoft.com/office/powerpoint/2010/main" val="2047331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3080-EDA1-8D6F-7490-E52C8A8446D6}"/>
              </a:ext>
            </a:extLst>
          </p:cNvPr>
          <p:cNvSpPr>
            <a:spLocks noGrp="1"/>
          </p:cNvSpPr>
          <p:nvPr>
            <p:ph type="title"/>
          </p:nvPr>
        </p:nvSpPr>
        <p:spPr>
          <a:xfrm>
            <a:off x="304799" y="603816"/>
            <a:ext cx="7688700" cy="535200"/>
          </a:xfrm>
        </p:spPr>
        <p:txBody>
          <a:bodyPr>
            <a:normAutofit fontScale="90000"/>
          </a:bodyPr>
          <a:lstStyle/>
          <a:p>
            <a:r>
              <a:rPr lang="en-IN" dirty="0"/>
              <a:t>Gradient Boosting</a:t>
            </a:r>
          </a:p>
        </p:txBody>
      </p:sp>
      <p:sp>
        <p:nvSpPr>
          <p:cNvPr id="3" name="Text Placeholder 2">
            <a:extLst>
              <a:ext uri="{FF2B5EF4-FFF2-40B4-BE49-F238E27FC236}">
                <a16:creationId xmlns:a16="http://schemas.microsoft.com/office/drawing/2014/main" id="{06575607-E790-411A-A2F7-DFF8FA03A086}"/>
              </a:ext>
            </a:extLst>
          </p:cNvPr>
          <p:cNvSpPr>
            <a:spLocks noGrp="1"/>
          </p:cNvSpPr>
          <p:nvPr>
            <p:ph type="body" idx="1"/>
          </p:nvPr>
        </p:nvSpPr>
        <p:spPr>
          <a:xfrm>
            <a:off x="74341" y="1339572"/>
            <a:ext cx="4973441" cy="1055483"/>
          </a:xfrm>
        </p:spPr>
        <p:txBody>
          <a:bodyPr>
            <a:normAutofit/>
          </a:bodyPr>
          <a:lstStyle/>
          <a:p>
            <a:pPr marL="146050" indent="0">
              <a:buNone/>
            </a:pPr>
            <a:r>
              <a:rPr lang="en-IN" dirty="0"/>
              <a:t>Hyper Parameters Used for grid search: </a:t>
            </a:r>
          </a:p>
          <a:p>
            <a:pPr marL="146050" indent="0">
              <a:buNone/>
            </a:pPr>
            <a:r>
              <a:rPr lang="en-IN" dirty="0" err="1"/>
              <a:t>n_estimators</a:t>
            </a:r>
            <a:r>
              <a:rPr lang="en-IN" dirty="0"/>
              <a:t> = [10, 50, 100, 500]</a:t>
            </a:r>
          </a:p>
          <a:p>
            <a:pPr marL="146050" indent="0">
              <a:buNone/>
            </a:pPr>
            <a:r>
              <a:rPr lang="en-IN" dirty="0" err="1"/>
              <a:t>learning_rate</a:t>
            </a:r>
            <a:r>
              <a:rPr lang="en-IN" dirty="0"/>
              <a:t> = [0.0001, 0.001, 0.01, 0.1, 1.0]</a:t>
            </a:r>
          </a:p>
          <a:p>
            <a:pPr marL="146050" indent="0">
              <a:buNone/>
            </a:pPr>
            <a:endParaRPr lang="en-IN" dirty="0"/>
          </a:p>
        </p:txBody>
      </p:sp>
      <p:graphicFrame>
        <p:nvGraphicFramePr>
          <p:cNvPr id="6" name="Table 6">
            <a:extLst>
              <a:ext uri="{FF2B5EF4-FFF2-40B4-BE49-F238E27FC236}">
                <a16:creationId xmlns:a16="http://schemas.microsoft.com/office/drawing/2014/main" id="{E2142E0F-0076-8679-C295-737116FF5755}"/>
              </a:ext>
            </a:extLst>
          </p:cNvPr>
          <p:cNvGraphicFramePr>
            <a:graphicFrameLocks noGrp="1"/>
          </p:cNvGraphicFramePr>
          <p:nvPr>
            <p:extLst>
              <p:ext uri="{D42A27DB-BD31-4B8C-83A1-F6EECF244321}">
                <p14:modId xmlns:p14="http://schemas.microsoft.com/office/powerpoint/2010/main" val="4051803614"/>
              </p:ext>
            </p:extLst>
          </p:nvPr>
        </p:nvGraphicFramePr>
        <p:xfrm>
          <a:off x="257281" y="2395055"/>
          <a:ext cx="4823153" cy="2225040"/>
        </p:xfrm>
        <a:graphic>
          <a:graphicData uri="http://schemas.openxmlformats.org/drawingml/2006/table">
            <a:tbl>
              <a:tblPr firstRow="1" bandRow="1">
                <a:tableStyleId>{5C22544A-7EE6-4342-B048-85BDC9FD1C3A}</a:tableStyleId>
              </a:tblPr>
              <a:tblGrid>
                <a:gridCol w="1084452">
                  <a:extLst>
                    <a:ext uri="{9D8B030D-6E8A-4147-A177-3AD203B41FA5}">
                      <a16:colId xmlns:a16="http://schemas.microsoft.com/office/drawing/2014/main" val="701919603"/>
                    </a:ext>
                  </a:extLst>
                </a:gridCol>
                <a:gridCol w="910027">
                  <a:extLst>
                    <a:ext uri="{9D8B030D-6E8A-4147-A177-3AD203B41FA5}">
                      <a16:colId xmlns:a16="http://schemas.microsoft.com/office/drawing/2014/main" val="3636739875"/>
                    </a:ext>
                  </a:extLst>
                </a:gridCol>
                <a:gridCol w="940365">
                  <a:extLst>
                    <a:ext uri="{9D8B030D-6E8A-4147-A177-3AD203B41FA5}">
                      <a16:colId xmlns:a16="http://schemas.microsoft.com/office/drawing/2014/main" val="4257876303"/>
                    </a:ext>
                  </a:extLst>
                </a:gridCol>
                <a:gridCol w="932774">
                  <a:extLst>
                    <a:ext uri="{9D8B030D-6E8A-4147-A177-3AD203B41FA5}">
                      <a16:colId xmlns:a16="http://schemas.microsoft.com/office/drawing/2014/main" val="78070039"/>
                    </a:ext>
                  </a:extLst>
                </a:gridCol>
                <a:gridCol w="955535">
                  <a:extLst>
                    <a:ext uri="{9D8B030D-6E8A-4147-A177-3AD203B41FA5}">
                      <a16:colId xmlns:a16="http://schemas.microsoft.com/office/drawing/2014/main" val="2323635168"/>
                    </a:ext>
                  </a:extLst>
                </a:gridCol>
              </a:tblGrid>
              <a:tr h="370840">
                <a:tc>
                  <a:txBody>
                    <a:bodyPr/>
                    <a:lstStyle/>
                    <a:p>
                      <a:r>
                        <a:rPr lang="en-IN" sz="1200" dirty="0"/>
                        <a:t>Model</a:t>
                      </a:r>
                    </a:p>
                  </a:txBody>
                  <a:tcPr/>
                </a:tc>
                <a:tc>
                  <a:txBody>
                    <a:bodyPr/>
                    <a:lstStyle/>
                    <a:p>
                      <a:r>
                        <a:rPr lang="en-IN" sz="1200" dirty="0"/>
                        <a:t>Accuracy</a:t>
                      </a:r>
                    </a:p>
                  </a:txBody>
                  <a:tcPr/>
                </a:tc>
                <a:tc>
                  <a:txBody>
                    <a:bodyPr/>
                    <a:lstStyle/>
                    <a:p>
                      <a:r>
                        <a:rPr lang="en-IN" sz="1200" dirty="0"/>
                        <a:t>ROC AUC</a:t>
                      </a:r>
                    </a:p>
                  </a:txBody>
                  <a:tcPr/>
                </a:tc>
                <a:tc>
                  <a:txBody>
                    <a:bodyPr/>
                    <a:lstStyle/>
                    <a:p>
                      <a:r>
                        <a:rPr lang="en-IN" sz="1200" dirty="0"/>
                        <a:t>Precision</a:t>
                      </a:r>
                    </a:p>
                  </a:txBody>
                  <a:tcPr/>
                </a:tc>
                <a:tc>
                  <a:txBody>
                    <a:bodyPr/>
                    <a:lstStyle/>
                    <a:p>
                      <a:r>
                        <a:rPr lang="en-IN" sz="1200" dirty="0"/>
                        <a:t>Recall</a:t>
                      </a:r>
                    </a:p>
                  </a:txBody>
                  <a:tcPr/>
                </a:tc>
                <a:extLst>
                  <a:ext uri="{0D108BD9-81ED-4DB2-BD59-A6C34878D82A}">
                    <a16:rowId xmlns:a16="http://schemas.microsoft.com/office/drawing/2014/main" val="1992890246"/>
                  </a:ext>
                </a:extLst>
              </a:tr>
              <a:tr h="370840">
                <a:tc>
                  <a:txBody>
                    <a:bodyPr/>
                    <a:lstStyle/>
                    <a:p>
                      <a:pPr algn="r" fontAlgn="ctr"/>
                      <a:r>
                        <a:rPr lang="en-IN" b="1">
                          <a:effectLst/>
                        </a:rPr>
                        <a:t>GB</a:t>
                      </a:r>
                    </a:p>
                  </a:txBody>
                  <a:tcPr marL="93278" marR="93278" anchor="ctr"/>
                </a:tc>
                <a:tc>
                  <a:txBody>
                    <a:bodyPr/>
                    <a:lstStyle/>
                    <a:p>
                      <a:pPr algn="r" fontAlgn="ctr"/>
                      <a:r>
                        <a:rPr lang="en-IN">
                          <a:effectLst/>
                        </a:rPr>
                        <a:t>0.88</a:t>
                      </a:r>
                    </a:p>
                  </a:txBody>
                  <a:tcPr marL="93278" marR="93278" anchor="ctr"/>
                </a:tc>
                <a:tc>
                  <a:txBody>
                    <a:bodyPr/>
                    <a:lstStyle/>
                    <a:p>
                      <a:pPr algn="r" fontAlgn="ctr"/>
                      <a:r>
                        <a:rPr lang="en-IN">
                          <a:effectLst/>
                        </a:rPr>
                        <a:t>0.5</a:t>
                      </a:r>
                    </a:p>
                  </a:txBody>
                  <a:tcPr marL="93278" marR="93278" anchor="ctr"/>
                </a:tc>
                <a:tc>
                  <a:txBody>
                    <a:bodyPr/>
                    <a:lstStyle/>
                    <a:p>
                      <a:pPr algn="r" fontAlgn="ctr"/>
                      <a:r>
                        <a:rPr lang="en-IN">
                          <a:effectLst/>
                        </a:rPr>
                        <a:t>0.0</a:t>
                      </a:r>
                    </a:p>
                  </a:txBody>
                  <a:tcPr marL="93278" marR="93278" anchor="ctr"/>
                </a:tc>
                <a:tc>
                  <a:txBody>
                    <a:bodyPr/>
                    <a:lstStyle/>
                    <a:p>
                      <a:pPr algn="r" fontAlgn="ctr"/>
                      <a:r>
                        <a:rPr lang="en-IN">
                          <a:effectLst/>
                        </a:rPr>
                        <a:t>0.0</a:t>
                      </a:r>
                    </a:p>
                  </a:txBody>
                  <a:tcPr marL="93278" marR="93278" anchor="ctr"/>
                </a:tc>
                <a:extLst>
                  <a:ext uri="{0D108BD9-81ED-4DB2-BD59-A6C34878D82A}">
                    <a16:rowId xmlns:a16="http://schemas.microsoft.com/office/drawing/2014/main" val="717617306"/>
                  </a:ext>
                </a:extLst>
              </a:tr>
              <a:tr h="370840">
                <a:tc>
                  <a:txBody>
                    <a:bodyPr/>
                    <a:lstStyle/>
                    <a:p>
                      <a:pPr algn="r" fontAlgn="ctr"/>
                      <a:r>
                        <a:rPr lang="en-IN" b="1">
                          <a:effectLst/>
                        </a:rPr>
                        <a:t>RU_GB</a:t>
                      </a:r>
                    </a:p>
                  </a:txBody>
                  <a:tcPr marL="93278" marR="93278" anchor="ctr"/>
                </a:tc>
                <a:tc>
                  <a:txBody>
                    <a:bodyPr/>
                    <a:lstStyle/>
                    <a:p>
                      <a:pPr algn="r" fontAlgn="ctr"/>
                      <a:r>
                        <a:rPr lang="en-IN">
                          <a:effectLst/>
                        </a:rPr>
                        <a:t>0.5</a:t>
                      </a:r>
                    </a:p>
                  </a:txBody>
                  <a:tcPr marL="93278" marR="93278" anchor="ctr"/>
                </a:tc>
                <a:tc>
                  <a:txBody>
                    <a:bodyPr/>
                    <a:lstStyle/>
                    <a:p>
                      <a:pPr algn="r" fontAlgn="ctr"/>
                      <a:r>
                        <a:rPr lang="en-IN">
                          <a:effectLst/>
                        </a:rPr>
                        <a:t>0.458</a:t>
                      </a:r>
                    </a:p>
                  </a:txBody>
                  <a:tcPr marL="93278" marR="93278" anchor="ctr"/>
                </a:tc>
                <a:tc>
                  <a:txBody>
                    <a:bodyPr/>
                    <a:lstStyle/>
                    <a:p>
                      <a:pPr algn="r" fontAlgn="ctr"/>
                      <a:r>
                        <a:rPr lang="en-IN">
                          <a:effectLst/>
                        </a:rPr>
                        <a:t>0.33</a:t>
                      </a:r>
                    </a:p>
                  </a:txBody>
                  <a:tcPr marL="93278" marR="93278" anchor="ctr"/>
                </a:tc>
                <a:tc>
                  <a:txBody>
                    <a:bodyPr/>
                    <a:lstStyle/>
                    <a:p>
                      <a:pPr algn="r" fontAlgn="ctr"/>
                      <a:r>
                        <a:rPr lang="en-IN">
                          <a:effectLst/>
                        </a:rPr>
                        <a:t>0.25</a:t>
                      </a:r>
                    </a:p>
                  </a:txBody>
                  <a:tcPr marL="93278" marR="93278" anchor="ctr"/>
                </a:tc>
                <a:extLst>
                  <a:ext uri="{0D108BD9-81ED-4DB2-BD59-A6C34878D82A}">
                    <a16:rowId xmlns:a16="http://schemas.microsoft.com/office/drawing/2014/main" val="461279276"/>
                  </a:ext>
                </a:extLst>
              </a:tr>
              <a:tr h="370840">
                <a:tc>
                  <a:txBody>
                    <a:bodyPr/>
                    <a:lstStyle/>
                    <a:p>
                      <a:pPr algn="r" fontAlgn="ctr"/>
                      <a:r>
                        <a:rPr lang="en-IN" b="1">
                          <a:effectLst/>
                        </a:rPr>
                        <a:t>RO_GB</a:t>
                      </a:r>
                    </a:p>
                  </a:txBody>
                  <a:tcPr marL="93278" marR="93278" anchor="ctr"/>
                </a:tc>
                <a:tc>
                  <a:txBody>
                    <a:bodyPr/>
                    <a:lstStyle/>
                    <a:p>
                      <a:pPr algn="r" fontAlgn="ctr"/>
                      <a:r>
                        <a:rPr lang="en-IN">
                          <a:effectLst/>
                        </a:rPr>
                        <a:t>0.961</a:t>
                      </a:r>
                    </a:p>
                  </a:txBody>
                  <a:tcPr marL="93278" marR="93278" anchor="ctr"/>
                </a:tc>
                <a:tc>
                  <a:txBody>
                    <a:bodyPr/>
                    <a:lstStyle/>
                    <a:p>
                      <a:pPr algn="r" fontAlgn="ctr"/>
                      <a:r>
                        <a:rPr lang="en-IN">
                          <a:effectLst/>
                        </a:rPr>
                        <a:t>0.964</a:t>
                      </a:r>
                    </a:p>
                  </a:txBody>
                  <a:tcPr marL="93278" marR="93278" anchor="ctr"/>
                </a:tc>
                <a:tc>
                  <a:txBody>
                    <a:bodyPr/>
                    <a:lstStyle/>
                    <a:p>
                      <a:pPr algn="r" fontAlgn="ctr"/>
                      <a:r>
                        <a:rPr lang="en-IN">
                          <a:effectLst/>
                        </a:rPr>
                        <a:t>0.92</a:t>
                      </a:r>
                    </a:p>
                  </a:txBody>
                  <a:tcPr marL="93278" marR="93278" anchor="ctr"/>
                </a:tc>
                <a:tc>
                  <a:txBody>
                    <a:bodyPr/>
                    <a:lstStyle/>
                    <a:p>
                      <a:pPr algn="r" fontAlgn="ctr"/>
                      <a:r>
                        <a:rPr lang="en-IN">
                          <a:effectLst/>
                        </a:rPr>
                        <a:t>1.0</a:t>
                      </a:r>
                    </a:p>
                  </a:txBody>
                  <a:tcPr marL="93278" marR="93278" anchor="ctr"/>
                </a:tc>
                <a:extLst>
                  <a:ext uri="{0D108BD9-81ED-4DB2-BD59-A6C34878D82A}">
                    <a16:rowId xmlns:a16="http://schemas.microsoft.com/office/drawing/2014/main" val="4006708799"/>
                  </a:ext>
                </a:extLst>
              </a:tr>
              <a:tr h="370840">
                <a:tc>
                  <a:txBody>
                    <a:bodyPr/>
                    <a:lstStyle/>
                    <a:p>
                      <a:pPr algn="r" fontAlgn="ctr"/>
                      <a:r>
                        <a:rPr lang="en-IN" b="1">
                          <a:effectLst/>
                        </a:rPr>
                        <a:t>ENN_GB</a:t>
                      </a:r>
                    </a:p>
                  </a:txBody>
                  <a:tcPr marL="93278" marR="93278" anchor="ctr"/>
                </a:tc>
                <a:tc>
                  <a:txBody>
                    <a:bodyPr/>
                    <a:lstStyle/>
                    <a:p>
                      <a:pPr algn="r" fontAlgn="ctr"/>
                      <a:r>
                        <a:rPr lang="en-IN">
                          <a:effectLst/>
                        </a:rPr>
                        <a:t>0.841</a:t>
                      </a:r>
                    </a:p>
                  </a:txBody>
                  <a:tcPr marL="93278" marR="93278" anchor="ctr"/>
                </a:tc>
                <a:tc>
                  <a:txBody>
                    <a:bodyPr/>
                    <a:lstStyle/>
                    <a:p>
                      <a:pPr algn="r" fontAlgn="ctr"/>
                      <a:r>
                        <a:rPr lang="en-IN">
                          <a:effectLst/>
                        </a:rPr>
                        <a:t>0.575</a:t>
                      </a:r>
                    </a:p>
                  </a:txBody>
                  <a:tcPr marL="93278" marR="93278" anchor="ctr"/>
                </a:tc>
                <a:tc>
                  <a:txBody>
                    <a:bodyPr/>
                    <a:lstStyle/>
                    <a:p>
                      <a:pPr algn="r" fontAlgn="ctr"/>
                      <a:r>
                        <a:rPr lang="en-IN">
                          <a:effectLst/>
                        </a:rPr>
                        <a:t>0.4</a:t>
                      </a:r>
                    </a:p>
                  </a:txBody>
                  <a:tcPr marL="93278" marR="93278" anchor="ctr"/>
                </a:tc>
                <a:tc>
                  <a:txBody>
                    <a:bodyPr/>
                    <a:lstStyle/>
                    <a:p>
                      <a:pPr algn="r" fontAlgn="ctr"/>
                      <a:r>
                        <a:rPr lang="en-IN">
                          <a:effectLst/>
                        </a:rPr>
                        <a:t>0.2</a:t>
                      </a:r>
                    </a:p>
                  </a:txBody>
                  <a:tcPr marL="93278" marR="93278" anchor="ctr"/>
                </a:tc>
                <a:extLst>
                  <a:ext uri="{0D108BD9-81ED-4DB2-BD59-A6C34878D82A}">
                    <a16:rowId xmlns:a16="http://schemas.microsoft.com/office/drawing/2014/main" val="2926444132"/>
                  </a:ext>
                </a:extLst>
              </a:tr>
              <a:tr h="370840">
                <a:tc>
                  <a:txBody>
                    <a:bodyPr/>
                    <a:lstStyle/>
                    <a:p>
                      <a:pPr algn="r" fontAlgn="ctr"/>
                      <a:r>
                        <a:rPr lang="en-IN" b="1">
                          <a:effectLst/>
                        </a:rPr>
                        <a:t>SMO_GB</a:t>
                      </a:r>
                    </a:p>
                  </a:txBody>
                  <a:tcPr marL="93278" marR="93278" anchor="ctr"/>
                </a:tc>
                <a:tc>
                  <a:txBody>
                    <a:bodyPr/>
                    <a:lstStyle/>
                    <a:p>
                      <a:pPr algn="r" fontAlgn="ctr"/>
                      <a:r>
                        <a:rPr lang="en-IN">
                          <a:effectLst/>
                        </a:rPr>
                        <a:t>0.889</a:t>
                      </a:r>
                    </a:p>
                  </a:txBody>
                  <a:tcPr marL="93278" marR="93278" anchor="ctr"/>
                </a:tc>
                <a:tc>
                  <a:txBody>
                    <a:bodyPr/>
                    <a:lstStyle/>
                    <a:p>
                      <a:pPr algn="r" fontAlgn="ctr"/>
                      <a:r>
                        <a:rPr lang="en-IN">
                          <a:effectLst/>
                        </a:rPr>
                        <a:t>0.891</a:t>
                      </a:r>
                    </a:p>
                  </a:txBody>
                  <a:tcPr marL="93278" marR="93278" anchor="ctr"/>
                </a:tc>
                <a:tc>
                  <a:txBody>
                    <a:bodyPr/>
                    <a:lstStyle/>
                    <a:p>
                      <a:pPr algn="r" fontAlgn="ctr"/>
                      <a:r>
                        <a:rPr lang="en-IN">
                          <a:effectLst/>
                        </a:rPr>
                        <a:t>0.86</a:t>
                      </a:r>
                    </a:p>
                  </a:txBody>
                  <a:tcPr marL="93278" marR="93278" anchor="ctr"/>
                </a:tc>
                <a:tc>
                  <a:txBody>
                    <a:bodyPr/>
                    <a:lstStyle/>
                    <a:p>
                      <a:pPr algn="r" fontAlgn="ctr"/>
                      <a:r>
                        <a:rPr lang="en-IN" dirty="0">
                          <a:effectLst/>
                        </a:rPr>
                        <a:t>0.92</a:t>
                      </a:r>
                    </a:p>
                  </a:txBody>
                  <a:tcPr marL="93278" marR="93278" anchor="ctr"/>
                </a:tc>
                <a:extLst>
                  <a:ext uri="{0D108BD9-81ED-4DB2-BD59-A6C34878D82A}">
                    <a16:rowId xmlns:a16="http://schemas.microsoft.com/office/drawing/2014/main" val="4149263082"/>
                  </a:ext>
                </a:extLst>
              </a:tr>
            </a:tbl>
          </a:graphicData>
        </a:graphic>
      </p:graphicFrame>
      <p:pic>
        <p:nvPicPr>
          <p:cNvPr id="4" name="Picture 3">
            <a:extLst>
              <a:ext uri="{FF2B5EF4-FFF2-40B4-BE49-F238E27FC236}">
                <a16:creationId xmlns:a16="http://schemas.microsoft.com/office/drawing/2014/main" id="{8F2E4CCE-1645-B40B-F98E-0136909B41FD}"/>
              </a:ext>
            </a:extLst>
          </p:cNvPr>
          <p:cNvPicPr>
            <a:picLocks noChangeAspect="1"/>
          </p:cNvPicPr>
          <p:nvPr/>
        </p:nvPicPr>
        <p:blipFill>
          <a:blip r:embed="rId3"/>
          <a:stretch>
            <a:fillRect/>
          </a:stretch>
        </p:blipFill>
        <p:spPr>
          <a:xfrm>
            <a:off x="5304710" y="2326888"/>
            <a:ext cx="3839290" cy="2541432"/>
          </a:xfrm>
          <a:prstGeom prst="rect">
            <a:avLst/>
          </a:prstGeom>
        </p:spPr>
      </p:pic>
    </p:spTree>
    <p:extLst>
      <p:ext uri="{BB962C8B-B14F-4D97-AF65-F5344CB8AC3E}">
        <p14:creationId xmlns:p14="http://schemas.microsoft.com/office/powerpoint/2010/main" val="3264794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729450" y="83025"/>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PCA(Principal Component Analysis)</a:t>
            </a:r>
            <a:endParaRPr/>
          </a:p>
        </p:txBody>
      </p:sp>
      <p:sp>
        <p:nvSpPr>
          <p:cNvPr id="137" name="Google Shape;137;p21"/>
          <p:cNvSpPr txBox="1">
            <a:spLocks noGrp="1"/>
          </p:cNvSpPr>
          <p:nvPr>
            <p:ph type="body" idx="1"/>
          </p:nvPr>
        </p:nvSpPr>
        <p:spPr>
          <a:xfrm>
            <a:off x="729450" y="743400"/>
            <a:ext cx="7688700" cy="401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8" name="Google Shape;138;p21"/>
          <p:cNvPicPr preferRelativeResize="0"/>
          <p:nvPr/>
        </p:nvPicPr>
        <p:blipFill>
          <a:blip r:embed="rId3">
            <a:alphaModFix/>
          </a:blip>
          <a:stretch>
            <a:fillRect/>
          </a:stretch>
        </p:blipFill>
        <p:spPr>
          <a:xfrm>
            <a:off x="4855325" y="1261825"/>
            <a:ext cx="3348850" cy="3221250"/>
          </a:xfrm>
          <a:prstGeom prst="rect">
            <a:avLst/>
          </a:prstGeom>
          <a:noFill/>
          <a:ln>
            <a:noFill/>
          </a:ln>
        </p:spPr>
      </p:pic>
      <p:pic>
        <p:nvPicPr>
          <p:cNvPr id="139" name="Google Shape;139;p21"/>
          <p:cNvPicPr preferRelativeResize="0"/>
          <p:nvPr/>
        </p:nvPicPr>
        <p:blipFill>
          <a:blip r:embed="rId4">
            <a:alphaModFix/>
          </a:blip>
          <a:stretch>
            <a:fillRect/>
          </a:stretch>
        </p:blipFill>
        <p:spPr>
          <a:xfrm>
            <a:off x="859475" y="1261813"/>
            <a:ext cx="3830100" cy="3221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29450" y="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using 1 method of removing correlation</a:t>
            </a:r>
            <a:endParaRPr/>
          </a:p>
        </p:txBody>
      </p:sp>
      <p:pic>
        <p:nvPicPr>
          <p:cNvPr id="3" name="Picture 2">
            <a:extLst>
              <a:ext uri="{FF2B5EF4-FFF2-40B4-BE49-F238E27FC236}">
                <a16:creationId xmlns:a16="http://schemas.microsoft.com/office/drawing/2014/main" id="{62B61376-039A-0D1D-CAB3-5CE86CD32F32}"/>
              </a:ext>
            </a:extLst>
          </p:cNvPr>
          <p:cNvPicPr>
            <a:picLocks noChangeAspect="1"/>
          </p:cNvPicPr>
          <p:nvPr/>
        </p:nvPicPr>
        <p:blipFill>
          <a:blip r:embed="rId3"/>
          <a:stretch>
            <a:fillRect/>
          </a:stretch>
        </p:blipFill>
        <p:spPr>
          <a:xfrm>
            <a:off x="128097" y="610865"/>
            <a:ext cx="8562420" cy="45326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729450" y="1332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using PCA</a:t>
            </a:r>
            <a:endParaRPr/>
          </a:p>
        </p:txBody>
      </p:sp>
      <p:pic>
        <p:nvPicPr>
          <p:cNvPr id="2" name="Picture 1">
            <a:extLst>
              <a:ext uri="{FF2B5EF4-FFF2-40B4-BE49-F238E27FC236}">
                <a16:creationId xmlns:a16="http://schemas.microsoft.com/office/drawing/2014/main" id="{479AC62E-1A31-4C4B-D166-6EFB7CFE6805}"/>
              </a:ext>
            </a:extLst>
          </p:cNvPr>
          <p:cNvPicPr>
            <a:picLocks noChangeAspect="1"/>
          </p:cNvPicPr>
          <p:nvPr/>
        </p:nvPicPr>
        <p:blipFill>
          <a:blip r:embed="rId3"/>
          <a:stretch>
            <a:fillRect/>
          </a:stretch>
        </p:blipFill>
        <p:spPr>
          <a:xfrm>
            <a:off x="70583" y="668425"/>
            <a:ext cx="8530724" cy="44680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Conclusion</a:t>
            </a:r>
            <a:endParaRPr/>
          </a:p>
        </p:txBody>
      </p:sp>
      <p:sp>
        <p:nvSpPr>
          <p:cNvPr id="159" name="Google Shape;159;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Balancing the dataset giving us the better results in predicting the software defect</a:t>
            </a:r>
            <a:endParaRPr/>
          </a:p>
          <a:p>
            <a:pPr marL="457200" lvl="0" indent="-311150" algn="l" rtl="0">
              <a:spcBef>
                <a:spcPts val="0"/>
              </a:spcBef>
              <a:spcAft>
                <a:spcPts val="0"/>
              </a:spcAft>
              <a:buSzPts val="1300"/>
              <a:buChar char="●"/>
            </a:pPr>
            <a:r>
              <a:rPr lang="en"/>
              <a:t>Random Oversampling balancing technique is giving better results than random under sampling balancing  technique</a:t>
            </a:r>
            <a:endParaRPr/>
          </a:p>
          <a:p>
            <a:pPr marL="457200" lvl="0" indent="-311150" algn="l" rtl="0">
              <a:spcBef>
                <a:spcPts val="0"/>
              </a:spcBef>
              <a:spcAft>
                <a:spcPts val="0"/>
              </a:spcAft>
              <a:buSzPts val="1300"/>
              <a:buChar char="●"/>
            </a:pPr>
            <a:r>
              <a:rPr lang="en"/>
              <a:t>Both PCA and 1st method used to remove correlation are giving almost similar results in predicting software defect. For some models, PCA worked better and for some models 1st method worked better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Research Question</a:t>
            </a:r>
            <a:endParaRPr/>
          </a:p>
        </p:txBody>
      </p:sp>
      <p:sp>
        <p:nvSpPr>
          <p:cNvPr id="93" name="Google Shape;93;p14"/>
          <p:cNvSpPr txBox="1">
            <a:spLocks noGrp="1"/>
          </p:cNvSpPr>
          <p:nvPr>
            <p:ph type="subTitle" idx="1"/>
          </p:nvPr>
        </p:nvSpPr>
        <p:spPr>
          <a:xfrm>
            <a:off x="729452" y="28242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Finding out an efficient method to predict the software defect in the code?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800" y="525600"/>
            <a:ext cx="76884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Attribute List</a:t>
            </a:r>
            <a:endParaRPr/>
          </a:p>
        </p:txBody>
      </p:sp>
      <p:sp>
        <p:nvSpPr>
          <p:cNvPr id="99" name="Google Shape;99;p15"/>
          <p:cNvSpPr txBox="1">
            <a:spLocks noGrp="1"/>
          </p:cNvSpPr>
          <p:nvPr>
            <p:ph type="body" idx="1"/>
          </p:nvPr>
        </p:nvSpPr>
        <p:spPr>
          <a:xfrm>
            <a:off x="729325" y="1268875"/>
            <a:ext cx="3774300" cy="35913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solidFill>
                  <a:srgbClr val="000000"/>
                </a:solidFill>
                <a:latin typeface="Arial"/>
                <a:ea typeface="Arial"/>
                <a:cs typeface="Arial"/>
                <a:sym typeface="Arial"/>
              </a:rPr>
              <a:t>  1. loc             : numeric % McCabe's line count of code</a:t>
            </a:r>
            <a:endParaRPr>
              <a:solidFill>
                <a:srgbClr val="000000"/>
              </a:solidFill>
              <a:latin typeface="Arial"/>
              <a:ea typeface="Arial"/>
              <a:cs typeface="Arial"/>
              <a:sym typeface="Arial"/>
            </a:endParaRPr>
          </a:p>
          <a:p>
            <a:pPr marL="0" lvl="0" indent="0" algn="l" rtl="0">
              <a:spcBef>
                <a:spcPts val="1200"/>
              </a:spcBef>
              <a:spcAft>
                <a:spcPts val="0"/>
              </a:spcAft>
              <a:buNone/>
            </a:pPr>
            <a:r>
              <a:rPr lang="en">
                <a:solidFill>
                  <a:srgbClr val="000000"/>
                </a:solidFill>
                <a:latin typeface="Arial"/>
                <a:ea typeface="Arial"/>
                <a:cs typeface="Arial"/>
                <a:sym typeface="Arial"/>
              </a:rPr>
              <a:t>  2. v(g)            : numeric % McCabe "cyclomatic complexity"</a:t>
            </a:r>
            <a:endParaRPr>
              <a:solidFill>
                <a:srgbClr val="000000"/>
              </a:solidFill>
              <a:latin typeface="Arial"/>
              <a:ea typeface="Arial"/>
              <a:cs typeface="Arial"/>
              <a:sym typeface="Arial"/>
            </a:endParaRPr>
          </a:p>
          <a:p>
            <a:pPr marL="0" lvl="0" indent="0" algn="l" rtl="0">
              <a:spcBef>
                <a:spcPts val="1200"/>
              </a:spcBef>
              <a:spcAft>
                <a:spcPts val="0"/>
              </a:spcAft>
              <a:buNone/>
            </a:pPr>
            <a:r>
              <a:rPr lang="en">
                <a:solidFill>
                  <a:srgbClr val="000000"/>
                </a:solidFill>
                <a:latin typeface="Arial"/>
                <a:ea typeface="Arial"/>
                <a:cs typeface="Arial"/>
                <a:sym typeface="Arial"/>
              </a:rPr>
              <a:t>  3. ev(g)           : numeric % McCabe "essential complexity"</a:t>
            </a:r>
            <a:endParaRPr>
              <a:solidFill>
                <a:srgbClr val="000000"/>
              </a:solidFill>
              <a:latin typeface="Arial"/>
              <a:ea typeface="Arial"/>
              <a:cs typeface="Arial"/>
              <a:sym typeface="Arial"/>
            </a:endParaRPr>
          </a:p>
          <a:p>
            <a:pPr marL="0" lvl="0" indent="0" algn="l" rtl="0">
              <a:spcBef>
                <a:spcPts val="1200"/>
              </a:spcBef>
              <a:spcAft>
                <a:spcPts val="0"/>
              </a:spcAft>
              <a:buNone/>
            </a:pPr>
            <a:r>
              <a:rPr lang="en">
                <a:solidFill>
                  <a:srgbClr val="000000"/>
                </a:solidFill>
                <a:latin typeface="Arial"/>
                <a:ea typeface="Arial"/>
                <a:cs typeface="Arial"/>
                <a:sym typeface="Arial"/>
              </a:rPr>
              <a:t>  4. iv(g)           : numeric % McCabe "design complexity"</a:t>
            </a:r>
            <a:endParaRPr>
              <a:solidFill>
                <a:srgbClr val="000000"/>
              </a:solidFill>
              <a:latin typeface="Arial"/>
              <a:ea typeface="Arial"/>
              <a:cs typeface="Arial"/>
              <a:sym typeface="Arial"/>
            </a:endParaRPr>
          </a:p>
          <a:p>
            <a:pPr marL="0" lvl="0" indent="0" algn="l" rtl="0">
              <a:spcBef>
                <a:spcPts val="1200"/>
              </a:spcBef>
              <a:spcAft>
                <a:spcPts val="0"/>
              </a:spcAft>
              <a:buNone/>
            </a:pPr>
            <a:r>
              <a:rPr lang="en">
                <a:solidFill>
                  <a:srgbClr val="000000"/>
                </a:solidFill>
                <a:latin typeface="Arial"/>
                <a:ea typeface="Arial"/>
                <a:cs typeface="Arial"/>
                <a:sym typeface="Arial"/>
              </a:rPr>
              <a:t>  5. n               : numeric % Halstead total operators + operands</a:t>
            </a:r>
            <a:endParaRPr>
              <a:solidFill>
                <a:srgbClr val="000000"/>
              </a:solidFill>
              <a:latin typeface="Arial"/>
              <a:ea typeface="Arial"/>
              <a:cs typeface="Arial"/>
              <a:sym typeface="Arial"/>
            </a:endParaRPr>
          </a:p>
          <a:p>
            <a:pPr marL="0" lvl="0" indent="0" algn="l" rtl="0">
              <a:spcBef>
                <a:spcPts val="1200"/>
              </a:spcBef>
              <a:spcAft>
                <a:spcPts val="0"/>
              </a:spcAft>
              <a:buNone/>
            </a:pPr>
            <a:r>
              <a:rPr lang="en">
                <a:solidFill>
                  <a:srgbClr val="000000"/>
                </a:solidFill>
                <a:latin typeface="Arial"/>
                <a:ea typeface="Arial"/>
                <a:cs typeface="Arial"/>
                <a:sym typeface="Arial"/>
              </a:rPr>
              <a:t>  6. v               : numeric % Halstead "volume"</a:t>
            </a:r>
            <a:endParaRPr>
              <a:solidFill>
                <a:srgbClr val="000000"/>
              </a:solidFill>
              <a:latin typeface="Arial"/>
              <a:ea typeface="Arial"/>
              <a:cs typeface="Arial"/>
              <a:sym typeface="Arial"/>
            </a:endParaRPr>
          </a:p>
          <a:p>
            <a:pPr marL="0" lvl="0" indent="0" algn="l" rtl="0">
              <a:spcBef>
                <a:spcPts val="1200"/>
              </a:spcBef>
              <a:spcAft>
                <a:spcPts val="0"/>
              </a:spcAft>
              <a:buNone/>
            </a:pPr>
            <a:r>
              <a:rPr lang="en">
                <a:solidFill>
                  <a:srgbClr val="000000"/>
                </a:solidFill>
                <a:latin typeface="Arial"/>
                <a:ea typeface="Arial"/>
                <a:cs typeface="Arial"/>
                <a:sym typeface="Arial"/>
              </a:rPr>
              <a:t>  7. l               : numeric % Halstead "program length"</a:t>
            </a:r>
            <a:endParaRPr>
              <a:solidFill>
                <a:srgbClr val="000000"/>
              </a:solidFill>
              <a:latin typeface="Arial"/>
              <a:ea typeface="Arial"/>
              <a:cs typeface="Arial"/>
              <a:sym typeface="Arial"/>
            </a:endParaRPr>
          </a:p>
          <a:p>
            <a:pPr marL="0" lvl="0" indent="0" algn="l" rtl="0">
              <a:spcBef>
                <a:spcPts val="1200"/>
              </a:spcBef>
              <a:spcAft>
                <a:spcPts val="0"/>
              </a:spcAft>
              <a:buNone/>
            </a:pPr>
            <a:r>
              <a:rPr lang="en">
                <a:solidFill>
                  <a:srgbClr val="000000"/>
                </a:solidFill>
                <a:latin typeface="Arial"/>
                <a:ea typeface="Arial"/>
                <a:cs typeface="Arial"/>
                <a:sym typeface="Arial"/>
              </a:rPr>
              <a:t>  8. d               : numeric % Halstead "difficulty"</a:t>
            </a:r>
            <a:endParaRPr>
              <a:solidFill>
                <a:srgbClr val="000000"/>
              </a:solidFill>
              <a:latin typeface="Arial"/>
              <a:ea typeface="Arial"/>
              <a:cs typeface="Arial"/>
              <a:sym typeface="Arial"/>
            </a:endParaRPr>
          </a:p>
          <a:p>
            <a:pPr marL="0" lvl="0" indent="0" algn="l" rtl="0">
              <a:spcBef>
                <a:spcPts val="1200"/>
              </a:spcBef>
              <a:spcAft>
                <a:spcPts val="0"/>
              </a:spcAft>
              <a:buNone/>
            </a:pPr>
            <a:r>
              <a:rPr lang="en">
                <a:solidFill>
                  <a:srgbClr val="000000"/>
                </a:solidFill>
                <a:latin typeface="Arial"/>
                <a:ea typeface="Arial"/>
                <a:cs typeface="Arial"/>
                <a:sym typeface="Arial"/>
              </a:rPr>
              <a:t>  9. i               : numeric % Halstead "intelligence"</a:t>
            </a:r>
            <a:endParaRPr>
              <a:solidFill>
                <a:srgbClr val="000000"/>
              </a:solidFill>
              <a:latin typeface="Arial"/>
              <a:ea typeface="Arial"/>
              <a:cs typeface="Arial"/>
              <a:sym typeface="Arial"/>
            </a:endParaRPr>
          </a:p>
          <a:p>
            <a:pPr marL="0" lvl="0" indent="0" algn="l" rtl="0">
              <a:spcBef>
                <a:spcPts val="1200"/>
              </a:spcBef>
              <a:spcAft>
                <a:spcPts val="0"/>
              </a:spcAft>
              <a:buNone/>
            </a:pPr>
            <a:r>
              <a:rPr lang="en">
                <a:solidFill>
                  <a:srgbClr val="000000"/>
                </a:solidFill>
                <a:latin typeface="Arial"/>
                <a:ea typeface="Arial"/>
                <a:cs typeface="Arial"/>
                <a:sym typeface="Arial"/>
              </a:rPr>
              <a:t> 10. e               : numeric % Halstead "effort"</a:t>
            </a:r>
            <a:endParaRPr>
              <a:solidFill>
                <a:srgbClr val="000000"/>
              </a:solidFill>
              <a:latin typeface="Arial"/>
              <a:ea typeface="Arial"/>
              <a:cs typeface="Arial"/>
              <a:sym typeface="Arial"/>
            </a:endParaRPr>
          </a:p>
          <a:p>
            <a:pPr marL="0" lvl="0" indent="0" algn="l" rtl="0">
              <a:spcBef>
                <a:spcPts val="1200"/>
              </a:spcBef>
              <a:spcAft>
                <a:spcPts val="1200"/>
              </a:spcAft>
              <a:buNone/>
            </a:pPr>
            <a:r>
              <a:rPr lang="en">
                <a:solidFill>
                  <a:srgbClr val="000000"/>
                </a:solidFill>
                <a:latin typeface="Arial"/>
                <a:ea typeface="Arial"/>
                <a:cs typeface="Arial"/>
                <a:sym typeface="Arial"/>
              </a:rPr>
              <a:t> 11. b               : numeric % Halstead</a:t>
            </a:r>
            <a:endParaRPr>
              <a:solidFill>
                <a:srgbClr val="000000"/>
              </a:solidFill>
              <a:latin typeface="Arial"/>
              <a:ea typeface="Arial"/>
              <a:cs typeface="Arial"/>
              <a:sym typeface="Arial"/>
            </a:endParaRPr>
          </a:p>
        </p:txBody>
      </p:sp>
      <p:sp>
        <p:nvSpPr>
          <p:cNvPr id="100" name="Google Shape;100;p15"/>
          <p:cNvSpPr txBox="1">
            <a:spLocks noGrp="1"/>
          </p:cNvSpPr>
          <p:nvPr>
            <p:ph type="body" idx="2"/>
          </p:nvPr>
        </p:nvSpPr>
        <p:spPr>
          <a:xfrm>
            <a:off x="4643600" y="1178250"/>
            <a:ext cx="3774300" cy="3852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 sz="1000">
                <a:solidFill>
                  <a:srgbClr val="000000"/>
                </a:solidFill>
                <a:latin typeface="Arial"/>
                <a:ea typeface="Arial"/>
                <a:cs typeface="Arial"/>
                <a:sym typeface="Arial"/>
              </a:rPr>
              <a:t>12. t               : numeric % Halstead's time estimator</a:t>
            </a:r>
            <a:endParaRPr sz="1000">
              <a:solidFill>
                <a:srgbClr val="000000"/>
              </a:solidFill>
              <a:latin typeface="Arial"/>
              <a:ea typeface="Arial"/>
              <a:cs typeface="Arial"/>
              <a:sym typeface="Arial"/>
            </a:endParaRPr>
          </a:p>
          <a:p>
            <a:pPr marL="0" lvl="0" indent="0" algn="l" rtl="0">
              <a:lnSpc>
                <a:spcPct val="95000"/>
              </a:lnSpc>
              <a:spcBef>
                <a:spcPts val="1200"/>
              </a:spcBef>
              <a:spcAft>
                <a:spcPts val="0"/>
              </a:spcAft>
              <a:buSzPts val="275"/>
              <a:buNone/>
            </a:pPr>
            <a:r>
              <a:rPr lang="en" sz="1000">
                <a:solidFill>
                  <a:srgbClr val="000000"/>
                </a:solidFill>
                <a:latin typeface="Arial"/>
                <a:ea typeface="Arial"/>
                <a:cs typeface="Arial"/>
                <a:sym typeface="Arial"/>
              </a:rPr>
              <a:t>13. lOCode          : numeric % Halstead's line count</a:t>
            </a:r>
            <a:endParaRPr sz="1000">
              <a:solidFill>
                <a:srgbClr val="000000"/>
              </a:solidFill>
              <a:latin typeface="Arial"/>
              <a:ea typeface="Arial"/>
              <a:cs typeface="Arial"/>
              <a:sym typeface="Arial"/>
            </a:endParaRPr>
          </a:p>
          <a:p>
            <a:pPr marL="0" lvl="0" indent="0" algn="l" rtl="0">
              <a:lnSpc>
                <a:spcPct val="95000"/>
              </a:lnSpc>
              <a:spcBef>
                <a:spcPts val="1200"/>
              </a:spcBef>
              <a:spcAft>
                <a:spcPts val="0"/>
              </a:spcAft>
              <a:buSzPts val="275"/>
              <a:buNone/>
            </a:pPr>
            <a:r>
              <a:rPr lang="en" sz="1000">
                <a:solidFill>
                  <a:srgbClr val="000000"/>
                </a:solidFill>
                <a:latin typeface="Arial"/>
                <a:ea typeface="Arial"/>
                <a:cs typeface="Arial"/>
                <a:sym typeface="Arial"/>
              </a:rPr>
              <a:t>14. lOComment       : numeric % Halstead's count of lines of comments</a:t>
            </a:r>
            <a:endParaRPr sz="1000">
              <a:solidFill>
                <a:srgbClr val="000000"/>
              </a:solidFill>
              <a:latin typeface="Arial"/>
              <a:ea typeface="Arial"/>
              <a:cs typeface="Arial"/>
              <a:sym typeface="Arial"/>
            </a:endParaRPr>
          </a:p>
          <a:p>
            <a:pPr marL="0" lvl="0" indent="0" algn="l" rtl="0">
              <a:lnSpc>
                <a:spcPct val="95000"/>
              </a:lnSpc>
              <a:spcBef>
                <a:spcPts val="1200"/>
              </a:spcBef>
              <a:spcAft>
                <a:spcPts val="0"/>
              </a:spcAft>
              <a:buSzPts val="275"/>
              <a:buNone/>
            </a:pPr>
            <a:r>
              <a:rPr lang="en" sz="1000">
                <a:solidFill>
                  <a:srgbClr val="000000"/>
                </a:solidFill>
                <a:latin typeface="Arial"/>
                <a:ea typeface="Arial"/>
                <a:cs typeface="Arial"/>
                <a:sym typeface="Arial"/>
              </a:rPr>
              <a:t>15. lOBlank         : numeric % Halstead's count of blank lines</a:t>
            </a:r>
            <a:endParaRPr sz="1000">
              <a:solidFill>
                <a:srgbClr val="000000"/>
              </a:solidFill>
              <a:latin typeface="Arial"/>
              <a:ea typeface="Arial"/>
              <a:cs typeface="Arial"/>
              <a:sym typeface="Arial"/>
            </a:endParaRPr>
          </a:p>
          <a:p>
            <a:pPr marL="0" lvl="0" indent="0" algn="l" rtl="0">
              <a:lnSpc>
                <a:spcPct val="95000"/>
              </a:lnSpc>
              <a:spcBef>
                <a:spcPts val="1200"/>
              </a:spcBef>
              <a:spcAft>
                <a:spcPts val="0"/>
              </a:spcAft>
              <a:buSzPts val="275"/>
              <a:buNone/>
            </a:pPr>
            <a:r>
              <a:rPr lang="en" sz="1000">
                <a:solidFill>
                  <a:srgbClr val="000000"/>
                </a:solidFill>
                <a:latin typeface="Arial"/>
                <a:ea typeface="Arial"/>
                <a:cs typeface="Arial"/>
                <a:sym typeface="Arial"/>
              </a:rPr>
              <a:t>16. lOCodeAndComment: numeric</a:t>
            </a:r>
            <a:endParaRPr sz="1000">
              <a:solidFill>
                <a:srgbClr val="000000"/>
              </a:solidFill>
              <a:latin typeface="Arial"/>
              <a:ea typeface="Arial"/>
              <a:cs typeface="Arial"/>
              <a:sym typeface="Arial"/>
            </a:endParaRPr>
          </a:p>
          <a:p>
            <a:pPr marL="0" lvl="0" indent="0" algn="l" rtl="0">
              <a:lnSpc>
                <a:spcPct val="95000"/>
              </a:lnSpc>
              <a:spcBef>
                <a:spcPts val="1200"/>
              </a:spcBef>
              <a:spcAft>
                <a:spcPts val="0"/>
              </a:spcAft>
              <a:buSzPts val="275"/>
              <a:buNone/>
            </a:pPr>
            <a:r>
              <a:rPr lang="en" sz="1000">
                <a:solidFill>
                  <a:srgbClr val="000000"/>
                </a:solidFill>
                <a:latin typeface="Arial"/>
                <a:ea typeface="Arial"/>
                <a:cs typeface="Arial"/>
                <a:sym typeface="Arial"/>
              </a:rPr>
              <a:t>17. uniq_Op         : numeric % unique operators</a:t>
            </a:r>
            <a:endParaRPr sz="1000">
              <a:solidFill>
                <a:srgbClr val="000000"/>
              </a:solidFill>
              <a:latin typeface="Arial"/>
              <a:ea typeface="Arial"/>
              <a:cs typeface="Arial"/>
              <a:sym typeface="Arial"/>
            </a:endParaRPr>
          </a:p>
          <a:p>
            <a:pPr marL="0" lvl="0" indent="0" algn="l" rtl="0">
              <a:lnSpc>
                <a:spcPct val="95000"/>
              </a:lnSpc>
              <a:spcBef>
                <a:spcPts val="1200"/>
              </a:spcBef>
              <a:spcAft>
                <a:spcPts val="0"/>
              </a:spcAft>
              <a:buSzPts val="275"/>
              <a:buNone/>
            </a:pPr>
            <a:r>
              <a:rPr lang="en" sz="1000">
                <a:solidFill>
                  <a:srgbClr val="000000"/>
                </a:solidFill>
                <a:latin typeface="Arial"/>
                <a:ea typeface="Arial"/>
                <a:cs typeface="Arial"/>
                <a:sym typeface="Arial"/>
              </a:rPr>
              <a:t>18. uniq_Opnd       : numeric % unique operands</a:t>
            </a:r>
            <a:endParaRPr sz="1000">
              <a:solidFill>
                <a:srgbClr val="000000"/>
              </a:solidFill>
              <a:latin typeface="Arial"/>
              <a:ea typeface="Arial"/>
              <a:cs typeface="Arial"/>
              <a:sym typeface="Arial"/>
            </a:endParaRPr>
          </a:p>
          <a:p>
            <a:pPr marL="0" lvl="0" indent="0" algn="l" rtl="0">
              <a:lnSpc>
                <a:spcPct val="95000"/>
              </a:lnSpc>
              <a:spcBef>
                <a:spcPts val="1200"/>
              </a:spcBef>
              <a:spcAft>
                <a:spcPts val="0"/>
              </a:spcAft>
              <a:buSzPts val="275"/>
              <a:buNone/>
            </a:pPr>
            <a:r>
              <a:rPr lang="en" sz="1000">
                <a:solidFill>
                  <a:srgbClr val="000000"/>
                </a:solidFill>
                <a:latin typeface="Arial"/>
                <a:ea typeface="Arial"/>
                <a:cs typeface="Arial"/>
                <a:sym typeface="Arial"/>
              </a:rPr>
              <a:t>19. total_Op        : numeric % total operators</a:t>
            </a:r>
            <a:endParaRPr sz="1000">
              <a:solidFill>
                <a:srgbClr val="000000"/>
              </a:solidFill>
              <a:latin typeface="Arial"/>
              <a:ea typeface="Arial"/>
              <a:cs typeface="Arial"/>
              <a:sym typeface="Arial"/>
            </a:endParaRPr>
          </a:p>
          <a:p>
            <a:pPr marL="0" lvl="0" indent="0" algn="l" rtl="0">
              <a:lnSpc>
                <a:spcPct val="95000"/>
              </a:lnSpc>
              <a:spcBef>
                <a:spcPts val="1200"/>
              </a:spcBef>
              <a:spcAft>
                <a:spcPts val="0"/>
              </a:spcAft>
              <a:buSzPts val="275"/>
              <a:buNone/>
            </a:pPr>
            <a:r>
              <a:rPr lang="en" sz="1000">
                <a:solidFill>
                  <a:srgbClr val="000000"/>
                </a:solidFill>
                <a:latin typeface="Arial"/>
                <a:ea typeface="Arial"/>
                <a:cs typeface="Arial"/>
                <a:sym typeface="Arial"/>
              </a:rPr>
              <a:t>20. total_Opnd      : numeric % total operands</a:t>
            </a:r>
            <a:endParaRPr sz="1000">
              <a:solidFill>
                <a:srgbClr val="000000"/>
              </a:solidFill>
              <a:latin typeface="Arial"/>
              <a:ea typeface="Arial"/>
              <a:cs typeface="Arial"/>
              <a:sym typeface="Arial"/>
            </a:endParaRPr>
          </a:p>
          <a:p>
            <a:pPr marL="0" lvl="0" indent="0" algn="l" rtl="0">
              <a:lnSpc>
                <a:spcPct val="95000"/>
              </a:lnSpc>
              <a:spcBef>
                <a:spcPts val="1200"/>
              </a:spcBef>
              <a:spcAft>
                <a:spcPts val="0"/>
              </a:spcAft>
              <a:buSzPts val="275"/>
              <a:buNone/>
            </a:pPr>
            <a:r>
              <a:rPr lang="en" sz="1000">
                <a:solidFill>
                  <a:srgbClr val="000000"/>
                </a:solidFill>
                <a:latin typeface="Arial"/>
                <a:ea typeface="Arial"/>
                <a:cs typeface="Arial"/>
                <a:sym typeface="Arial"/>
              </a:rPr>
              <a:t>21: branchCount     : numeric % of the flow graph</a:t>
            </a:r>
            <a:endParaRPr sz="1000">
              <a:solidFill>
                <a:srgbClr val="000000"/>
              </a:solidFill>
              <a:latin typeface="Arial"/>
              <a:ea typeface="Arial"/>
              <a:cs typeface="Arial"/>
              <a:sym typeface="Arial"/>
            </a:endParaRPr>
          </a:p>
          <a:p>
            <a:pPr marL="0" lvl="0" indent="0" algn="l" rtl="0">
              <a:lnSpc>
                <a:spcPct val="95000"/>
              </a:lnSpc>
              <a:spcBef>
                <a:spcPts val="1200"/>
              </a:spcBef>
              <a:spcAft>
                <a:spcPts val="0"/>
              </a:spcAft>
              <a:buSzPts val="275"/>
              <a:buNone/>
            </a:pPr>
            <a:r>
              <a:rPr lang="en" sz="1000">
                <a:solidFill>
                  <a:srgbClr val="000000"/>
                </a:solidFill>
                <a:latin typeface="Arial"/>
                <a:ea typeface="Arial"/>
                <a:cs typeface="Arial"/>
                <a:sym typeface="Arial"/>
              </a:rPr>
              <a:t>22. defects         : {false,true} % module has/has not one or                       more reported defects</a:t>
            </a:r>
            <a:endParaRPr sz="1000">
              <a:solidFill>
                <a:srgbClr val="000000"/>
              </a:solidFill>
              <a:latin typeface="Arial"/>
              <a:ea typeface="Arial"/>
              <a:cs typeface="Arial"/>
              <a:sym typeface="Arial"/>
            </a:endParaRPr>
          </a:p>
          <a:p>
            <a:pPr marL="0" lvl="0" indent="0" algn="l" rtl="0">
              <a:lnSpc>
                <a:spcPct val="95000"/>
              </a:lnSpc>
              <a:spcBef>
                <a:spcPts val="1200"/>
              </a:spcBef>
              <a:spcAft>
                <a:spcPts val="0"/>
              </a:spcAft>
              <a:buSzPts val="275"/>
              <a:buNone/>
            </a:pPr>
            <a:r>
              <a:rPr lang="en" sz="1064">
                <a:solidFill>
                  <a:srgbClr val="000000"/>
                </a:solidFill>
                <a:latin typeface="Arial"/>
                <a:ea typeface="Arial"/>
                <a:cs typeface="Arial"/>
                <a:sym typeface="Arial"/>
              </a:rPr>
              <a:t>                                       </a:t>
            </a:r>
            <a:endParaRPr sz="1064">
              <a:solidFill>
                <a:srgbClr val="000000"/>
              </a:solidFill>
              <a:latin typeface="Arial"/>
              <a:ea typeface="Arial"/>
              <a:cs typeface="Arial"/>
              <a:sym typeface="Arial"/>
            </a:endParaRPr>
          </a:p>
          <a:p>
            <a:pPr marL="0" lvl="0" indent="0" algn="l" rtl="0">
              <a:lnSpc>
                <a:spcPct val="95000"/>
              </a:lnSpc>
              <a:spcBef>
                <a:spcPts val="1200"/>
              </a:spcBef>
              <a:spcAft>
                <a:spcPts val="0"/>
              </a:spcAft>
              <a:buSzPts val="275"/>
              <a:buNone/>
            </a:pPr>
            <a:endParaRPr sz="425">
              <a:latin typeface="Times New Roman"/>
              <a:ea typeface="Times New Roman"/>
              <a:cs typeface="Times New Roman"/>
              <a:sym typeface="Times New Roman"/>
            </a:endParaRPr>
          </a:p>
          <a:p>
            <a:pPr marL="0" lvl="0" indent="0" algn="l" rtl="0">
              <a:lnSpc>
                <a:spcPct val="95000"/>
              </a:lnSpc>
              <a:spcBef>
                <a:spcPts val="1200"/>
              </a:spcBef>
              <a:spcAft>
                <a:spcPts val="0"/>
              </a:spcAft>
              <a:buSzPts val="275"/>
              <a:buNone/>
            </a:pPr>
            <a:endParaRPr sz="425">
              <a:latin typeface="Times New Roman"/>
              <a:ea typeface="Times New Roman"/>
              <a:cs typeface="Times New Roman"/>
              <a:sym typeface="Times New Roman"/>
            </a:endParaRPr>
          </a:p>
          <a:p>
            <a:pPr marL="0" lvl="0" indent="0" algn="l" rtl="0">
              <a:lnSpc>
                <a:spcPct val="95000"/>
              </a:lnSpc>
              <a:spcBef>
                <a:spcPts val="1200"/>
              </a:spcBef>
              <a:spcAft>
                <a:spcPts val="1200"/>
              </a:spcAft>
              <a:buSzPts val="275"/>
              <a:buNone/>
            </a:pPr>
            <a:endParaRPr sz="612">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DataSet</a:t>
            </a:r>
            <a:endParaRPr/>
          </a:p>
        </p:txBody>
      </p:sp>
      <p:sp>
        <p:nvSpPr>
          <p:cNvPr id="106" name="Google Shape;106;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dataset has two classes; True and False</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This is an imbalance dataset, as there is high difference between the two classes(49 true values and 449 False values)</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So, we need to balance the dataset, so that approximately half of the distribution represents the True class and the other half represents the False class</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694800" y="49775"/>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Heat Map (Correlation between Features)</a:t>
            </a:r>
            <a:endParaRPr/>
          </a:p>
        </p:txBody>
      </p:sp>
      <p:sp>
        <p:nvSpPr>
          <p:cNvPr id="112" name="Google Shape;112;p17"/>
          <p:cNvSpPr txBox="1">
            <a:spLocks noGrp="1"/>
          </p:cNvSpPr>
          <p:nvPr>
            <p:ph type="body" idx="1"/>
          </p:nvPr>
        </p:nvSpPr>
        <p:spPr>
          <a:xfrm>
            <a:off x="729450" y="1257550"/>
            <a:ext cx="7688700" cy="3670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3" name="Google Shape;113;p17"/>
          <p:cNvPicPr preferRelativeResize="0"/>
          <p:nvPr/>
        </p:nvPicPr>
        <p:blipFill>
          <a:blip r:embed="rId3">
            <a:alphaModFix/>
          </a:blip>
          <a:stretch>
            <a:fillRect/>
          </a:stretch>
        </p:blipFill>
        <p:spPr>
          <a:xfrm>
            <a:off x="693000" y="584975"/>
            <a:ext cx="7758000" cy="4501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Methods Used to remove correlation</a:t>
            </a:r>
            <a:endParaRPr/>
          </a:p>
        </p:txBody>
      </p:sp>
      <p:sp>
        <p:nvSpPr>
          <p:cNvPr id="119" name="Google Shape;119;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77500" lnSpcReduction="20000"/>
          </a:bodyPr>
          <a:lstStyle/>
          <a:p>
            <a:pPr marL="457200" lvl="0" indent="-325755" algn="l" rtl="0">
              <a:spcBef>
                <a:spcPts val="0"/>
              </a:spcBef>
              <a:spcAft>
                <a:spcPts val="0"/>
              </a:spcAft>
              <a:buClr>
                <a:srgbClr val="000000"/>
              </a:buClr>
              <a:buSzPct val="100000"/>
              <a:buFont typeface="Times New Roman"/>
              <a:buChar char="●"/>
            </a:pPr>
            <a:r>
              <a:rPr lang="en" sz="1800">
                <a:solidFill>
                  <a:srgbClr val="000000"/>
                </a:solidFill>
                <a:latin typeface="Times New Roman"/>
                <a:ea typeface="Times New Roman"/>
                <a:cs typeface="Times New Roman"/>
                <a:sym typeface="Times New Roman"/>
              </a:rPr>
              <a:t>From the HeatMap as we can see, there a lot of correlation between most of the features, to remove this correlation, we have used two methods.</a:t>
            </a:r>
            <a:endParaRPr sz="1800">
              <a:solidFill>
                <a:srgbClr val="000000"/>
              </a:solidFill>
              <a:latin typeface="Times New Roman"/>
              <a:ea typeface="Times New Roman"/>
              <a:cs typeface="Times New Roman"/>
              <a:sym typeface="Times New Roman"/>
            </a:endParaRPr>
          </a:p>
          <a:p>
            <a:pPr marL="457200" lvl="0" indent="-325755" algn="l" rtl="0">
              <a:spcBef>
                <a:spcPts val="0"/>
              </a:spcBef>
              <a:spcAft>
                <a:spcPts val="0"/>
              </a:spcAft>
              <a:buClr>
                <a:schemeClr val="lt1"/>
              </a:buClr>
              <a:buSzPct val="100000"/>
              <a:buFont typeface="Times New Roman"/>
              <a:buChar char="●"/>
            </a:pPr>
            <a:endParaRPr sz="1800">
              <a:solidFill>
                <a:srgbClr val="000000"/>
              </a:solidFill>
              <a:latin typeface="Times New Roman"/>
              <a:ea typeface="Times New Roman"/>
              <a:cs typeface="Times New Roman"/>
              <a:sym typeface="Times New Roman"/>
            </a:endParaRPr>
          </a:p>
          <a:p>
            <a:pPr marL="914400" lvl="1" indent="-325755" algn="l" rtl="0">
              <a:spcBef>
                <a:spcPts val="0"/>
              </a:spcBef>
              <a:spcAft>
                <a:spcPts val="0"/>
              </a:spcAft>
              <a:buClr>
                <a:srgbClr val="000000"/>
              </a:buClr>
              <a:buSzPct val="100000"/>
              <a:buFont typeface="Times New Roman"/>
              <a:buChar char="○"/>
            </a:pPr>
            <a:r>
              <a:rPr lang="en" sz="1800">
                <a:solidFill>
                  <a:srgbClr val="000000"/>
                </a:solidFill>
                <a:latin typeface="Times New Roman"/>
                <a:ea typeface="Times New Roman"/>
                <a:cs typeface="Times New Roman"/>
                <a:sym typeface="Times New Roman"/>
              </a:rPr>
              <a:t>We have dropped the features which have correlation greater than 0.9</a:t>
            </a:r>
            <a:endParaRPr sz="1800">
              <a:solidFill>
                <a:srgbClr val="000000"/>
              </a:solidFill>
              <a:latin typeface="Times New Roman"/>
              <a:ea typeface="Times New Roman"/>
              <a:cs typeface="Times New Roman"/>
              <a:sym typeface="Times New Roman"/>
            </a:endParaRPr>
          </a:p>
          <a:p>
            <a:pPr marL="914400" lvl="1" indent="-325755" algn="l" rtl="0">
              <a:spcBef>
                <a:spcPts val="0"/>
              </a:spcBef>
              <a:spcAft>
                <a:spcPts val="0"/>
              </a:spcAft>
              <a:buClr>
                <a:srgbClr val="000000"/>
              </a:buClr>
              <a:buSzPct val="100000"/>
              <a:buFont typeface="Times New Roman"/>
              <a:buChar char="○"/>
            </a:pPr>
            <a:r>
              <a:rPr lang="en" sz="1800">
                <a:solidFill>
                  <a:srgbClr val="000000"/>
                </a:solidFill>
                <a:latin typeface="Times New Roman"/>
                <a:ea typeface="Times New Roman"/>
                <a:cs typeface="Times New Roman"/>
                <a:sym typeface="Times New Roman"/>
              </a:rPr>
              <a:t>We have used PCA(Principal Component Analysis) to remove correlation as it converts highly correlated features into set of uncorrelated features.</a:t>
            </a:r>
            <a:endParaRPr sz="1800">
              <a:solidFill>
                <a:srgbClr val="000000"/>
              </a:solidFill>
              <a:latin typeface="Times New Roman"/>
              <a:ea typeface="Times New Roman"/>
              <a:cs typeface="Times New Roman"/>
              <a:sym typeface="Times New Roman"/>
            </a:endParaRPr>
          </a:p>
          <a:p>
            <a:pPr marL="457200" lvl="0" indent="0" algn="l" rtl="0">
              <a:spcBef>
                <a:spcPts val="1200"/>
              </a:spcBef>
              <a:spcAft>
                <a:spcPts val="0"/>
              </a:spcAft>
              <a:buNone/>
            </a:pPr>
            <a:endParaRPr/>
          </a:p>
          <a:p>
            <a:pPr marL="0" lvl="0" indent="0" algn="l" rtl="0">
              <a:spcBef>
                <a:spcPts val="1200"/>
              </a:spcBef>
              <a:spcAft>
                <a:spcPts val="1200"/>
              </a:spcAft>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Balancing the dataset</a:t>
            </a:r>
            <a:endParaRPr/>
          </a:p>
        </p:txBody>
      </p:sp>
      <p:sp>
        <p:nvSpPr>
          <p:cNvPr id="131" name="Google Shape;131;p20"/>
          <p:cNvSpPr txBox="1">
            <a:spLocks noGrp="1"/>
          </p:cNvSpPr>
          <p:nvPr>
            <p:ph type="body" idx="1"/>
          </p:nvPr>
        </p:nvSpPr>
        <p:spPr>
          <a:xfrm>
            <a:off x="729450" y="23199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We have balanced the Dataset using four methods</a:t>
            </a:r>
            <a:endParaRPr>
              <a:solidFill>
                <a:srgbClr val="000000"/>
              </a:solidFill>
            </a:endParaRPr>
          </a:p>
          <a:p>
            <a:pPr marL="457200" lvl="0" indent="-311150" algn="l" rtl="0">
              <a:spcBef>
                <a:spcPts val="1200"/>
              </a:spcBef>
              <a:spcAft>
                <a:spcPts val="0"/>
              </a:spcAft>
              <a:buClr>
                <a:srgbClr val="000000"/>
              </a:buClr>
              <a:buSzPts val="1300"/>
              <a:buChar char="●"/>
            </a:pPr>
            <a:r>
              <a:rPr lang="en">
                <a:solidFill>
                  <a:srgbClr val="000000"/>
                </a:solidFill>
              </a:rPr>
              <a:t>RandomOverSampling</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RandomUnderSampling</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EditedNearestNeighbours</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SMOTE</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Models used for predicting the Software Defect</a:t>
            </a:r>
            <a:endParaRPr/>
          </a:p>
        </p:txBody>
      </p:sp>
      <p:sp>
        <p:nvSpPr>
          <p:cNvPr id="125" name="Google Shape;125;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000000"/>
              </a:buClr>
              <a:buSzPts val="1300"/>
              <a:buChar char="●"/>
            </a:pPr>
            <a:r>
              <a:rPr lang="en">
                <a:solidFill>
                  <a:srgbClr val="000000"/>
                </a:solidFill>
              </a:rPr>
              <a:t>Logistic Regression</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Naive Bayes</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K-Nearest Neighbour</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Decision Tree</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Random Forest</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Gradient Boosting</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3080-EDA1-8D6F-7490-E52C8A8446D6}"/>
              </a:ext>
            </a:extLst>
          </p:cNvPr>
          <p:cNvSpPr>
            <a:spLocks noGrp="1"/>
          </p:cNvSpPr>
          <p:nvPr>
            <p:ph type="title"/>
          </p:nvPr>
        </p:nvSpPr>
        <p:spPr>
          <a:xfrm>
            <a:off x="304799" y="603816"/>
            <a:ext cx="7688700" cy="535200"/>
          </a:xfrm>
        </p:spPr>
        <p:txBody>
          <a:bodyPr>
            <a:normAutofit fontScale="90000"/>
          </a:bodyPr>
          <a:lstStyle/>
          <a:p>
            <a:r>
              <a:rPr lang="en-IN" dirty="0"/>
              <a:t>Logistic Regression</a:t>
            </a:r>
          </a:p>
        </p:txBody>
      </p:sp>
      <p:pic>
        <p:nvPicPr>
          <p:cNvPr id="4" name="Picture 3">
            <a:extLst>
              <a:ext uri="{FF2B5EF4-FFF2-40B4-BE49-F238E27FC236}">
                <a16:creationId xmlns:a16="http://schemas.microsoft.com/office/drawing/2014/main" id="{301412D5-ACE5-1055-1E8F-0D0990A2AB4F}"/>
              </a:ext>
            </a:extLst>
          </p:cNvPr>
          <p:cNvPicPr>
            <a:picLocks noChangeAspect="1"/>
          </p:cNvPicPr>
          <p:nvPr/>
        </p:nvPicPr>
        <p:blipFill>
          <a:blip r:embed="rId3"/>
          <a:stretch>
            <a:fillRect/>
          </a:stretch>
        </p:blipFill>
        <p:spPr>
          <a:xfrm>
            <a:off x="5627648" y="2230244"/>
            <a:ext cx="3367669" cy="2727382"/>
          </a:xfrm>
          <a:prstGeom prst="rect">
            <a:avLst/>
          </a:prstGeom>
        </p:spPr>
      </p:pic>
      <p:sp>
        <p:nvSpPr>
          <p:cNvPr id="3" name="Text Placeholder 2">
            <a:extLst>
              <a:ext uri="{FF2B5EF4-FFF2-40B4-BE49-F238E27FC236}">
                <a16:creationId xmlns:a16="http://schemas.microsoft.com/office/drawing/2014/main" id="{06575607-E790-411A-A2F7-DFF8FA03A086}"/>
              </a:ext>
            </a:extLst>
          </p:cNvPr>
          <p:cNvSpPr>
            <a:spLocks noGrp="1"/>
          </p:cNvSpPr>
          <p:nvPr>
            <p:ph type="body" idx="1"/>
          </p:nvPr>
        </p:nvSpPr>
        <p:spPr>
          <a:xfrm>
            <a:off x="52039" y="1375317"/>
            <a:ext cx="4973441" cy="854927"/>
          </a:xfrm>
        </p:spPr>
        <p:txBody>
          <a:bodyPr>
            <a:normAutofit lnSpcReduction="10000"/>
          </a:bodyPr>
          <a:lstStyle/>
          <a:p>
            <a:pPr marL="146050" indent="0">
              <a:buNone/>
            </a:pPr>
            <a:r>
              <a:rPr lang="en-IN" dirty="0"/>
              <a:t>Hyper Parameters Used for grid search: </a:t>
            </a:r>
          </a:p>
          <a:p>
            <a:pPr marL="146050" indent="0">
              <a:buNone/>
            </a:pPr>
            <a:endParaRPr lang="en-IN" dirty="0"/>
          </a:p>
          <a:p>
            <a:pPr marL="146050" indent="0">
              <a:buNone/>
            </a:pPr>
            <a:r>
              <a:rPr lang="en-IN" dirty="0"/>
              <a:t>C =  [0.001, 0.01, 0.1, 1, 10, 100, 1000]</a:t>
            </a:r>
          </a:p>
          <a:p>
            <a:pPr marL="146050" indent="0">
              <a:buNone/>
            </a:pPr>
            <a:endParaRPr lang="en-IN" dirty="0"/>
          </a:p>
        </p:txBody>
      </p:sp>
      <p:graphicFrame>
        <p:nvGraphicFramePr>
          <p:cNvPr id="6" name="Table 6">
            <a:extLst>
              <a:ext uri="{FF2B5EF4-FFF2-40B4-BE49-F238E27FC236}">
                <a16:creationId xmlns:a16="http://schemas.microsoft.com/office/drawing/2014/main" id="{E2142E0F-0076-8679-C295-737116FF5755}"/>
              </a:ext>
            </a:extLst>
          </p:cNvPr>
          <p:cNvGraphicFramePr>
            <a:graphicFrameLocks noGrp="1"/>
          </p:cNvGraphicFramePr>
          <p:nvPr>
            <p:extLst>
              <p:ext uri="{D42A27DB-BD31-4B8C-83A1-F6EECF244321}">
                <p14:modId xmlns:p14="http://schemas.microsoft.com/office/powerpoint/2010/main" val="624317036"/>
              </p:ext>
            </p:extLst>
          </p:nvPr>
        </p:nvGraphicFramePr>
        <p:xfrm>
          <a:off x="304799" y="2395055"/>
          <a:ext cx="4720684" cy="2225040"/>
        </p:xfrm>
        <a:graphic>
          <a:graphicData uri="http://schemas.openxmlformats.org/drawingml/2006/table">
            <a:tbl>
              <a:tblPr firstRow="1" bandRow="1">
                <a:tableStyleId>{5C22544A-7EE6-4342-B048-85BDC9FD1C3A}</a:tableStyleId>
              </a:tblPr>
              <a:tblGrid>
                <a:gridCol w="1063084">
                  <a:extLst>
                    <a:ext uri="{9D8B030D-6E8A-4147-A177-3AD203B41FA5}">
                      <a16:colId xmlns:a16="http://schemas.microsoft.com/office/drawing/2014/main" val="701919603"/>
                    </a:ext>
                  </a:extLst>
                </a:gridCol>
                <a:gridCol w="892096">
                  <a:extLst>
                    <a:ext uri="{9D8B030D-6E8A-4147-A177-3AD203B41FA5}">
                      <a16:colId xmlns:a16="http://schemas.microsoft.com/office/drawing/2014/main" val="3636739875"/>
                    </a:ext>
                  </a:extLst>
                </a:gridCol>
                <a:gridCol w="921836">
                  <a:extLst>
                    <a:ext uri="{9D8B030D-6E8A-4147-A177-3AD203B41FA5}">
                      <a16:colId xmlns:a16="http://schemas.microsoft.com/office/drawing/2014/main" val="4257876303"/>
                    </a:ext>
                  </a:extLst>
                </a:gridCol>
                <a:gridCol w="914395">
                  <a:extLst>
                    <a:ext uri="{9D8B030D-6E8A-4147-A177-3AD203B41FA5}">
                      <a16:colId xmlns:a16="http://schemas.microsoft.com/office/drawing/2014/main" val="78070039"/>
                    </a:ext>
                  </a:extLst>
                </a:gridCol>
                <a:gridCol w="929273">
                  <a:extLst>
                    <a:ext uri="{9D8B030D-6E8A-4147-A177-3AD203B41FA5}">
                      <a16:colId xmlns:a16="http://schemas.microsoft.com/office/drawing/2014/main" val="2323635168"/>
                    </a:ext>
                  </a:extLst>
                </a:gridCol>
              </a:tblGrid>
              <a:tr h="370840">
                <a:tc>
                  <a:txBody>
                    <a:bodyPr/>
                    <a:lstStyle/>
                    <a:p>
                      <a:r>
                        <a:rPr lang="en-IN" sz="1200" dirty="0"/>
                        <a:t>Model</a:t>
                      </a:r>
                    </a:p>
                  </a:txBody>
                  <a:tcPr/>
                </a:tc>
                <a:tc>
                  <a:txBody>
                    <a:bodyPr/>
                    <a:lstStyle/>
                    <a:p>
                      <a:r>
                        <a:rPr lang="en-IN" sz="1200" dirty="0"/>
                        <a:t>Accuracy</a:t>
                      </a:r>
                    </a:p>
                  </a:txBody>
                  <a:tcPr/>
                </a:tc>
                <a:tc>
                  <a:txBody>
                    <a:bodyPr/>
                    <a:lstStyle/>
                    <a:p>
                      <a:r>
                        <a:rPr lang="en-IN" sz="1200" dirty="0"/>
                        <a:t>ROC AUC</a:t>
                      </a:r>
                    </a:p>
                  </a:txBody>
                  <a:tcPr/>
                </a:tc>
                <a:tc>
                  <a:txBody>
                    <a:bodyPr/>
                    <a:lstStyle/>
                    <a:p>
                      <a:r>
                        <a:rPr lang="en-IN" sz="1200" dirty="0"/>
                        <a:t>Precision</a:t>
                      </a:r>
                    </a:p>
                  </a:txBody>
                  <a:tcPr/>
                </a:tc>
                <a:tc>
                  <a:txBody>
                    <a:bodyPr/>
                    <a:lstStyle/>
                    <a:p>
                      <a:r>
                        <a:rPr lang="en-IN" sz="1200" dirty="0"/>
                        <a:t>Recall</a:t>
                      </a:r>
                    </a:p>
                  </a:txBody>
                  <a:tcPr/>
                </a:tc>
                <a:extLst>
                  <a:ext uri="{0D108BD9-81ED-4DB2-BD59-A6C34878D82A}">
                    <a16:rowId xmlns:a16="http://schemas.microsoft.com/office/drawing/2014/main" val="1992890246"/>
                  </a:ext>
                </a:extLst>
              </a:tr>
              <a:tr h="370840">
                <a:tc>
                  <a:txBody>
                    <a:bodyPr/>
                    <a:lstStyle/>
                    <a:p>
                      <a:pPr algn="r" fontAlgn="ctr"/>
                      <a:r>
                        <a:rPr lang="en-IN" b="1">
                          <a:effectLst/>
                        </a:rPr>
                        <a:t>LG</a:t>
                      </a:r>
                    </a:p>
                  </a:txBody>
                  <a:tcPr anchor="ctr"/>
                </a:tc>
                <a:tc>
                  <a:txBody>
                    <a:bodyPr/>
                    <a:lstStyle/>
                    <a:p>
                      <a:pPr algn="r" fontAlgn="ctr"/>
                      <a:r>
                        <a:rPr lang="en-IN" dirty="0">
                          <a:effectLst/>
                        </a:rPr>
                        <a:t>0.88</a:t>
                      </a:r>
                    </a:p>
                  </a:txBody>
                  <a:tcPr anchor="ctr"/>
                </a:tc>
                <a:tc>
                  <a:txBody>
                    <a:bodyPr/>
                    <a:lstStyle/>
                    <a:p>
                      <a:pPr algn="r" fontAlgn="ctr"/>
                      <a:r>
                        <a:rPr lang="en-IN">
                          <a:effectLst/>
                        </a:rPr>
                        <a:t>0.536</a:t>
                      </a:r>
                    </a:p>
                  </a:txBody>
                  <a:tcPr anchor="ctr"/>
                </a:tc>
                <a:tc>
                  <a:txBody>
                    <a:bodyPr/>
                    <a:lstStyle/>
                    <a:p>
                      <a:pPr algn="r" fontAlgn="ctr"/>
                      <a:r>
                        <a:rPr lang="en-IN">
                          <a:effectLst/>
                        </a:rPr>
                        <a:t>0.5</a:t>
                      </a:r>
                    </a:p>
                  </a:txBody>
                  <a:tcPr anchor="ctr"/>
                </a:tc>
                <a:tc>
                  <a:txBody>
                    <a:bodyPr/>
                    <a:lstStyle/>
                    <a:p>
                      <a:pPr algn="r" fontAlgn="ctr"/>
                      <a:r>
                        <a:rPr lang="en-IN" dirty="0">
                          <a:effectLst/>
                        </a:rPr>
                        <a:t>0.08</a:t>
                      </a:r>
                    </a:p>
                  </a:txBody>
                  <a:tcPr anchor="ctr"/>
                </a:tc>
                <a:extLst>
                  <a:ext uri="{0D108BD9-81ED-4DB2-BD59-A6C34878D82A}">
                    <a16:rowId xmlns:a16="http://schemas.microsoft.com/office/drawing/2014/main" val="717617306"/>
                  </a:ext>
                </a:extLst>
              </a:tr>
              <a:tr h="370840">
                <a:tc>
                  <a:txBody>
                    <a:bodyPr/>
                    <a:lstStyle/>
                    <a:p>
                      <a:pPr algn="r" fontAlgn="ctr"/>
                      <a:r>
                        <a:rPr lang="en-IN" b="1">
                          <a:effectLst/>
                        </a:rPr>
                        <a:t>RU_LG</a:t>
                      </a:r>
                    </a:p>
                  </a:txBody>
                  <a:tcPr anchor="ctr"/>
                </a:tc>
                <a:tc>
                  <a:txBody>
                    <a:bodyPr/>
                    <a:lstStyle/>
                    <a:p>
                      <a:pPr algn="r" fontAlgn="ctr"/>
                      <a:r>
                        <a:rPr lang="en-IN">
                          <a:effectLst/>
                        </a:rPr>
                        <a:t>0.7</a:t>
                      </a:r>
                    </a:p>
                  </a:txBody>
                  <a:tcPr anchor="ctr"/>
                </a:tc>
                <a:tc>
                  <a:txBody>
                    <a:bodyPr/>
                    <a:lstStyle/>
                    <a:p>
                      <a:pPr algn="r" fontAlgn="ctr"/>
                      <a:r>
                        <a:rPr lang="en-IN">
                          <a:effectLst/>
                        </a:rPr>
                        <a:t>0.708</a:t>
                      </a:r>
                    </a:p>
                  </a:txBody>
                  <a:tcPr anchor="ctr"/>
                </a:tc>
                <a:tc>
                  <a:txBody>
                    <a:bodyPr/>
                    <a:lstStyle/>
                    <a:p>
                      <a:pPr algn="r" fontAlgn="ctr"/>
                      <a:r>
                        <a:rPr lang="en-IN">
                          <a:effectLst/>
                        </a:rPr>
                        <a:t>0.6</a:t>
                      </a:r>
                    </a:p>
                  </a:txBody>
                  <a:tcPr anchor="ctr"/>
                </a:tc>
                <a:tc>
                  <a:txBody>
                    <a:bodyPr/>
                    <a:lstStyle/>
                    <a:p>
                      <a:pPr algn="r" fontAlgn="ctr"/>
                      <a:r>
                        <a:rPr lang="en-IN" dirty="0">
                          <a:effectLst/>
                        </a:rPr>
                        <a:t>0.75</a:t>
                      </a:r>
                    </a:p>
                  </a:txBody>
                  <a:tcPr anchor="ctr"/>
                </a:tc>
                <a:extLst>
                  <a:ext uri="{0D108BD9-81ED-4DB2-BD59-A6C34878D82A}">
                    <a16:rowId xmlns:a16="http://schemas.microsoft.com/office/drawing/2014/main" val="461279276"/>
                  </a:ext>
                </a:extLst>
              </a:tr>
              <a:tr h="370840">
                <a:tc>
                  <a:txBody>
                    <a:bodyPr/>
                    <a:lstStyle/>
                    <a:p>
                      <a:pPr algn="r" fontAlgn="ctr"/>
                      <a:r>
                        <a:rPr lang="en-IN" b="1">
                          <a:effectLst/>
                        </a:rPr>
                        <a:t>RO_LG</a:t>
                      </a:r>
                    </a:p>
                  </a:txBody>
                  <a:tcPr anchor="ctr"/>
                </a:tc>
                <a:tc>
                  <a:txBody>
                    <a:bodyPr/>
                    <a:lstStyle/>
                    <a:p>
                      <a:pPr algn="r" fontAlgn="ctr"/>
                      <a:r>
                        <a:rPr lang="en-IN">
                          <a:effectLst/>
                        </a:rPr>
                        <a:t>0.661</a:t>
                      </a:r>
                    </a:p>
                  </a:txBody>
                  <a:tcPr anchor="ctr"/>
                </a:tc>
                <a:tc>
                  <a:txBody>
                    <a:bodyPr/>
                    <a:lstStyle/>
                    <a:p>
                      <a:pPr algn="r" fontAlgn="ctr"/>
                      <a:r>
                        <a:rPr lang="en-IN">
                          <a:effectLst/>
                        </a:rPr>
                        <a:t>0.66</a:t>
                      </a:r>
                    </a:p>
                  </a:txBody>
                  <a:tcPr anchor="ctr"/>
                </a:tc>
                <a:tc>
                  <a:txBody>
                    <a:bodyPr/>
                    <a:lstStyle/>
                    <a:p>
                      <a:pPr algn="r" fontAlgn="ctr"/>
                      <a:r>
                        <a:rPr lang="en-IN">
                          <a:effectLst/>
                        </a:rPr>
                        <a:t>0.64</a:t>
                      </a:r>
                    </a:p>
                  </a:txBody>
                  <a:tcPr anchor="ctr"/>
                </a:tc>
                <a:tc>
                  <a:txBody>
                    <a:bodyPr/>
                    <a:lstStyle/>
                    <a:p>
                      <a:pPr algn="r" fontAlgn="ctr"/>
                      <a:r>
                        <a:rPr lang="en-IN" dirty="0">
                          <a:effectLst/>
                        </a:rPr>
                        <a:t>0.64</a:t>
                      </a:r>
                    </a:p>
                  </a:txBody>
                  <a:tcPr anchor="ctr"/>
                </a:tc>
                <a:extLst>
                  <a:ext uri="{0D108BD9-81ED-4DB2-BD59-A6C34878D82A}">
                    <a16:rowId xmlns:a16="http://schemas.microsoft.com/office/drawing/2014/main" val="4006708799"/>
                  </a:ext>
                </a:extLst>
              </a:tr>
              <a:tr h="370840">
                <a:tc>
                  <a:txBody>
                    <a:bodyPr/>
                    <a:lstStyle/>
                    <a:p>
                      <a:pPr algn="r" fontAlgn="ctr"/>
                      <a:r>
                        <a:rPr lang="en-IN" b="1">
                          <a:effectLst/>
                        </a:rPr>
                        <a:t>ENN_LG</a:t>
                      </a:r>
                    </a:p>
                  </a:txBody>
                  <a:tcPr anchor="ctr"/>
                </a:tc>
                <a:tc>
                  <a:txBody>
                    <a:bodyPr/>
                    <a:lstStyle/>
                    <a:p>
                      <a:pPr algn="r" fontAlgn="ctr"/>
                      <a:r>
                        <a:rPr lang="en-IN">
                          <a:effectLst/>
                        </a:rPr>
                        <a:t>0.855</a:t>
                      </a:r>
                    </a:p>
                  </a:txBody>
                  <a:tcPr anchor="ctr"/>
                </a:tc>
                <a:tc>
                  <a:txBody>
                    <a:bodyPr/>
                    <a:lstStyle/>
                    <a:p>
                      <a:pPr algn="r" fontAlgn="ctr"/>
                      <a:r>
                        <a:rPr lang="en-IN">
                          <a:effectLst/>
                        </a:rPr>
                        <a:t>0.625</a:t>
                      </a:r>
                    </a:p>
                  </a:txBody>
                  <a:tcPr anchor="ctr"/>
                </a:tc>
                <a:tc>
                  <a:txBody>
                    <a:bodyPr/>
                    <a:lstStyle/>
                    <a:p>
                      <a:pPr algn="r" fontAlgn="ctr"/>
                      <a:r>
                        <a:rPr lang="en-IN">
                          <a:effectLst/>
                        </a:rPr>
                        <a:t>0.5</a:t>
                      </a:r>
                    </a:p>
                  </a:txBody>
                  <a:tcPr anchor="ctr"/>
                </a:tc>
                <a:tc>
                  <a:txBody>
                    <a:bodyPr/>
                    <a:lstStyle/>
                    <a:p>
                      <a:pPr algn="r" fontAlgn="ctr"/>
                      <a:r>
                        <a:rPr lang="en-IN" dirty="0">
                          <a:effectLst/>
                        </a:rPr>
                        <a:t>0.3</a:t>
                      </a:r>
                    </a:p>
                  </a:txBody>
                  <a:tcPr anchor="ctr"/>
                </a:tc>
                <a:extLst>
                  <a:ext uri="{0D108BD9-81ED-4DB2-BD59-A6C34878D82A}">
                    <a16:rowId xmlns:a16="http://schemas.microsoft.com/office/drawing/2014/main" val="2926444132"/>
                  </a:ext>
                </a:extLst>
              </a:tr>
              <a:tr h="370840">
                <a:tc>
                  <a:txBody>
                    <a:bodyPr/>
                    <a:lstStyle/>
                    <a:p>
                      <a:pPr algn="r" fontAlgn="ctr"/>
                      <a:r>
                        <a:rPr lang="en-IN" b="1">
                          <a:effectLst/>
                        </a:rPr>
                        <a:t>SMO_LG</a:t>
                      </a:r>
                    </a:p>
                  </a:txBody>
                  <a:tcPr anchor="ctr"/>
                </a:tc>
                <a:tc>
                  <a:txBody>
                    <a:bodyPr/>
                    <a:lstStyle/>
                    <a:p>
                      <a:pPr algn="r" fontAlgn="ctr"/>
                      <a:r>
                        <a:rPr lang="en-IN">
                          <a:effectLst/>
                        </a:rPr>
                        <a:t>0.717</a:t>
                      </a:r>
                    </a:p>
                  </a:txBody>
                  <a:tcPr anchor="ctr"/>
                </a:tc>
                <a:tc>
                  <a:txBody>
                    <a:bodyPr/>
                    <a:lstStyle/>
                    <a:p>
                      <a:pPr algn="r" fontAlgn="ctr"/>
                      <a:r>
                        <a:rPr lang="en-IN">
                          <a:effectLst/>
                        </a:rPr>
                        <a:t>0.719</a:t>
                      </a:r>
                    </a:p>
                  </a:txBody>
                  <a:tcPr anchor="ctr"/>
                </a:tc>
                <a:tc>
                  <a:txBody>
                    <a:bodyPr/>
                    <a:lstStyle/>
                    <a:p>
                      <a:pPr algn="r" fontAlgn="ctr"/>
                      <a:r>
                        <a:rPr lang="en-IN">
                          <a:effectLst/>
                        </a:rPr>
                        <a:t>0.68</a:t>
                      </a:r>
                    </a:p>
                  </a:txBody>
                  <a:tcPr anchor="ctr"/>
                </a:tc>
                <a:tc>
                  <a:txBody>
                    <a:bodyPr/>
                    <a:lstStyle/>
                    <a:p>
                      <a:pPr algn="r" fontAlgn="ctr"/>
                      <a:r>
                        <a:rPr lang="en-IN" dirty="0">
                          <a:effectLst/>
                        </a:rPr>
                        <a:t>0.75</a:t>
                      </a:r>
                    </a:p>
                  </a:txBody>
                  <a:tcPr anchor="ctr"/>
                </a:tc>
                <a:extLst>
                  <a:ext uri="{0D108BD9-81ED-4DB2-BD59-A6C34878D82A}">
                    <a16:rowId xmlns:a16="http://schemas.microsoft.com/office/drawing/2014/main" val="4149263082"/>
                  </a:ext>
                </a:extLst>
              </a:tr>
            </a:tbl>
          </a:graphicData>
        </a:graphic>
      </p:graphicFrame>
    </p:spTree>
    <p:extLst>
      <p:ext uri="{BB962C8B-B14F-4D97-AF65-F5344CB8AC3E}">
        <p14:creationId xmlns:p14="http://schemas.microsoft.com/office/powerpoint/2010/main" val="2678387859"/>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625</TotalTime>
  <Words>944</Words>
  <Application>Microsoft Office PowerPoint</Application>
  <PresentationFormat>On-screen Show (16:9)</PresentationFormat>
  <Paragraphs>270</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Times New Roman</vt:lpstr>
      <vt:lpstr>Lato</vt:lpstr>
      <vt:lpstr>Arial</vt:lpstr>
      <vt:lpstr>Raleway</vt:lpstr>
      <vt:lpstr>Streamline</vt:lpstr>
      <vt:lpstr> SOFTWARE DEFECT PREDICTION Final Project - Research Question</vt:lpstr>
      <vt:lpstr>Research Question</vt:lpstr>
      <vt:lpstr>Attribute List</vt:lpstr>
      <vt:lpstr>DataSet</vt:lpstr>
      <vt:lpstr>Heat Map (Correlation between Features)</vt:lpstr>
      <vt:lpstr>Methods Used to remove correlation</vt:lpstr>
      <vt:lpstr>Balancing the dataset</vt:lpstr>
      <vt:lpstr>Models used for predicting the Software Defect</vt:lpstr>
      <vt:lpstr>Logistic Regression</vt:lpstr>
      <vt:lpstr>Naïve Bayes</vt:lpstr>
      <vt:lpstr>K-Nearest Neighbor</vt:lpstr>
      <vt:lpstr>Decision Tree</vt:lpstr>
      <vt:lpstr>Random Forest</vt:lpstr>
      <vt:lpstr>Gradient Boosting</vt:lpstr>
      <vt:lpstr>PCA(Principal Component Analysis)</vt:lpstr>
      <vt:lpstr>Results using 1 method of removing correlation</vt:lpstr>
      <vt:lpstr>Results using PCA</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SOFTWARE DEFECT PREDICTION Final Project - Research Question</dc:title>
  <cp:lastModifiedBy>Akhilesh Chowdary Potturi</cp:lastModifiedBy>
  <cp:revision>3</cp:revision>
  <dcterms:modified xsi:type="dcterms:W3CDTF">2022-12-07T04:59:25Z</dcterms:modified>
</cp:coreProperties>
</file>