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487" r:id="rId2"/>
    <p:sldId id="513" r:id="rId3"/>
    <p:sldId id="489" r:id="rId4"/>
    <p:sldId id="488" r:id="rId5"/>
    <p:sldId id="490" r:id="rId6"/>
    <p:sldId id="510" r:id="rId7"/>
    <p:sldId id="511" r:id="rId8"/>
    <p:sldId id="512" r:id="rId9"/>
    <p:sldId id="352" r:id="rId10"/>
    <p:sldId id="519" r:id="rId11"/>
    <p:sldId id="520" r:id="rId12"/>
    <p:sldId id="350" r:id="rId13"/>
    <p:sldId id="493" r:id="rId14"/>
    <p:sldId id="494" r:id="rId15"/>
    <p:sldId id="495" r:id="rId16"/>
    <p:sldId id="496" r:id="rId17"/>
    <p:sldId id="514" r:id="rId18"/>
    <p:sldId id="499" r:id="rId19"/>
    <p:sldId id="504" r:id="rId20"/>
    <p:sldId id="521" r:id="rId21"/>
    <p:sldId id="501" r:id="rId22"/>
    <p:sldId id="506" r:id="rId23"/>
    <p:sldId id="507" r:id="rId24"/>
    <p:sldId id="508" r:id="rId25"/>
    <p:sldId id="518" r:id="rId26"/>
    <p:sldId id="524" r:id="rId27"/>
    <p:sldId id="523" r:id="rId28"/>
    <p:sldId id="525" r:id="rId29"/>
    <p:sldId id="526" r:id="rId30"/>
    <p:sldId id="527" r:id="rId31"/>
    <p:sldId id="528" r:id="rId32"/>
    <p:sldId id="537" r:id="rId33"/>
    <p:sldId id="532" r:id="rId34"/>
    <p:sldId id="530" r:id="rId35"/>
    <p:sldId id="533" r:id="rId36"/>
    <p:sldId id="534" r:id="rId37"/>
    <p:sldId id="535" r:id="rId38"/>
    <p:sldId id="536" r:id="rId39"/>
    <p:sldId id="554" r:id="rId40"/>
    <p:sldId id="566" r:id="rId41"/>
    <p:sldId id="561" r:id="rId42"/>
    <p:sldId id="563" r:id="rId43"/>
    <p:sldId id="353" r:id="rId44"/>
    <p:sldId id="355" r:id="rId45"/>
    <p:sldId id="357" r:id="rId46"/>
    <p:sldId id="567" r:id="rId47"/>
    <p:sldId id="556" r:id="rId48"/>
    <p:sldId id="570" r:id="rId49"/>
    <p:sldId id="452" r:id="rId50"/>
    <p:sldId id="572" r:id="rId51"/>
    <p:sldId id="453" r:id="rId52"/>
    <p:sldId id="466" r:id="rId53"/>
    <p:sldId id="573" r:id="rId54"/>
    <p:sldId id="454" r:id="rId55"/>
    <p:sldId id="471" r:id="rId56"/>
    <p:sldId id="472" r:id="rId57"/>
    <p:sldId id="574" r:id="rId58"/>
    <p:sldId id="468" r:id="rId59"/>
    <p:sldId id="474" r:id="rId60"/>
    <p:sldId id="575" r:id="rId61"/>
    <p:sldId id="478" r:id="rId62"/>
    <p:sldId id="479" r:id="rId63"/>
    <p:sldId id="480" r:id="rId64"/>
    <p:sldId id="576" r:id="rId65"/>
    <p:sldId id="482" r:id="rId66"/>
    <p:sldId id="483" r:id="rId67"/>
    <p:sldId id="577" r:id="rId68"/>
    <p:sldId id="578" r:id="rId69"/>
    <p:sldId id="571" r:id="rId70"/>
    <p:sldId id="531" r:id="rId71"/>
    <p:sldId id="582" r:id="rId72"/>
    <p:sldId id="583" r:id="rId73"/>
    <p:sldId id="584" r:id="rId74"/>
    <p:sldId id="586" r:id="rId75"/>
    <p:sldId id="589" r:id="rId76"/>
    <p:sldId id="587" r:id="rId77"/>
    <p:sldId id="590" r:id="rId78"/>
    <p:sldId id="591" r:id="rId79"/>
    <p:sldId id="592" r:id="rId80"/>
    <p:sldId id="593" r:id="rId81"/>
    <p:sldId id="594" r:id="rId82"/>
    <p:sldId id="558" r:id="rId83"/>
    <p:sldId id="407" r:id="rId84"/>
    <p:sldId id="459" r:id="rId85"/>
    <p:sldId id="451" r:id="rId86"/>
    <p:sldId id="595" r:id="rId87"/>
    <p:sldId id="596" r:id="rId88"/>
    <p:sldId id="553" r:id="rId89"/>
    <p:sldId id="391" r:id="rId90"/>
    <p:sldId id="569" r:id="rId91"/>
    <p:sldId id="538" r:id="rId92"/>
    <p:sldId id="539" r:id="rId93"/>
    <p:sldId id="540" r:id="rId94"/>
    <p:sldId id="543" r:id="rId95"/>
  </p:sldIdLst>
  <p:sldSz cx="12192000" cy="6858000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FAFA"/>
    <a:srgbClr val="BBFDD1"/>
    <a:srgbClr val="52E7E7"/>
    <a:srgbClr val="FCED90"/>
    <a:srgbClr val="A9FCDD"/>
    <a:srgbClr val="FBE6D7"/>
    <a:srgbClr val="67FCE2"/>
    <a:srgbClr val="EFFD95"/>
    <a:srgbClr val="83FFCE"/>
    <a:srgbClr val="88E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770CC-B1CC-4DCA-A164-DF9D88B9392C}" v="60" dt="2022-03-27T16:37:19.275"/>
    <p1510:client id="{5762FC94-93D2-435D-8658-6E52E9377853}" v="545" dt="2022-03-27T22:21:07.909"/>
    <p1510:client id="{7D46ADDD-7ED3-46C1-B892-1762C9B15B57}" v="6" dt="2022-03-27T10:40:23.480"/>
    <p1510:client id="{BD2C7DF1-AFD6-CA4F-9299-E024C3281F1C}" v="2592" dt="2022-03-28T00:37:57.972"/>
    <p1510:client id="{F5B1A570-E68D-4C1D-972D-886185F5C45D}" v="1361" dt="2022-03-27T16:32:09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373BB-E958-49C8-91AD-76D7AC884088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80AEF2-5806-49E2-91E9-BFB30596AF34}">
      <dgm:prSet phldrT="[Text]"/>
      <dgm:spPr/>
      <dgm:t>
        <a:bodyPr/>
        <a:lstStyle/>
        <a:p>
          <a:r>
            <a:rPr lang="en-US"/>
            <a:t>Bookings</a:t>
          </a:r>
        </a:p>
      </dgm:t>
    </dgm:pt>
    <dgm:pt modelId="{0E5ED2B9-8D8B-49A1-8064-9265D9831C4B}" type="parTrans" cxnId="{6FBC0E1D-CB9C-442E-A94D-012B18C06919}">
      <dgm:prSet/>
      <dgm:spPr/>
      <dgm:t>
        <a:bodyPr/>
        <a:lstStyle/>
        <a:p>
          <a:endParaRPr lang="en-US"/>
        </a:p>
      </dgm:t>
    </dgm:pt>
    <dgm:pt modelId="{005DE6C0-CB62-445C-BB51-A48AB275CF13}" type="sibTrans" cxnId="{6FBC0E1D-CB9C-442E-A94D-012B18C06919}">
      <dgm:prSet/>
      <dgm:spPr/>
      <dgm:t>
        <a:bodyPr/>
        <a:lstStyle/>
        <a:p>
          <a:endParaRPr lang="en-US"/>
        </a:p>
      </dgm:t>
    </dgm:pt>
    <dgm:pt modelId="{37507F52-C9A9-42C1-99ED-C97AA6D03091}">
      <dgm:prSet phldrT="[Text]"/>
      <dgm:spPr/>
      <dgm:t>
        <a:bodyPr/>
        <a:lstStyle/>
        <a:p>
          <a:r>
            <a:rPr lang="en-US"/>
            <a:t>Searches</a:t>
          </a:r>
        </a:p>
      </dgm:t>
    </dgm:pt>
    <dgm:pt modelId="{45DE812A-634E-42CA-9628-363F53331907}" type="parTrans" cxnId="{FCD67C9D-C59D-463F-9494-4F28C1341EFE}">
      <dgm:prSet/>
      <dgm:spPr/>
      <dgm:t>
        <a:bodyPr/>
        <a:lstStyle/>
        <a:p>
          <a:endParaRPr lang="en-US"/>
        </a:p>
      </dgm:t>
    </dgm:pt>
    <dgm:pt modelId="{18B66E66-18E5-4952-A635-05B98E6A9A71}" type="sibTrans" cxnId="{FCD67C9D-C59D-463F-9494-4F28C1341EFE}">
      <dgm:prSet/>
      <dgm:spPr/>
      <dgm:t>
        <a:bodyPr/>
        <a:lstStyle/>
        <a:p>
          <a:endParaRPr lang="en-US"/>
        </a:p>
      </dgm:t>
    </dgm:pt>
    <dgm:pt modelId="{F7A3BD47-C252-4209-8A67-FA1752BF0195}">
      <dgm:prSet phldrT="[Text]"/>
      <dgm:spPr/>
      <dgm:t>
        <a:bodyPr/>
        <a:lstStyle/>
        <a:p>
          <a:r>
            <a:rPr lang="en-US"/>
            <a:t>Requests</a:t>
          </a:r>
        </a:p>
      </dgm:t>
    </dgm:pt>
    <dgm:pt modelId="{46C4A9C2-C326-4B8D-9B66-6C98D2FBCE26}" type="parTrans" cxnId="{20534395-9E18-4548-BDAF-9071E1D63BE8}">
      <dgm:prSet/>
      <dgm:spPr/>
      <dgm:t>
        <a:bodyPr/>
        <a:lstStyle/>
        <a:p>
          <a:endParaRPr lang="en-US"/>
        </a:p>
      </dgm:t>
    </dgm:pt>
    <dgm:pt modelId="{8176E07C-0D48-4526-ADDD-5D904AA3DCD0}" type="sibTrans" cxnId="{20534395-9E18-4548-BDAF-9071E1D63BE8}">
      <dgm:prSet/>
      <dgm:spPr/>
      <dgm:t>
        <a:bodyPr/>
        <a:lstStyle/>
        <a:p>
          <a:endParaRPr lang="en-US"/>
        </a:p>
      </dgm:t>
    </dgm:pt>
    <dgm:pt modelId="{AC3C84F5-DBC7-4968-8AB6-9FDC21E5D2EE}">
      <dgm:prSet phldrT="[Text]"/>
      <dgm:spPr/>
      <dgm:t>
        <a:bodyPr/>
        <a:lstStyle/>
        <a:p>
          <a:r>
            <a:rPr lang="en-US"/>
            <a:t>2 Most Preferred Resorts</a:t>
          </a:r>
        </a:p>
      </dgm:t>
    </dgm:pt>
    <dgm:pt modelId="{D5A06492-E352-4428-8B21-A7CADC27830C}" type="parTrans" cxnId="{06188ABF-7705-41A1-AB0D-E46E5AE48E6F}">
      <dgm:prSet/>
      <dgm:spPr/>
      <dgm:t>
        <a:bodyPr/>
        <a:lstStyle/>
        <a:p>
          <a:endParaRPr lang="en-US"/>
        </a:p>
      </dgm:t>
    </dgm:pt>
    <dgm:pt modelId="{CC53A39E-14DC-4BC7-8A57-474050E11EB3}" type="sibTrans" cxnId="{06188ABF-7705-41A1-AB0D-E46E5AE48E6F}">
      <dgm:prSet/>
      <dgm:spPr/>
      <dgm:t>
        <a:bodyPr/>
        <a:lstStyle/>
        <a:p>
          <a:endParaRPr lang="en-US"/>
        </a:p>
      </dgm:t>
    </dgm:pt>
    <dgm:pt modelId="{2BE7F30E-666F-4D34-AB19-41819FBABF71}" type="pres">
      <dgm:prSet presAssocID="{CF1373BB-E958-49C8-91AD-76D7AC884088}" presName="Name0" presStyleCnt="0">
        <dgm:presLayoutVars>
          <dgm:chMax val="4"/>
          <dgm:resizeHandles val="exact"/>
        </dgm:presLayoutVars>
      </dgm:prSet>
      <dgm:spPr/>
    </dgm:pt>
    <dgm:pt modelId="{3921B3A8-9C0F-481A-964A-5949BB69990C}" type="pres">
      <dgm:prSet presAssocID="{CF1373BB-E958-49C8-91AD-76D7AC884088}" presName="ellipse" presStyleLbl="trBgShp" presStyleIdx="0" presStyleCnt="1"/>
      <dgm:spPr/>
    </dgm:pt>
    <dgm:pt modelId="{55091B0B-19E3-4689-BF38-0B26FCA7224C}" type="pres">
      <dgm:prSet presAssocID="{CF1373BB-E958-49C8-91AD-76D7AC884088}" presName="arrow1" presStyleLbl="fgShp" presStyleIdx="0" presStyleCnt="1"/>
      <dgm:spPr/>
    </dgm:pt>
    <dgm:pt modelId="{DB3222F0-660B-45C5-988D-30BF2A959C02}" type="pres">
      <dgm:prSet presAssocID="{CF1373BB-E958-49C8-91AD-76D7AC884088}" presName="rectangle" presStyleLbl="revTx" presStyleIdx="0" presStyleCnt="1">
        <dgm:presLayoutVars>
          <dgm:bulletEnabled val="1"/>
        </dgm:presLayoutVars>
      </dgm:prSet>
      <dgm:spPr/>
    </dgm:pt>
    <dgm:pt modelId="{51EE739D-D051-444A-9D39-4359B293CB5C}" type="pres">
      <dgm:prSet presAssocID="{37507F52-C9A9-42C1-99ED-C97AA6D03091}" presName="item1" presStyleLbl="node1" presStyleIdx="0" presStyleCnt="3">
        <dgm:presLayoutVars>
          <dgm:bulletEnabled val="1"/>
        </dgm:presLayoutVars>
      </dgm:prSet>
      <dgm:spPr/>
    </dgm:pt>
    <dgm:pt modelId="{7AAB8574-28C3-4EBA-B3BB-C7E0470E2EA1}" type="pres">
      <dgm:prSet presAssocID="{F7A3BD47-C252-4209-8A67-FA1752BF0195}" presName="item2" presStyleLbl="node1" presStyleIdx="1" presStyleCnt="3">
        <dgm:presLayoutVars>
          <dgm:bulletEnabled val="1"/>
        </dgm:presLayoutVars>
      </dgm:prSet>
      <dgm:spPr/>
    </dgm:pt>
    <dgm:pt modelId="{4FFF7F79-4D26-4220-95B7-0B9BAA1AEF33}" type="pres">
      <dgm:prSet presAssocID="{AC3C84F5-DBC7-4968-8AB6-9FDC21E5D2EE}" presName="item3" presStyleLbl="node1" presStyleIdx="2" presStyleCnt="3">
        <dgm:presLayoutVars>
          <dgm:bulletEnabled val="1"/>
        </dgm:presLayoutVars>
      </dgm:prSet>
      <dgm:spPr/>
    </dgm:pt>
    <dgm:pt modelId="{9D2E05BD-F383-43C9-B61D-662CC1E6A51D}" type="pres">
      <dgm:prSet presAssocID="{CF1373BB-E958-49C8-91AD-76D7AC884088}" presName="funnel" presStyleLbl="trAlignAcc1" presStyleIdx="0" presStyleCnt="1"/>
      <dgm:spPr/>
    </dgm:pt>
  </dgm:ptLst>
  <dgm:cxnLst>
    <dgm:cxn modelId="{F9C9DA01-3881-414D-85DC-9C2CAF180952}" type="presOf" srcId="{8A80AEF2-5806-49E2-91E9-BFB30596AF34}" destId="{4FFF7F79-4D26-4220-95B7-0B9BAA1AEF33}" srcOrd="0" destOrd="0" presId="urn:microsoft.com/office/officeart/2005/8/layout/funnel1"/>
    <dgm:cxn modelId="{6FBC0E1D-CB9C-442E-A94D-012B18C06919}" srcId="{CF1373BB-E958-49C8-91AD-76D7AC884088}" destId="{8A80AEF2-5806-49E2-91E9-BFB30596AF34}" srcOrd="0" destOrd="0" parTransId="{0E5ED2B9-8D8B-49A1-8064-9265D9831C4B}" sibTransId="{005DE6C0-CB62-445C-BB51-A48AB275CF13}"/>
    <dgm:cxn modelId="{EE71AF5C-E79D-4A15-9FC5-86E48C7CA80B}" type="presOf" srcId="{F7A3BD47-C252-4209-8A67-FA1752BF0195}" destId="{51EE739D-D051-444A-9D39-4359B293CB5C}" srcOrd="0" destOrd="0" presId="urn:microsoft.com/office/officeart/2005/8/layout/funnel1"/>
    <dgm:cxn modelId="{C6AE8E71-66CA-4CAA-9559-A98CF6C03712}" type="presOf" srcId="{37507F52-C9A9-42C1-99ED-C97AA6D03091}" destId="{7AAB8574-28C3-4EBA-B3BB-C7E0470E2EA1}" srcOrd="0" destOrd="0" presId="urn:microsoft.com/office/officeart/2005/8/layout/funnel1"/>
    <dgm:cxn modelId="{862EB385-53E9-4489-8E64-A867869CC4EF}" type="presOf" srcId="{CF1373BB-E958-49C8-91AD-76D7AC884088}" destId="{2BE7F30E-666F-4D34-AB19-41819FBABF71}" srcOrd="0" destOrd="0" presId="urn:microsoft.com/office/officeart/2005/8/layout/funnel1"/>
    <dgm:cxn modelId="{20534395-9E18-4548-BDAF-9071E1D63BE8}" srcId="{CF1373BB-E958-49C8-91AD-76D7AC884088}" destId="{F7A3BD47-C252-4209-8A67-FA1752BF0195}" srcOrd="2" destOrd="0" parTransId="{46C4A9C2-C326-4B8D-9B66-6C98D2FBCE26}" sibTransId="{8176E07C-0D48-4526-ADDD-5D904AA3DCD0}"/>
    <dgm:cxn modelId="{3C348398-D751-48FB-A72E-10AFD36D00FE}" type="presOf" srcId="{AC3C84F5-DBC7-4968-8AB6-9FDC21E5D2EE}" destId="{DB3222F0-660B-45C5-988D-30BF2A959C02}" srcOrd="0" destOrd="0" presId="urn:microsoft.com/office/officeart/2005/8/layout/funnel1"/>
    <dgm:cxn modelId="{FCD67C9D-C59D-463F-9494-4F28C1341EFE}" srcId="{CF1373BB-E958-49C8-91AD-76D7AC884088}" destId="{37507F52-C9A9-42C1-99ED-C97AA6D03091}" srcOrd="1" destOrd="0" parTransId="{45DE812A-634E-42CA-9628-363F53331907}" sibTransId="{18B66E66-18E5-4952-A635-05B98E6A9A71}"/>
    <dgm:cxn modelId="{06188ABF-7705-41A1-AB0D-E46E5AE48E6F}" srcId="{CF1373BB-E958-49C8-91AD-76D7AC884088}" destId="{AC3C84F5-DBC7-4968-8AB6-9FDC21E5D2EE}" srcOrd="3" destOrd="0" parTransId="{D5A06492-E352-4428-8B21-A7CADC27830C}" sibTransId="{CC53A39E-14DC-4BC7-8A57-474050E11EB3}"/>
    <dgm:cxn modelId="{C7D9AA24-3EA5-4A5B-B41C-5168716550A9}" type="presParOf" srcId="{2BE7F30E-666F-4D34-AB19-41819FBABF71}" destId="{3921B3A8-9C0F-481A-964A-5949BB69990C}" srcOrd="0" destOrd="0" presId="urn:microsoft.com/office/officeart/2005/8/layout/funnel1"/>
    <dgm:cxn modelId="{1CE2ECA2-6BBE-4B78-8F7F-25F04E34B693}" type="presParOf" srcId="{2BE7F30E-666F-4D34-AB19-41819FBABF71}" destId="{55091B0B-19E3-4689-BF38-0B26FCA7224C}" srcOrd="1" destOrd="0" presId="urn:microsoft.com/office/officeart/2005/8/layout/funnel1"/>
    <dgm:cxn modelId="{EF2EE82C-83FD-43B1-8E4D-00471A69C7F1}" type="presParOf" srcId="{2BE7F30E-666F-4D34-AB19-41819FBABF71}" destId="{DB3222F0-660B-45C5-988D-30BF2A959C02}" srcOrd="2" destOrd="0" presId="urn:microsoft.com/office/officeart/2005/8/layout/funnel1"/>
    <dgm:cxn modelId="{9FC57081-633A-4EA8-B676-93B3CF266BDA}" type="presParOf" srcId="{2BE7F30E-666F-4D34-AB19-41819FBABF71}" destId="{51EE739D-D051-444A-9D39-4359B293CB5C}" srcOrd="3" destOrd="0" presId="urn:microsoft.com/office/officeart/2005/8/layout/funnel1"/>
    <dgm:cxn modelId="{F3D36915-EFCF-480A-8DD2-C3F9358742B9}" type="presParOf" srcId="{2BE7F30E-666F-4D34-AB19-41819FBABF71}" destId="{7AAB8574-28C3-4EBA-B3BB-C7E0470E2EA1}" srcOrd="4" destOrd="0" presId="urn:microsoft.com/office/officeart/2005/8/layout/funnel1"/>
    <dgm:cxn modelId="{906F2943-9FEC-4123-9D53-ACA27A6188FE}" type="presParOf" srcId="{2BE7F30E-666F-4D34-AB19-41819FBABF71}" destId="{4FFF7F79-4D26-4220-95B7-0B9BAA1AEF33}" srcOrd="5" destOrd="0" presId="urn:microsoft.com/office/officeart/2005/8/layout/funnel1"/>
    <dgm:cxn modelId="{DC7EE8F1-0998-484D-8542-91CFF1CD3859}" type="presParOf" srcId="{2BE7F30E-666F-4D34-AB19-41819FBABF71}" destId="{9D2E05BD-F383-43C9-B61D-662CC1E6A51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1B3A8-9C0F-481A-964A-5949BB69990C}">
      <dsp:nvSpPr>
        <dsp:cNvPr id="0" name=""/>
        <dsp:cNvSpPr/>
      </dsp:nvSpPr>
      <dsp:spPr>
        <a:xfrm>
          <a:off x="1510398" y="168491"/>
          <a:ext cx="3343911" cy="116129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91B0B-19E3-4689-BF38-0B26FCA7224C}">
      <dsp:nvSpPr>
        <dsp:cNvPr id="0" name=""/>
        <dsp:cNvSpPr/>
      </dsp:nvSpPr>
      <dsp:spPr>
        <a:xfrm>
          <a:off x="2863516" y="3012112"/>
          <a:ext cx="648044" cy="414748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222F0-660B-45C5-988D-30BF2A959C02}">
      <dsp:nvSpPr>
        <dsp:cNvPr id="0" name=""/>
        <dsp:cNvSpPr/>
      </dsp:nvSpPr>
      <dsp:spPr>
        <a:xfrm>
          <a:off x="1632231" y="3343911"/>
          <a:ext cx="3110615" cy="77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 Most Preferred Resorts</a:t>
          </a:r>
        </a:p>
      </dsp:txBody>
      <dsp:txXfrm>
        <a:off x="1632231" y="3343911"/>
        <a:ext cx="3110615" cy="777653"/>
      </dsp:txXfrm>
    </dsp:sp>
    <dsp:sp modelId="{51EE739D-D051-444A-9D39-4359B293CB5C}">
      <dsp:nvSpPr>
        <dsp:cNvPr id="0" name=""/>
        <dsp:cNvSpPr/>
      </dsp:nvSpPr>
      <dsp:spPr>
        <a:xfrm>
          <a:off x="2726131" y="1419477"/>
          <a:ext cx="1166480" cy="11664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Requests</a:t>
          </a:r>
        </a:p>
      </dsp:txBody>
      <dsp:txXfrm>
        <a:off x="2896958" y="1590304"/>
        <a:ext cx="824826" cy="824826"/>
      </dsp:txXfrm>
    </dsp:sp>
    <dsp:sp modelId="{7AAB8574-28C3-4EBA-B3BB-C7E0470E2EA1}">
      <dsp:nvSpPr>
        <dsp:cNvPr id="0" name=""/>
        <dsp:cNvSpPr/>
      </dsp:nvSpPr>
      <dsp:spPr>
        <a:xfrm>
          <a:off x="1891449" y="544357"/>
          <a:ext cx="1166480" cy="116648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Searches</a:t>
          </a:r>
        </a:p>
      </dsp:txBody>
      <dsp:txXfrm>
        <a:off x="2062276" y="715184"/>
        <a:ext cx="824826" cy="824826"/>
      </dsp:txXfrm>
    </dsp:sp>
    <dsp:sp modelId="{4FFF7F79-4D26-4220-95B7-0B9BAA1AEF33}">
      <dsp:nvSpPr>
        <dsp:cNvPr id="0" name=""/>
        <dsp:cNvSpPr/>
      </dsp:nvSpPr>
      <dsp:spPr>
        <a:xfrm>
          <a:off x="3083851" y="262328"/>
          <a:ext cx="1166480" cy="116648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Bookings</a:t>
          </a:r>
        </a:p>
      </dsp:txBody>
      <dsp:txXfrm>
        <a:off x="3254678" y="433155"/>
        <a:ext cx="824826" cy="824826"/>
      </dsp:txXfrm>
    </dsp:sp>
    <dsp:sp modelId="{9D2E05BD-F383-43C9-B61D-662CC1E6A51D}">
      <dsp:nvSpPr>
        <dsp:cNvPr id="0" name=""/>
        <dsp:cNvSpPr/>
      </dsp:nvSpPr>
      <dsp:spPr>
        <a:xfrm>
          <a:off x="1373013" y="25921"/>
          <a:ext cx="3629051" cy="29032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633BCD-C952-8446-8E64-B1FE0114A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29952-1400-144C-AD4B-542117D6C1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pPr>
              <a:defRPr/>
            </a:pPr>
            <a:fld id="{7EB833E2-9ED9-6F43-9EA6-D27481B72BF9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A1AEB-90BC-4C4C-9F5E-960723534C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4C78D-93BA-D849-A6EA-F15EF70520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7C67ED-DDEE-574E-BF71-31045F62B3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82BBB9-6EEF-1841-8088-21B828D23B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768FB-7263-3642-9485-0EFFFB9651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pPr>
              <a:defRPr/>
            </a:pPr>
            <a:fld id="{4F08B432-16A6-B245-8317-E06105864FCD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2C9937-2775-2E4F-918B-EE4C89125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685E66-2B58-B641-9DA0-2B7C71FE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8D67-3ED5-5243-8D0D-070DF6807C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FEE7-A12B-7842-9B9D-B1BB1595F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90511E-ECF3-8943-8800-D329B53B9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5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49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0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2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39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err="1"/>
              <a:t>Nikitha</a:t>
            </a: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6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511E-ECF3-8943-8800-D329B53B9108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33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7F027D2-83F3-BB49-A9ED-A2D9987EA1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1501D4-91AD-1042-9BDE-5D3EDEFDA3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3FCE189-E284-1041-AF92-047C5EBB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8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7663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9625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68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0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12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84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C2075B-4CD8-3B46-8FDD-A4152C67EA89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74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7F027D2-83F3-BB49-A9ED-A2D9987EA1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1501D4-91AD-1042-9BDE-5D3EDEFDA3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3FCE189-E284-1041-AF92-047C5EBB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8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7663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9625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68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0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12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84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C2075B-4CD8-3B46-8FDD-A4152C67EA89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6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7F027D2-83F3-BB49-A9ED-A2D9987EA1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1501D4-91AD-1042-9BDE-5D3EDEFDA3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3FCE189-E284-1041-AF92-047C5EBB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8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7663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9625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68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0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12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84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C2075B-4CD8-3B46-8FDD-A4152C67EA89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998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7F027D2-83F3-BB49-A9ED-A2D9987EA1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1501D4-91AD-1042-9BDE-5D3EDEFDA3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3FCE189-E284-1041-AF92-047C5EBB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8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7663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9625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68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0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12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84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C2075B-4CD8-3B46-8FDD-A4152C67EA89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73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904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7F027D2-83F3-BB49-A9ED-A2D9987EA1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1501D4-91AD-1042-9BDE-5D3EDEFDA3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3FCE189-E284-1041-AF92-047C5EBB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8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7663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9625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68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0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12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84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C2075B-4CD8-3B46-8FDD-A4152C67EA89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10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572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PRANAV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432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91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106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46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854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350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67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86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599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02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026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7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63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198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11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6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95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158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94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9522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605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80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7550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3689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417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Content-based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511E-ECF3-8943-8800-D329B53B9108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36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968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81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886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27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437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3669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688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909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8583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8332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CV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438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77D34D7-71A2-104E-8BF5-123B0FF5EA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FE984B3-5BCD-D849-8E3E-E12FD1B34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cs typeface="Calibri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7DFD8D3-9850-3A4C-860E-AF40E7C0F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D77EDC0-1BDF-F049-B5FD-236C447EA68B}" type="slidenum">
              <a:rPr lang="en-US" altLang="en-US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1436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Source: </a:t>
            </a:r>
            <a:r>
              <a:rPr lang="en-US"/>
              <a:t>https://towardsdatascience.com/the-balance-accuracy-vs-interpretability-1b3861408062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13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5150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99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1349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Business-applied performance: 60 minutes to run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511E-ECF3-8943-8800-D329B53B9108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2414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PRANAV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7981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21AC9C29-0E8E-8747-AB10-B0154204DA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5A70DBB-8047-4447-963B-438C4475EA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1AF0F16F-1578-8448-AA14-614CFE791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8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7663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9625" indent="-230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68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40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12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842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42679B-635D-6340-9859-BB1C51460443}" type="slidenum">
              <a:rPr lang="en-US" altLang="en-US"/>
              <a:pPr/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87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47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86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9C4350-18E5-404E-B662-A7D91AB2C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8890C6A-71E2-7A40-970A-67BEF58B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Gathering slide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927F7C-8ACB-3C41-A116-661677E1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C0E2CB-5974-0A4A-8B24-62F118B4C6FE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05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5BB7-7B77-E44C-999A-FDAA12E2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96A7C-021A-F246-A081-53C2DBFC80B2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841F1-8941-2841-9175-E267E83A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9927-FE5C-8647-9E36-EC88835E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5752B-7322-D743-B96D-52092FA94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7A3C-FAB0-664D-B748-319BD82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3304C-C43B-9742-BA93-B9DB3C332ACC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ACC7-4973-FE49-9CAF-08B56057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8C8-1A44-5948-8684-CF4C7C5F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CB467-70DE-8B4B-8F01-56C761679E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9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261D-E28A-CE4C-A84E-3D5AFE20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7BF8-6415-0C40-94EA-8FCC5760AF89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515A-B485-0B40-A099-9203C6D1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3D91-7C65-2A48-B4C7-C3018268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835BE-1C48-5248-9C49-AE1BE9647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51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4051-21DF-2246-B529-A043841A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0AAC6-E6FA-7141-A5DC-62CA01601426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22CA-668A-B640-9722-CE77FAE6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27C8-38ED-F147-A27D-6AA2E2F6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F64F2-33B7-294E-A619-BF0FCCC2F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3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2BCD-543A-194A-99FB-F8CDF4A4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D02F-B7F2-9E44-9E4D-ED9A925CEDDC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EEA8-501E-1A4B-B823-9678758E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80DB-AF7A-574A-81C2-C9C0D829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BDD0C-86A8-9745-A3A6-23A9D1C4C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6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91779D-91B6-5E4A-A2B1-4FC1BE31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E4D47-10A5-BE49-AC11-7E6030483B25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F033E-D8A2-814D-807A-B0C59783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A51FFF-3852-554C-8721-B1A09F0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390C4-4742-274E-B06B-61703911C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6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2C7D51-499F-174F-89D2-15C0AA60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792A2-CAAE-7E46-BA14-CEFFFE6E8A07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B55F79-B479-4945-8769-09EE27FF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503469-1DD8-4944-872E-9D4B70D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24E38-1773-4E41-9D68-4D01F6F02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5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03C862-D9A0-AC4C-8B1A-AD91EE4D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6BBC-4142-7B40-935B-5B5A4FA39C37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B0BCA6-2A6E-0F45-916C-57B85B0D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4A8F0D-CE4D-5D47-9E66-4EB5D401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433AF-FF25-3B47-A9E2-80579D5C4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249A95-65C4-0D48-A19E-68FD0AA5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EEB9B-E4A1-EE43-A1A5-F1E559FCFD6B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1EC489-194C-EF4F-9615-6F4A25E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4B6FE1-C7D9-724D-A444-B19097D9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E0087-1C97-2A47-9CFF-07294EB20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89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F11E6A-96C7-7545-9795-675C771F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D317-D881-2844-A0E2-E2ACA9E1C826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0823F5-DC4E-9540-9ADC-28C1FE8B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1E4DDF-B540-5249-85AE-00B0E4ED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18565-FB2E-8F4D-922A-A9A79399D9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96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712018-E830-7144-A20F-FBC52B61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5BC5-5FBC-C44D-BC2C-57D9E648BEB4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BAD802-55C5-A649-9986-070FFBAC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638880-5F11-714E-8E52-B67C27F2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7303B-F928-2F49-A35B-8314847EE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9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56089FE-6B0F-6444-985F-86522A82C4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86E560B-5941-6446-9C3B-859000F72E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4331-0999-A54F-95CE-8689A2D9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CF872-8DB5-FA4E-80F2-0B39ABC6769E}" type="datetimeFigureOut">
              <a:rPr lang="en-US"/>
              <a:pPr>
                <a:defRPr/>
              </a:pPr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5048-6774-5240-91A4-B4427E9F3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3FA6-6FBA-9645-B251-0712F21E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E17784E-5EC1-FF42-A851-4EF8A9F9D7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7DFFB8-C8DA-DF4C-978C-08DAEEFD876C}"/>
              </a:ext>
            </a:extLst>
          </p:cNvPr>
          <p:cNvSpPr/>
          <p:nvPr/>
        </p:nvSpPr>
        <p:spPr>
          <a:xfrm>
            <a:off x="0" y="1790700"/>
            <a:ext cx="12192000" cy="86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C7DED-5A9C-2949-A6A8-4D13A4ED7654}"/>
              </a:ext>
            </a:extLst>
          </p:cNvPr>
          <p:cNvSpPr txBox="1"/>
          <p:nvPr/>
        </p:nvSpPr>
        <p:spPr>
          <a:xfrm>
            <a:off x="691860" y="1928324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Time Off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FCA8-D7E9-8849-92A9-0857F028A53F}"/>
              </a:ext>
            </a:extLst>
          </p:cNvPr>
          <p:cNvSpPr txBox="1"/>
          <p:nvPr/>
        </p:nvSpPr>
        <p:spPr>
          <a:xfrm>
            <a:off x="691860" y="3282228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Meghan Harris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6F817-EBEC-EC4B-80AF-B589DB844B71}"/>
              </a:ext>
            </a:extLst>
          </p:cNvPr>
          <p:cNvSpPr txBox="1"/>
          <p:nvPr/>
        </p:nvSpPr>
        <p:spPr>
          <a:xfrm>
            <a:off x="691860" y="2838450"/>
            <a:ext cx="2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EMPLOYEE: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ECBE8-877D-C747-951F-534AE02A1725}"/>
              </a:ext>
            </a:extLst>
          </p:cNvPr>
          <p:cNvSpPr txBox="1"/>
          <p:nvPr/>
        </p:nvSpPr>
        <p:spPr>
          <a:xfrm>
            <a:off x="5721062" y="2838450"/>
            <a:ext cx="2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006ED-BAA1-2F46-87F5-5CFB4AF18023}"/>
              </a:ext>
            </a:extLst>
          </p:cNvPr>
          <p:cNvSpPr txBox="1"/>
          <p:nvPr/>
        </p:nvSpPr>
        <p:spPr>
          <a:xfrm>
            <a:off x="5523201" y="3207782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4/1/22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2E2B6-C049-5E4F-A054-5ACBD7B04A57}"/>
              </a:ext>
            </a:extLst>
          </p:cNvPr>
          <p:cNvSpPr txBox="1"/>
          <p:nvPr/>
        </p:nvSpPr>
        <p:spPr>
          <a:xfrm>
            <a:off x="9383641" y="2838450"/>
            <a:ext cx="2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STATUS: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9511AB-D712-C246-BEE3-4644829BD65F}"/>
              </a:ext>
            </a:extLst>
          </p:cNvPr>
          <p:cNvCxnSpPr/>
          <p:nvPr/>
        </p:nvCxnSpPr>
        <p:spPr>
          <a:xfrm>
            <a:off x="0" y="265661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99DB02-8DE2-B546-BCD0-5F608792D536}"/>
              </a:ext>
            </a:extLst>
          </p:cNvPr>
          <p:cNvCxnSpPr/>
          <p:nvPr/>
        </p:nvCxnSpPr>
        <p:spPr>
          <a:xfrm>
            <a:off x="0" y="408536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AC887C-D279-4942-A2F0-497FDC640CE8}"/>
              </a:ext>
            </a:extLst>
          </p:cNvPr>
          <p:cNvSpPr txBox="1"/>
          <p:nvPr/>
        </p:nvSpPr>
        <p:spPr>
          <a:xfrm>
            <a:off x="9185779" y="3297284"/>
            <a:ext cx="2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94318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CA0BFD-73ED-C246-8CA1-3C25C5D38CF1}"/>
              </a:ext>
            </a:extLst>
          </p:cNvPr>
          <p:cNvSpPr/>
          <p:nvPr/>
        </p:nvSpPr>
        <p:spPr>
          <a:xfrm>
            <a:off x="3903518" y="2848175"/>
            <a:ext cx="7966364" cy="72043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8DB3BF0-A621-534A-B183-40082D1EA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7" b="22235"/>
          <a:stretch/>
        </p:blipFill>
        <p:spPr>
          <a:xfrm>
            <a:off x="291499" y="2564157"/>
            <a:ext cx="3612019" cy="128847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861E17F-4D39-A242-A1A9-3EB04215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93" y="2910521"/>
            <a:ext cx="5334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CF1B2-BE0A-CF44-B43B-8C757FD0DE17}"/>
              </a:ext>
            </a:extLst>
          </p:cNvPr>
          <p:cNvSpPr txBox="1"/>
          <p:nvPr/>
        </p:nvSpPr>
        <p:spPr>
          <a:xfrm>
            <a:off x="4589318" y="2905780"/>
            <a:ext cx="728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Why do super targeted ads work on 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0AB75-21D9-5A4B-A441-3C5802617DA8}"/>
              </a:ext>
            </a:extLst>
          </p:cNvPr>
          <p:cNvSpPr txBox="1"/>
          <p:nvPr/>
        </p:nvSpPr>
        <p:spPr>
          <a:xfrm>
            <a:off x="720969" y="3854229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4E9DE-D32A-A24A-9753-402EAD9DDF87}"/>
              </a:ext>
            </a:extLst>
          </p:cNvPr>
          <p:cNvSpPr txBox="1"/>
          <p:nvPr/>
        </p:nvSpPr>
        <p:spPr>
          <a:xfrm>
            <a:off x="2252162" y="3856494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ECC9E-B277-9349-A1F2-8CB121D4EE0C}"/>
              </a:ext>
            </a:extLst>
          </p:cNvPr>
          <p:cNvSpPr txBox="1"/>
          <p:nvPr/>
        </p:nvSpPr>
        <p:spPr>
          <a:xfrm>
            <a:off x="3841950" y="3837311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4FE86-E05C-8E4F-82D2-7F3E376213B3}"/>
              </a:ext>
            </a:extLst>
          </p:cNvPr>
          <p:cNvSpPr txBox="1"/>
          <p:nvPr/>
        </p:nvSpPr>
        <p:spPr>
          <a:xfrm>
            <a:off x="5493306" y="3852629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08A83-5E28-214E-BFCE-CF7119B08127}"/>
              </a:ext>
            </a:extLst>
          </p:cNvPr>
          <p:cNvSpPr txBox="1"/>
          <p:nvPr/>
        </p:nvSpPr>
        <p:spPr>
          <a:xfrm>
            <a:off x="7081186" y="3867947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E8223-B3B5-C645-9B6B-C400C4D910D0}"/>
              </a:ext>
            </a:extLst>
          </p:cNvPr>
          <p:cNvSpPr txBox="1"/>
          <p:nvPr/>
        </p:nvSpPr>
        <p:spPr>
          <a:xfrm>
            <a:off x="776807" y="4463829"/>
            <a:ext cx="7804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About 201,000,000 results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(0.66 seconds)</a:t>
            </a:r>
          </a:p>
        </p:txBody>
      </p:sp>
    </p:spTree>
    <p:extLst>
      <p:ext uri="{BB962C8B-B14F-4D97-AF65-F5344CB8AC3E}">
        <p14:creationId xmlns:p14="http://schemas.microsoft.com/office/powerpoint/2010/main" val="3399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CA0BFD-73ED-C246-8CA1-3C25C5D38CF1}"/>
              </a:ext>
            </a:extLst>
          </p:cNvPr>
          <p:cNvSpPr/>
          <p:nvPr/>
        </p:nvSpPr>
        <p:spPr>
          <a:xfrm>
            <a:off x="3903518" y="2848175"/>
            <a:ext cx="7966364" cy="72043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8DB3BF0-A621-534A-B183-40082D1EA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7" b="22235"/>
          <a:stretch/>
        </p:blipFill>
        <p:spPr>
          <a:xfrm>
            <a:off x="291499" y="2564157"/>
            <a:ext cx="3612019" cy="128847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861E17F-4D39-A242-A1A9-3EB04215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93" y="2910521"/>
            <a:ext cx="5334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CF1B2-BE0A-CF44-B43B-8C757FD0DE17}"/>
              </a:ext>
            </a:extLst>
          </p:cNvPr>
          <p:cNvSpPr txBox="1"/>
          <p:nvPr/>
        </p:nvSpPr>
        <p:spPr>
          <a:xfrm>
            <a:off x="4589318" y="2905780"/>
            <a:ext cx="728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Why do super targeted ads work on 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0AB75-21D9-5A4B-A441-3C5802617DA8}"/>
              </a:ext>
            </a:extLst>
          </p:cNvPr>
          <p:cNvSpPr txBox="1"/>
          <p:nvPr/>
        </p:nvSpPr>
        <p:spPr>
          <a:xfrm>
            <a:off x="720969" y="3854229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4E9DE-D32A-A24A-9753-402EAD9DDF87}"/>
              </a:ext>
            </a:extLst>
          </p:cNvPr>
          <p:cNvSpPr txBox="1"/>
          <p:nvPr/>
        </p:nvSpPr>
        <p:spPr>
          <a:xfrm>
            <a:off x="2252162" y="3856494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ECC9E-B277-9349-A1F2-8CB121D4EE0C}"/>
              </a:ext>
            </a:extLst>
          </p:cNvPr>
          <p:cNvSpPr txBox="1"/>
          <p:nvPr/>
        </p:nvSpPr>
        <p:spPr>
          <a:xfrm>
            <a:off x="3841950" y="3837311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4FE86-E05C-8E4F-82D2-7F3E376213B3}"/>
              </a:ext>
            </a:extLst>
          </p:cNvPr>
          <p:cNvSpPr txBox="1"/>
          <p:nvPr/>
        </p:nvSpPr>
        <p:spPr>
          <a:xfrm>
            <a:off x="5493306" y="3852629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08A83-5E28-214E-BFCE-CF7119B08127}"/>
              </a:ext>
            </a:extLst>
          </p:cNvPr>
          <p:cNvSpPr txBox="1"/>
          <p:nvPr/>
        </p:nvSpPr>
        <p:spPr>
          <a:xfrm>
            <a:off x="7081186" y="3867947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E8223-B3B5-C645-9B6B-C400C4D910D0}"/>
              </a:ext>
            </a:extLst>
          </p:cNvPr>
          <p:cNvSpPr txBox="1"/>
          <p:nvPr/>
        </p:nvSpPr>
        <p:spPr>
          <a:xfrm>
            <a:off x="720969" y="4255410"/>
            <a:ext cx="95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54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201,000,000 </a:t>
            </a:r>
            <a:r>
              <a:rPr lang="en-US" sz="32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32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(0.66 seconds)</a:t>
            </a:r>
          </a:p>
        </p:txBody>
      </p:sp>
    </p:spTree>
    <p:extLst>
      <p:ext uri="{BB962C8B-B14F-4D97-AF65-F5344CB8AC3E}">
        <p14:creationId xmlns:p14="http://schemas.microsoft.com/office/powerpoint/2010/main" val="391230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E262A-E3BD-064E-A99A-5BEAC72666D0}"/>
              </a:ext>
            </a:extLst>
          </p:cNvPr>
          <p:cNvSpPr txBox="1"/>
          <p:nvPr/>
        </p:nvSpPr>
        <p:spPr>
          <a:xfrm>
            <a:off x="7332786" y="2521059"/>
            <a:ext cx="5240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consumers say they are likely to </a:t>
            </a:r>
            <a:r>
              <a:rPr lang="en-US" sz="2800" b="1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 repeat buyers</a:t>
            </a:r>
            <a:r>
              <a:rPr lang="en-US" sz="280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after a </a:t>
            </a:r>
            <a:r>
              <a:rPr lang="en-US" sz="2800" b="1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shopping experience*.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5C93CC-4E54-E047-8CFA-0D8B19B82B81}"/>
              </a:ext>
            </a:extLst>
          </p:cNvPr>
          <p:cNvSpPr/>
          <p:nvPr/>
        </p:nvSpPr>
        <p:spPr>
          <a:xfrm>
            <a:off x="0" y="0"/>
            <a:ext cx="7139354" cy="6858000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57160-8C27-6F4A-B9B3-A04138C91129}"/>
              </a:ext>
            </a:extLst>
          </p:cNvPr>
          <p:cNvSpPr txBox="1"/>
          <p:nvPr/>
        </p:nvSpPr>
        <p:spPr>
          <a:xfrm>
            <a:off x="252845" y="1203602"/>
            <a:ext cx="102385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C5EA-F6CB-A341-ABB5-FEA037912BC3}"/>
              </a:ext>
            </a:extLst>
          </p:cNvPr>
          <p:cNvSpPr txBox="1"/>
          <p:nvPr/>
        </p:nvSpPr>
        <p:spPr>
          <a:xfrm>
            <a:off x="-152400" y="655022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*Newman 2021</a:t>
            </a:r>
          </a:p>
        </p:txBody>
      </p:sp>
    </p:spTree>
    <p:extLst>
      <p:ext uri="{BB962C8B-B14F-4D97-AF65-F5344CB8AC3E}">
        <p14:creationId xmlns:p14="http://schemas.microsoft.com/office/powerpoint/2010/main" val="353648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C57160-8C27-6F4A-B9B3-A04138C91129}"/>
              </a:ext>
            </a:extLst>
          </p:cNvPr>
          <p:cNvSpPr txBox="1"/>
          <p:nvPr/>
        </p:nvSpPr>
        <p:spPr>
          <a:xfrm>
            <a:off x="412173" y="1105287"/>
            <a:ext cx="102385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>
                <a:solidFill>
                  <a:srgbClr val="53E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E262A-E3BD-064E-A99A-5BEAC72666D0}"/>
              </a:ext>
            </a:extLst>
          </p:cNvPr>
          <p:cNvSpPr txBox="1"/>
          <p:nvPr/>
        </p:nvSpPr>
        <p:spPr>
          <a:xfrm>
            <a:off x="7315200" y="2951946"/>
            <a:ext cx="464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consumers prefer </a:t>
            </a:r>
            <a:r>
              <a:rPr lang="en-US" sz="2800" b="1">
                <a:solidFill>
                  <a:srgbClr val="53E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brands know more about them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A9ECD-F790-6047-89E6-1FC49B337957}"/>
              </a:ext>
            </a:extLst>
          </p:cNvPr>
          <p:cNvSpPr/>
          <p:nvPr/>
        </p:nvSpPr>
        <p:spPr>
          <a:xfrm>
            <a:off x="-20050" y="0"/>
            <a:ext cx="7139354" cy="6858000"/>
          </a:xfrm>
          <a:prstGeom prst="rect">
            <a:avLst/>
          </a:prstGeom>
          <a:solidFill>
            <a:srgbClr val="53E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8743-448C-3A41-85ED-272F5DDDD4EF}"/>
              </a:ext>
            </a:extLst>
          </p:cNvPr>
          <p:cNvSpPr txBox="1"/>
          <p:nvPr/>
        </p:nvSpPr>
        <p:spPr>
          <a:xfrm>
            <a:off x="252845" y="1203602"/>
            <a:ext cx="102385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C5EA-F6CB-A341-ABB5-FEA037912BC3}"/>
              </a:ext>
            </a:extLst>
          </p:cNvPr>
          <p:cNvSpPr txBox="1"/>
          <p:nvPr/>
        </p:nvSpPr>
        <p:spPr>
          <a:xfrm>
            <a:off x="-124691" y="6550223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*State of Personalization, 2020</a:t>
            </a:r>
          </a:p>
        </p:txBody>
      </p:sp>
    </p:spTree>
    <p:extLst>
      <p:ext uri="{BB962C8B-B14F-4D97-AF65-F5344CB8AC3E}">
        <p14:creationId xmlns:p14="http://schemas.microsoft.com/office/powerpoint/2010/main" val="14001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C57160-8C27-6F4A-B9B3-A04138C91129}"/>
              </a:ext>
            </a:extLst>
          </p:cNvPr>
          <p:cNvSpPr txBox="1"/>
          <p:nvPr/>
        </p:nvSpPr>
        <p:spPr>
          <a:xfrm>
            <a:off x="1969152" y="1074509"/>
            <a:ext cx="1233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>
                <a:solidFill>
                  <a:srgbClr val="14D4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E262A-E3BD-064E-A99A-5BEAC72666D0}"/>
              </a:ext>
            </a:extLst>
          </p:cNvPr>
          <p:cNvSpPr txBox="1"/>
          <p:nvPr/>
        </p:nvSpPr>
        <p:spPr>
          <a:xfrm>
            <a:off x="1312985" y="1253849"/>
            <a:ext cx="903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Companies that </a:t>
            </a:r>
            <a:r>
              <a:rPr lang="en-US" sz="2800" b="1">
                <a:solidFill>
                  <a:srgbClr val="14D4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at personalization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C5EA-F6CB-A341-ABB5-FEA037912BC3}"/>
              </a:ext>
            </a:extLst>
          </p:cNvPr>
          <p:cNvSpPr txBox="1"/>
          <p:nvPr/>
        </p:nvSpPr>
        <p:spPr>
          <a:xfrm>
            <a:off x="-687149" y="6550223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*Arora,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0BB92-2E17-944D-9F4E-3DD58C5BDE3C}"/>
              </a:ext>
            </a:extLst>
          </p:cNvPr>
          <p:cNvSpPr txBox="1"/>
          <p:nvPr/>
        </p:nvSpPr>
        <p:spPr>
          <a:xfrm>
            <a:off x="788377" y="5080931"/>
            <a:ext cx="106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14D4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revenue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from those activities than average players*.</a:t>
            </a:r>
          </a:p>
        </p:txBody>
      </p:sp>
    </p:spTree>
    <p:extLst>
      <p:ext uri="{BB962C8B-B14F-4D97-AF65-F5344CB8AC3E}">
        <p14:creationId xmlns:p14="http://schemas.microsoft.com/office/powerpoint/2010/main" val="182481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F7D17-F2AC-5844-B255-4F4F37D223A1}"/>
              </a:ext>
            </a:extLst>
          </p:cNvPr>
          <p:cNvSpPr/>
          <p:nvPr/>
        </p:nvSpPr>
        <p:spPr>
          <a:xfrm>
            <a:off x="0" y="0"/>
            <a:ext cx="12192000" cy="4765431"/>
          </a:xfrm>
          <a:prstGeom prst="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0EAB7-AE19-844C-BD27-3FD848CF96B5}"/>
              </a:ext>
            </a:extLst>
          </p:cNvPr>
          <p:cNvSpPr txBox="1"/>
          <p:nvPr/>
        </p:nvSpPr>
        <p:spPr>
          <a:xfrm>
            <a:off x="902494" y="1985963"/>
            <a:ext cx="10387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there are severe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consequences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for companies that are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not implementing correct recommendations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to consumers.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6F0FF-3524-D443-B5A9-23BF4129EA8E}"/>
              </a:ext>
            </a:extLst>
          </p:cNvPr>
          <p:cNvSpPr txBox="1"/>
          <p:nvPr/>
        </p:nvSpPr>
        <p:spPr>
          <a:xfrm>
            <a:off x="0" y="3977997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20786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EFF95-355A-BE4B-A813-6B1677EB3DB0}"/>
              </a:ext>
            </a:extLst>
          </p:cNvPr>
          <p:cNvSpPr/>
          <p:nvPr/>
        </p:nvSpPr>
        <p:spPr>
          <a:xfrm>
            <a:off x="0" y="0"/>
            <a:ext cx="12192000" cy="4765431"/>
          </a:xfrm>
          <a:prstGeom prst="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0EAB7-AE19-844C-BD27-3FD848CF96B5}"/>
              </a:ext>
            </a:extLst>
          </p:cNvPr>
          <p:cNvSpPr txBox="1"/>
          <p:nvPr/>
        </p:nvSpPr>
        <p:spPr>
          <a:xfrm>
            <a:off x="902494" y="2439144"/>
            <a:ext cx="10387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consumers are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expecting personalized recommendations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6F0FF-3524-D443-B5A9-23BF4129EA8E}"/>
              </a:ext>
            </a:extLst>
          </p:cNvPr>
          <p:cNvSpPr txBox="1"/>
          <p:nvPr/>
        </p:nvSpPr>
        <p:spPr>
          <a:xfrm>
            <a:off x="0" y="3977997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278865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499"/>
            <a:ext cx="12276306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381000" y="27694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405822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4EB89-7D91-CF44-9420-D7988AF74F84}"/>
              </a:ext>
            </a:extLst>
          </p:cNvPr>
          <p:cNvSpPr txBox="1"/>
          <p:nvPr/>
        </p:nvSpPr>
        <p:spPr>
          <a:xfrm>
            <a:off x="786293" y="2387204"/>
            <a:ext cx="11248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the consumer journey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stops entirely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if a specific property they are looking at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is booked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CE755-AFA7-0D45-83D1-D90009C78376}"/>
              </a:ext>
            </a:extLst>
          </p:cNvPr>
          <p:cNvSpPr txBox="1"/>
          <p:nvPr/>
        </p:nvSpPr>
        <p:spPr>
          <a:xfrm>
            <a:off x="471488" y="3924955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77982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4EB89-7D91-CF44-9420-D7988AF74F84}"/>
              </a:ext>
            </a:extLst>
          </p:cNvPr>
          <p:cNvSpPr txBox="1"/>
          <p:nvPr/>
        </p:nvSpPr>
        <p:spPr>
          <a:xfrm>
            <a:off x="786293" y="2387204"/>
            <a:ext cx="11248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not able to identify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members who are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most likely to travel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in the next season.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CE755-AFA7-0D45-83D1-D90009C78376}"/>
              </a:ext>
            </a:extLst>
          </p:cNvPr>
          <p:cNvSpPr txBox="1"/>
          <p:nvPr/>
        </p:nvSpPr>
        <p:spPr>
          <a:xfrm>
            <a:off x="471488" y="3924955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9112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53E455-5C0B-B84B-A32D-755577BCB8C7}"/>
              </a:ext>
            </a:extLst>
          </p:cNvPr>
          <p:cNvSpPr/>
          <p:nvPr/>
        </p:nvSpPr>
        <p:spPr>
          <a:xfrm>
            <a:off x="0" y="1790700"/>
            <a:ext cx="12192000" cy="86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C7DED-5A9C-2949-A6A8-4D13A4ED7654}"/>
              </a:ext>
            </a:extLst>
          </p:cNvPr>
          <p:cNvSpPr txBox="1"/>
          <p:nvPr/>
        </p:nvSpPr>
        <p:spPr>
          <a:xfrm>
            <a:off x="691860" y="1928324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Time Off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FCA8-D7E9-8849-92A9-0857F028A53F}"/>
              </a:ext>
            </a:extLst>
          </p:cNvPr>
          <p:cNvSpPr txBox="1"/>
          <p:nvPr/>
        </p:nvSpPr>
        <p:spPr>
          <a:xfrm>
            <a:off x="691860" y="3282228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Meghan Harris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6F817-EBEC-EC4B-80AF-B589DB844B71}"/>
              </a:ext>
            </a:extLst>
          </p:cNvPr>
          <p:cNvSpPr txBox="1"/>
          <p:nvPr/>
        </p:nvSpPr>
        <p:spPr>
          <a:xfrm>
            <a:off x="691860" y="2838450"/>
            <a:ext cx="2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EMPLOYEE: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ECBE8-877D-C747-951F-534AE02A1725}"/>
              </a:ext>
            </a:extLst>
          </p:cNvPr>
          <p:cNvSpPr txBox="1"/>
          <p:nvPr/>
        </p:nvSpPr>
        <p:spPr>
          <a:xfrm>
            <a:off x="5721062" y="2838450"/>
            <a:ext cx="2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006ED-BAA1-2F46-87F5-5CFB4AF18023}"/>
              </a:ext>
            </a:extLst>
          </p:cNvPr>
          <p:cNvSpPr txBox="1"/>
          <p:nvPr/>
        </p:nvSpPr>
        <p:spPr>
          <a:xfrm>
            <a:off x="5523201" y="3207782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4/1/22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2E2B6-C049-5E4F-A054-5ACBD7B04A57}"/>
              </a:ext>
            </a:extLst>
          </p:cNvPr>
          <p:cNvSpPr txBox="1"/>
          <p:nvPr/>
        </p:nvSpPr>
        <p:spPr>
          <a:xfrm>
            <a:off x="9383641" y="2838450"/>
            <a:ext cx="2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STATUS: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9511AB-D712-C246-BEE3-4644829BD65F}"/>
              </a:ext>
            </a:extLst>
          </p:cNvPr>
          <p:cNvCxnSpPr/>
          <p:nvPr/>
        </p:nvCxnSpPr>
        <p:spPr>
          <a:xfrm>
            <a:off x="0" y="265661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99DB02-8DE2-B546-BCD0-5F608792D536}"/>
              </a:ext>
            </a:extLst>
          </p:cNvPr>
          <p:cNvCxnSpPr/>
          <p:nvPr/>
        </p:nvCxnSpPr>
        <p:spPr>
          <a:xfrm>
            <a:off x="0" y="408536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58F4BCF-882E-6947-9277-A1AF21BE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1774" r="14858" b="19614"/>
          <a:stretch/>
        </p:blipFill>
        <p:spPr>
          <a:xfrm>
            <a:off x="9341068" y="2713474"/>
            <a:ext cx="1350931" cy="13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1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475"/>
            <a:ext cx="6096000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6277708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D446-3B22-0143-8F1A-DF28A2A860DC}"/>
              </a:ext>
            </a:extLst>
          </p:cNvPr>
          <p:cNvSpPr txBox="1"/>
          <p:nvPr/>
        </p:nvSpPr>
        <p:spPr>
          <a:xfrm>
            <a:off x="533400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238365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3C3FF9-29BC-F942-BF2F-155487175DFB}"/>
              </a:ext>
            </a:extLst>
          </p:cNvPr>
          <p:cNvSpPr/>
          <p:nvPr/>
        </p:nvSpPr>
        <p:spPr>
          <a:xfrm>
            <a:off x="752475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17559-AF8A-2B42-9CC1-C0CF0AF11F92}"/>
              </a:ext>
            </a:extLst>
          </p:cNvPr>
          <p:cNvSpPr txBox="1"/>
          <p:nvPr/>
        </p:nvSpPr>
        <p:spPr>
          <a:xfrm>
            <a:off x="1338263" y="2886077"/>
            <a:ext cx="345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who can’t find bookings they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C811A-C4E3-E74D-AAED-D5EBA9EF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3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36AC796-360F-C146-B15D-0BC3D6E33523}"/>
              </a:ext>
            </a:extLst>
          </p:cNvPr>
          <p:cNvSpPr/>
          <p:nvPr/>
        </p:nvSpPr>
        <p:spPr>
          <a:xfrm>
            <a:off x="4938712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4A25-5555-634E-A511-D46D809E7ACA}"/>
              </a:ext>
            </a:extLst>
          </p:cNvPr>
          <p:cNvSpPr txBox="1"/>
          <p:nvPr/>
        </p:nvSpPr>
        <p:spPr>
          <a:xfrm>
            <a:off x="7510460" y="2886077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who are willing to travel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81F56-9B62-284E-BDF0-10420D4CE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6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3C3FF9-29BC-F942-BF2F-155487175DFB}"/>
              </a:ext>
            </a:extLst>
          </p:cNvPr>
          <p:cNvSpPr/>
          <p:nvPr/>
        </p:nvSpPr>
        <p:spPr>
          <a:xfrm>
            <a:off x="752475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17559-AF8A-2B42-9CC1-C0CF0AF11F92}"/>
              </a:ext>
            </a:extLst>
          </p:cNvPr>
          <p:cNvSpPr txBox="1"/>
          <p:nvPr/>
        </p:nvSpPr>
        <p:spPr>
          <a:xfrm>
            <a:off x="1338263" y="2886077"/>
            <a:ext cx="345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who can’t find bookings they want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6AC796-360F-C146-B15D-0BC3D6E33523}"/>
              </a:ext>
            </a:extLst>
          </p:cNvPr>
          <p:cNvSpPr/>
          <p:nvPr/>
        </p:nvSpPr>
        <p:spPr>
          <a:xfrm>
            <a:off x="4938712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4A25-5555-634E-A511-D46D809E7ACA}"/>
              </a:ext>
            </a:extLst>
          </p:cNvPr>
          <p:cNvSpPr txBox="1"/>
          <p:nvPr/>
        </p:nvSpPr>
        <p:spPr>
          <a:xfrm>
            <a:off x="7510460" y="2886077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who are willing to travel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58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3C3FF9-29BC-F942-BF2F-155487175DFB}"/>
              </a:ext>
            </a:extLst>
          </p:cNvPr>
          <p:cNvSpPr/>
          <p:nvPr/>
        </p:nvSpPr>
        <p:spPr>
          <a:xfrm>
            <a:off x="752475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17559-AF8A-2B42-9CC1-C0CF0AF11F92}"/>
              </a:ext>
            </a:extLst>
          </p:cNvPr>
          <p:cNvSpPr txBox="1"/>
          <p:nvPr/>
        </p:nvSpPr>
        <p:spPr>
          <a:xfrm>
            <a:off x="1338263" y="2886077"/>
            <a:ext cx="345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who can’t find bookings they want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6AC796-360F-C146-B15D-0BC3D6E33523}"/>
              </a:ext>
            </a:extLst>
          </p:cNvPr>
          <p:cNvSpPr/>
          <p:nvPr/>
        </p:nvSpPr>
        <p:spPr>
          <a:xfrm>
            <a:off x="4938712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4A25-5555-634E-A511-D46D809E7ACA}"/>
              </a:ext>
            </a:extLst>
          </p:cNvPr>
          <p:cNvSpPr txBox="1"/>
          <p:nvPr/>
        </p:nvSpPr>
        <p:spPr>
          <a:xfrm>
            <a:off x="7510460" y="2886077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who are willing to travel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01F751-5F27-744A-8C46-4EC83FB0ED39}"/>
              </a:ext>
            </a:extLst>
          </p:cNvPr>
          <p:cNvSpPr/>
          <p:nvPr/>
        </p:nvSpPr>
        <p:spPr>
          <a:xfrm>
            <a:off x="4795839" y="1243013"/>
            <a:ext cx="2014533" cy="4471986"/>
          </a:xfrm>
          <a:prstGeom prst="ellipse">
            <a:avLst/>
          </a:prstGeom>
          <a:solidFill>
            <a:srgbClr val="AEFFD7"/>
          </a:solidFill>
          <a:ln>
            <a:solidFill>
              <a:srgbClr val="67F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7FCE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0BCC-6A94-F04F-BCEE-BA02F893095F}"/>
              </a:ext>
            </a:extLst>
          </p:cNvPr>
          <p:cNvSpPr txBox="1"/>
          <p:nvPr/>
        </p:nvSpPr>
        <p:spPr>
          <a:xfrm>
            <a:off x="4747022" y="2828834"/>
            <a:ext cx="211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Target members via recommendation engine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894C889-79C5-064D-9D9C-144B20FDD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5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499"/>
            <a:ext cx="12276306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381000" y="27694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146882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3C3FF9-29BC-F942-BF2F-155487175DFB}"/>
              </a:ext>
            </a:extLst>
          </p:cNvPr>
          <p:cNvSpPr/>
          <p:nvPr/>
        </p:nvSpPr>
        <p:spPr>
          <a:xfrm>
            <a:off x="752475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17559-AF8A-2B42-9CC1-C0CF0AF11F92}"/>
              </a:ext>
            </a:extLst>
          </p:cNvPr>
          <p:cNvSpPr txBox="1"/>
          <p:nvPr/>
        </p:nvSpPr>
        <p:spPr>
          <a:xfrm>
            <a:off x="1338263" y="2886077"/>
            <a:ext cx="345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who can’t find bookings they want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6AC796-360F-C146-B15D-0BC3D6E33523}"/>
              </a:ext>
            </a:extLst>
          </p:cNvPr>
          <p:cNvSpPr/>
          <p:nvPr/>
        </p:nvSpPr>
        <p:spPr>
          <a:xfrm>
            <a:off x="4938712" y="392906"/>
            <a:ext cx="5915025" cy="6072187"/>
          </a:xfrm>
          <a:prstGeom prst="ellipse">
            <a:avLst/>
          </a:prstGeom>
          <a:noFill/>
          <a:ln w="28575"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4A25-5555-634E-A511-D46D809E7ACA}"/>
              </a:ext>
            </a:extLst>
          </p:cNvPr>
          <p:cNvSpPr txBox="1"/>
          <p:nvPr/>
        </p:nvSpPr>
        <p:spPr>
          <a:xfrm>
            <a:off x="7510460" y="2886077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who are willing to travel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01F751-5F27-744A-8C46-4EC83FB0ED39}"/>
              </a:ext>
            </a:extLst>
          </p:cNvPr>
          <p:cNvSpPr/>
          <p:nvPr/>
        </p:nvSpPr>
        <p:spPr>
          <a:xfrm>
            <a:off x="4795839" y="1243013"/>
            <a:ext cx="2014533" cy="4471986"/>
          </a:xfrm>
          <a:prstGeom prst="ellipse">
            <a:avLst/>
          </a:prstGeom>
          <a:solidFill>
            <a:srgbClr val="A9FCDD"/>
          </a:solidFill>
          <a:ln>
            <a:solidFill>
              <a:srgbClr val="67F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7FCE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0BCC-6A94-F04F-BCEE-BA02F893095F}"/>
              </a:ext>
            </a:extLst>
          </p:cNvPr>
          <p:cNvSpPr txBox="1"/>
          <p:nvPr/>
        </p:nvSpPr>
        <p:spPr>
          <a:xfrm>
            <a:off x="4747022" y="2828834"/>
            <a:ext cx="211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Target members via recommendation engine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894C889-79C5-064D-9D9C-144B20FDD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5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36AC796-360F-C146-B15D-0BC3D6E33523}"/>
              </a:ext>
            </a:extLst>
          </p:cNvPr>
          <p:cNvSpPr/>
          <p:nvPr/>
        </p:nvSpPr>
        <p:spPr>
          <a:xfrm>
            <a:off x="4938712" y="392906"/>
            <a:ext cx="5915025" cy="6072187"/>
          </a:xfrm>
          <a:prstGeom prst="ellipse">
            <a:avLst/>
          </a:prstGeom>
          <a:noFill/>
          <a:ln w="28575"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4A25-5555-634E-A511-D46D809E7ACA}"/>
              </a:ext>
            </a:extLst>
          </p:cNvPr>
          <p:cNvSpPr txBox="1"/>
          <p:nvPr/>
        </p:nvSpPr>
        <p:spPr>
          <a:xfrm>
            <a:off x="7510460" y="2886077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who are willing to travel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5E736DF-34B1-DA48-A683-96D9491CB71E}"/>
              </a:ext>
            </a:extLst>
          </p:cNvPr>
          <p:cNvSpPr/>
          <p:nvPr/>
        </p:nvSpPr>
        <p:spPr>
          <a:xfrm rot="17095440">
            <a:off x="4855097" y="1544530"/>
            <a:ext cx="660503" cy="2286904"/>
          </a:xfrm>
          <a:prstGeom prst="downArrow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352006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propensity to travel model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 accurately predict members who will travel in the next season.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93087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3C3FF9-29BC-F942-BF2F-155487175DFB}"/>
              </a:ext>
            </a:extLst>
          </p:cNvPr>
          <p:cNvSpPr/>
          <p:nvPr/>
        </p:nvSpPr>
        <p:spPr>
          <a:xfrm>
            <a:off x="752475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17559-AF8A-2B42-9CC1-C0CF0AF11F92}"/>
              </a:ext>
            </a:extLst>
          </p:cNvPr>
          <p:cNvSpPr txBox="1"/>
          <p:nvPr/>
        </p:nvSpPr>
        <p:spPr>
          <a:xfrm>
            <a:off x="1338263" y="2886077"/>
            <a:ext cx="345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who can’t find bookings they want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6AC796-360F-C146-B15D-0BC3D6E33523}"/>
              </a:ext>
            </a:extLst>
          </p:cNvPr>
          <p:cNvSpPr/>
          <p:nvPr/>
        </p:nvSpPr>
        <p:spPr>
          <a:xfrm>
            <a:off x="4938712" y="392906"/>
            <a:ext cx="5915025" cy="6072187"/>
          </a:xfrm>
          <a:prstGeom prst="ellipse">
            <a:avLst/>
          </a:prstGeom>
          <a:noFill/>
          <a:ln>
            <a:solidFill>
              <a:srgbClr val="000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4A25-5555-634E-A511-D46D809E7ACA}"/>
              </a:ext>
            </a:extLst>
          </p:cNvPr>
          <p:cNvSpPr txBox="1"/>
          <p:nvPr/>
        </p:nvSpPr>
        <p:spPr>
          <a:xfrm>
            <a:off x="7510460" y="2886077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who are willing to travel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01F751-5F27-744A-8C46-4EC83FB0ED39}"/>
              </a:ext>
            </a:extLst>
          </p:cNvPr>
          <p:cNvSpPr/>
          <p:nvPr/>
        </p:nvSpPr>
        <p:spPr>
          <a:xfrm>
            <a:off x="4795839" y="1243013"/>
            <a:ext cx="2014533" cy="4471986"/>
          </a:xfrm>
          <a:prstGeom prst="ellipse">
            <a:avLst/>
          </a:prstGeom>
          <a:solidFill>
            <a:srgbClr val="A9FC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7FCE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0BCC-6A94-F04F-BCEE-BA02F893095F}"/>
              </a:ext>
            </a:extLst>
          </p:cNvPr>
          <p:cNvSpPr txBox="1"/>
          <p:nvPr/>
        </p:nvSpPr>
        <p:spPr>
          <a:xfrm>
            <a:off x="4747022" y="2828834"/>
            <a:ext cx="211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Target members via recommendation engine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894C889-79C5-064D-9D9C-144B20FDD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5E2BA31C-3F73-1146-AA84-BE83769F9EC7}"/>
              </a:ext>
            </a:extLst>
          </p:cNvPr>
          <p:cNvSpPr/>
          <p:nvPr/>
        </p:nvSpPr>
        <p:spPr>
          <a:xfrm rot="17825858">
            <a:off x="3248401" y="827363"/>
            <a:ext cx="660503" cy="2286904"/>
          </a:xfrm>
          <a:prstGeom prst="downArrow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1CBB024-BC97-6540-B816-CC258D1D7BE4}"/>
              </a:ext>
            </a:extLst>
          </p:cNvPr>
          <p:cNvSpPr/>
          <p:nvPr/>
        </p:nvSpPr>
        <p:spPr>
          <a:xfrm rot="3288840">
            <a:off x="7653764" y="756577"/>
            <a:ext cx="660503" cy="2286904"/>
          </a:xfrm>
          <a:prstGeom prst="downArrow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CA0BFD-73ED-C246-8CA1-3C25C5D38CF1}"/>
              </a:ext>
            </a:extLst>
          </p:cNvPr>
          <p:cNvSpPr/>
          <p:nvPr/>
        </p:nvSpPr>
        <p:spPr>
          <a:xfrm>
            <a:off x="2112818" y="3068782"/>
            <a:ext cx="7966364" cy="72043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8DB3BF0-A621-534A-B183-40082D1EA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7" b="22235"/>
          <a:stretch/>
        </p:blipFill>
        <p:spPr>
          <a:xfrm>
            <a:off x="4151443" y="1655618"/>
            <a:ext cx="3612019" cy="128847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861E17F-4D39-A242-A1A9-3EB04215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09" y="3158837"/>
            <a:ext cx="533400" cy="53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C88A6-6D65-CB44-BA7D-1E804A7EE75E}"/>
              </a:ext>
            </a:extLst>
          </p:cNvPr>
          <p:cNvSpPr txBox="1"/>
          <p:nvPr/>
        </p:nvSpPr>
        <p:spPr>
          <a:xfrm>
            <a:off x="2923309" y="3158837"/>
            <a:ext cx="543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Flights to Nashville, TN </a:t>
            </a:r>
          </a:p>
        </p:txBody>
      </p:sp>
    </p:spTree>
    <p:extLst>
      <p:ext uri="{BB962C8B-B14F-4D97-AF65-F5344CB8AC3E}">
        <p14:creationId xmlns:p14="http://schemas.microsoft.com/office/powerpoint/2010/main" val="532381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352006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propensity to travel model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 accurately predict members who will travel in the next season.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95989-E321-7A4D-B51E-803D86A92036}"/>
              </a:ext>
            </a:extLst>
          </p:cNvPr>
          <p:cNvSpPr/>
          <p:nvPr/>
        </p:nvSpPr>
        <p:spPr>
          <a:xfrm>
            <a:off x="157897" y="4508959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ADEC0-2D81-694B-90B2-803C004B8BEA}"/>
              </a:ext>
            </a:extLst>
          </p:cNvPr>
          <p:cNvSpPr txBox="1"/>
          <p:nvPr/>
        </p:nvSpPr>
        <p:spPr>
          <a:xfrm>
            <a:off x="1448165" y="4508958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recommendation engine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on inputted variables to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recommend resorts available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based on search history.</a:t>
            </a:r>
          </a:p>
        </p:txBody>
      </p:sp>
    </p:spTree>
    <p:extLst>
      <p:ext uri="{BB962C8B-B14F-4D97-AF65-F5344CB8AC3E}">
        <p14:creationId xmlns:p14="http://schemas.microsoft.com/office/powerpoint/2010/main" val="425270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475"/>
            <a:ext cx="6893168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7192107" y="2921852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D446-3B22-0143-8F1A-DF28A2A860DC}"/>
              </a:ext>
            </a:extLst>
          </p:cNvPr>
          <p:cNvSpPr txBox="1"/>
          <p:nvPr/>
        </p:nvSpPr>
        <p:spPr>
          <a:xfrm>
            <a:off x="533400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2227227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A73FB-2E78-434F-BF96-D5A6CEB8595B}"/>
              </a:ext>
            </a:extLst>
          </p:cNvPr>
          <p:cNvSpPr txBox="1"/>
          <p:nvPr/>
        </p:nvSpPr>
        <p:spPr>
          <a:xfrm>
            <a:off x="351692" y="492042"/>
            <a:ext cx="736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HIGH LEVEL ANALYTICAL APPROACH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65D17-3A77-204F-A7FD-1D298307C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900932-403D-524A-A937-F35AD522A16E}"/>
              </a:ext>
            </a:extLst>
          </p:cNvPr>
          <p:cNvSpPr/>
          <p:nvPr/>
        </p:nvSpPr>
        <p:spPr>
          <a:xfrm>
            <a:off x="852853" y="1199077"/>
            <a:ext cx="11157439" cy="808892"/>
          </a:xfrm>
          <a:prstGeom prst="roundRect">
            <a:avLst/>
          </a:prstGeom>
          <a:solidFill>
            <a:srgbClr val="FCED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1DF250-AA00-CC47-9F17-9342259C3087}"/>
              </a:ext>
            </a:extLst>
          </p:cNvPr>
          <p:cNvSpPr/>
          <p:nvPr/>
        </p:nvSpPr>
        <p:spPr>
          <a:xfrm>
            <a:off x="852853" y="2252685"/>
            <a:ext cx="11157439" cy="808892"/>
          </a:xfrm>
          <a:prstGeom prst="roundRect">
            <a:avLst/>
          </a:prstGeom>
          <a:solidFill>
            <a:srgbClr val="EFFD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EC5C50-6227-D244-859B-7A678DCBEACD}"/>
              </a:ext>
            </a:extLst>
          </p:cNvPr>
          <p:cNvSpPr/>
          <p:nvPr/>
        </p:nvSpPr>
        <p:spPr>
          <a:xfrm>
            <a:off x="852853" y="3291973"/>
            <a:ext cx="11157439" cy="893877"/>
          </a:xfrm>
          <a:prstGeom prst="roundRect">
            <a:avLst/>
          </a:prstGeom>
          <a:solidFill>
            <a:srgbClr val="BBFD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RESORT MATCHES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0D7513-2197-5E40-B189-D1F8C133BEA7}"/>
              </a:ext>
            </a:extLst>
          </p:cNvPr>
          <p:cNvSpPr/>
          <p:nvPr/>
        </p:nvSpPr>
        <p:spPr>
          <a:xfrm>
            <a:off x="852852" y="4431220"/>
            <a:ext cx="11157439" cy="893877"/>
          </a:xfrm>
          <a:prstGeom prst="roundRect">
            <a:avLst/>
          </a:prstGeom>
          <a:solidFill>
            <a:srgbClr val="A9FC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CE6636-652B-0E44-A17F-349D5D741B5D}"/>
              </a:ext>
            </a:extLst>
          </p:cNvPr>
          <p:cNvSpPr/>
          <p:nvPr/>
        </p:nvSpPr>
        <p:spPr>
          <a:xfrm>
            <a:off x="852853" y="5567677"/>
            <a:ext cx="11157438" cy="893877"/>
          </a:xfrm>
          <a:prstGeom prst="roundRect">
            <a:avLst/>
          </a:prstGeom>
          <a:solidFill>
            <a:srgbClr val="9B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ED158-A159-734B-8360-3063F3EBDF01}"/>
              </a:ext>
            </a:extLst>
          </p:cNvPr>
          <p:cNvSpPr txBox="1"/>
          <p:nvPr/>
        </p:nvSpPr>
        <p:spPr>
          <a:xfrm>
            <a:off x="181708" y="1310429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7A3DD-3F60-254B-8902-E2226F3201C6}"/>
              </a:ext>
            </a:extLst>
          </p:cNvPr>
          <p:cNvSpPr txBox="1"/>
          <p:nvPr/>
        </p:nvSpPr>
        <p:spPr>
          <a:xfrm>
            <a:off x="181708" y="2361543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01A91-4530-024C-8A80-841EA61F3EC6}"/>
              </a:ext>
            </a:extLst>
          </p:cNvPr>
          <p:cNvSpPr txBox="1"/>
          <p:nvPr/>
        </p:nvSpPr>
        <p:spPr>
          <a:xfrm>
            <a:off x="181708" y="3429000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2BDBA-B205-6042-902C-BD2E31C06B21}"/>
              </a:ext>
            </a:extLst>
          </p:cNvPr>
          <p:cNvSpPr txBox="1"/>
          <p:nvPr/>
        </p:nvSpPr>
        <p:spPr>
          <a:xfrm>
            <a:off x="181708" y="4650167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6D667-2AC6-AD4D-891D-D6DF3DA5A302}"/>
              </a:ext>
            </a:extLst>
          </p:cNvPr>
          <p:cNvSpPr txBox="1"/>
          <p:nvPr/>
        </p:nvSpPr>
        <p:spPr>
          <a:xfrm>
            <a:off x="181708" y="5734735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603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D0119A-4C70-EB4B-95AB-7D401E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156"/>
            <a:ext cx="12191999" cy="68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D0119A-4C70-EB4B-95AB-7D401E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156"/>
            <a:ext cx="12191999" cy="684975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12DFB-6366-A445-80DF-23171EDD501A}"/>
              </a:ext>
            </a:extLst>
          </p:cNvPr>
          <p:cNvSpPr/>
          <p:nvPr/>
        </p:nvSpPr>
        <p:spPr>
          <a:xfrm>
            <a:off x="0" y="3848091"/>
            <a:ext cx="3411415" cy="808892"/>
          </a:xfrm>
          <a:prstGeom prst="roundRect">
            <a:avLst/>
          </a:prstGeom>
          <a:solidFill>
            <a:srgbClr val="FCED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1E231-83C4-C64E-AEDF-3CE9A9B5CF6F}"/>
              </a:ext>
            </a:extLst>
          </p:cNvPr>
          <p:cNvSpPr/>
          <p:nvPr/>
        </p:nvSpPr>
        <p:spPr>
          <a:xfrm>
            <a:off x="0" y="1793631"/>
            <a:ext cx="2971800" cy="205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D0119A-4C70-EB4B-95AB-7D401E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156"/>
            <a:ext cx="12191999" cy="684975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12DFB-6366-A445-80DF-23171EDD501A}"/>
              </a:ext>
            </a:extLst>
          </p:cNvPr>
          <p:cNvSpPr/>
          <p:nvPr/>
        </p:nvSpPr>
        <p:spPr>
          <a:xfrm>
            <a:off x="2971800" y="3830508"/>
            <a:ext cx="4536831" cy="808892"/>
          </a:xfrm>
          <a:prstGeom prst="roundRect">
            <a:avLst/>
          </a:prstGeom>
          <a:solidFill>
            <a:srgbClr val="EFFD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4F1C90-0964-9A44-8CC9-62D57FE3EEFC}"/>
              </a:ext>
            </a:extLst>
          </p:cNvPr>
          <p:cNvSpPr/>
          <p:nvPr/>
        </p:nvSpPr>
        <p:spPr>
          <a:xfrm>
            <a:off x="2971799" y="1776048"/>
            <a:ext cx="4536831" cy="205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4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D0119A-4C70-EB4B-95AB-7D401E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8462"/>
            <a:ext cx="12191999" cy="684975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12DFB-6366-A445-80DF-23171EDD501A}"/>
              </a:ext>
            </a:extLst>
          </p:cNvPr>
          <p:cNvSpPr/>
          <p:nvPr/>
        </p:nvSpPr>
        <p:spPr>
          <a:xfrm>
            <a:off x="8050824" y="4798499"/>
            <a:ext cx="3997568" cy="893877"/>
          </a:xfrm>
          <a:prstGeom prst="roundRect">
            <a:avLst/>
          </a:prstGeom>
          <a:solidFill>
            <a:srgbClr val="BBFD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RESORT MATCHES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4F1C90-0964-9A44-8CC9-62D57FE3EEFC}"/>
              </a:ext>
            </a:extLst>
          </p:cNvPr>
          <p:cNvSpPr/>
          <p:nvPr/>
        </p:nvSpPr>
        <p:spPr>
          <a:xfrm>
            <a:off x="8194431" y="3094893"/>
            <a:ext cx="3710354" cy="168812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9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D0119A-4C70-EB4B-95AB-7D401E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8462"/>
            <a:ext cx="12191999" cy="684975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12DFB-6366-A445-80DF-23171EDD501A}"/>
              </a:ext>
            </a:extLst>
          </p:cNvPr>
          <p:cNvSpPr/>
          <p:nvPr/>
        </p:nvSpPr>
        <p:spPr>
          <a:xfrm>
            <a:off x="4387362" y="4798499"/>
            <a:ext cx="3393830" cy="893877"/>
          </a:xfrm>
          <a:prstGeom prst="roundRect">
            <a:avLst/>
          </a:prstGeom>
          <a:solidFill>
            <a:srgbClr val="A9FC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4F1C90-0964-9A44-8CC9-62D57FE3EEFC}"/>
              </a:ext>
            </a:extLst>
          </p:cNvPr>
          <p:cNvSpPr/>
          <p:nvPr/>
        </p:nvSpPr>
        <p:spPr>
          <a:xfrm>
            <a:off x="4536831" y="3094893"/>
            <a:ext cx="3147646" cy="168812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8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D0119A-4C70-EB4B-95AB-7D401E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8462"/>
            <a:ext cx="12191999" cy="684975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12DFB-6366-A445-80DF-23171EDD501A}"/>
              </a:ext>
            </a:extLst>
          </p:cNvPr>
          <p:cNvSpPr/>
          <p:nvPr/>
        </p:nvSpPr>
        <p:spPr>
          <a:xfrm>
            <a:off x="1169377" y="4798499"/>
            <a:ext cx="3393830" cy="893877"/>
          </a:xfrm>
          <a:prstGeom prst="roundRect">
            <a:avLst/>
          </a:prstGeom>
          <a:solidFill>
            <a:srgbClr val="9B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4F1C90-0964-9A44-8CC9-62D57FE3EEFC}"/>
              </a:ext>
            </a:extLst>
          </p:cNvPr>
          <p:cNvSpPr/>
          <p:nvPr/>
        </p:nvSpPr>
        <p:spPr>
          <a:xfrm>
            <a:off x="1758463" y="3110376"/>
            <a:ext cx="2180492" cy="168812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1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499"/>
            <a:ext cx="12276306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381000" y="27694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6658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8F44A11-0474-C44A-BFF2-CB616413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17692" r="17884" b="26667"/>
          <a:stretch/>
        </p:blipFill>
        <p:spPr>
          <a:xfrm>
            <a:off x="3431931" y="710773"/>
            <a:ext cx="5328138" cy="410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71EBD-6230-1A4E-9460-69DBEBA76AE4}"/>
              </a:ext>
            </a:extLst>
          </p:cNvPr>
          <p:cNvSpPr txBox="1"/>
          <p:nvPr/>
        </p:nvSpPr>
        <p:spPr>
          <a:xfrm>
            <a:off x="3921369" y="4376134"/>
            <a:ext cx="11342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rgbClr val="000D29"/>
                </a:solidFill>
              </a:rPr>
              <a:t>BOOKED</a:t>
            </a:r>
          </a:p>
        </p:txBody>
      </p:sp>
    </p:spTree>
    <p:extLst>
      <p:ext uri="{BB962C8B-B14F-4D97-AF65-F5344CB8AC3E}">
        <p14:creationId xmlns:p14="http://schemas.microsoft.com/office/powerpoint/2010/main" val="2048297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4" y="2515392"/>
            <a:ext cx="44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Gives a better understanding of data 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EXPLORATORY DATA ANALYSIS OBJECTIVE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95989-E321-7A4D-B51E-803D86A92036}"/>
              </a:ext>
            </a:extLst>
          </p:cNvPr>
          <p:cNvSpPr/>
          <p:nvPr/>
        </p:nvSpPr>
        <p:spPr>
          <a:xfrm>
            <a:off x="157897" y="4508959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ADEC0-2D81-694B-90B2-803C004B8BEA}"/>
              </a:ext>
            </a:extLst>
          </p:cNvPr>
          <p:cNvSpPr txBox="1"/>
          <p:nvPr/>
        </p:nvSpPr>
        <p:spPr>
          <a:xfrm>
            <a:off x="1386255" y="4724402"/>
            <a:ext cx="464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Helps detects outliers/anomalies in data.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1E46A4-372B-0042-B9FF-C0742D1D2774}"/>
              </a:ext>
            </a:extLst>
          </p:cNvPr>
          <p:cNvSpPr/>
          <p:nvPr/>
        </p:nvSpPr>
        <p:spPr>
          <a:xfrm>
            <a:off x="6203893" y="2299947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F6750-CEE3-2241-8B2D-6A99297D588D}"/>
              </a:ext>
            </a:extLst>
          </p:cNvPr>
          <p:cNvSpPr txBox="1"/>
          <p:nvPr/>
        </p:nvSpPr>
        <p:spPr>
          <a:xfrm>
            <a:off x="7420345" y="2346113"/>
            <a:ext cx="46137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Opportunity to better understand relationships between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058059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86C0829-5F2F-1F43-8459-38734A1D4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4CF95D-0293-F745-824F-5A96AC2FD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" y="290146"/>
            <a:ext cx="11055742" cy="60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8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1C57DD-3FBB-854B-A733-404621D53886}"/>
              </a:ext>
            </a:extLst>
          </p:cNvPr>
          <p:cNvSpPr txBox="1"/>
          <p:nvPr/>
        </p:nvSpPr>
        <p:spPr>
          <a:xfrm>
            <a:off x="206326" y="351684"/>
            <a:ext cx="119856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2800">
                <a:latin typeface="Arial" panose="020B0604020202020204" pitchFamily="34" charset="0"/>
                <a:cs typeface="Arial" panose="020B0604020202020204" pitchFamily="34" charset="0"/>
              </a:rPr>
              <a:t>There's </a:t>
            </a:r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significantly more</a:t>
            </a:r>
            <a:r>
              <a:rPr lang="en-AU" sz="2800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AU" sz="2800">
                <a:latin typeface="Arial" panose="020B0604020202020204" pitchFamily="34" charset="0"/>
                <a:cs typeface="Arial" panose="020B0604020202020204" pitchFamily="34" charset="0"/>
              </a:rPr>
              <a:t>customers who have </a:t>
            </a:r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 time shares.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2F50182-B16C-4462-8BF0-4404A7A59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6" r="13990"/>
          <a:stretch/>
        </p:blipFill>
        <p:spPr>
          <a:xfrm>
            <a:off x="1876512" y="939283"/>
            <a:ext cx="7900534" cy="5784361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0874FE7D-FB11-9E4C-87C6-EDF7767EC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F180BF-43D8-C246-B370-1E86003EEC66}"/>
              </a:ext>
            </a:extLst>
          </p:cNvPr>
          <p:cNvSpPr/>
          <p:nvPr/>
        </p:nvSpPr>
        <p:spPr>
          <a:xfrm>
            <a:off x="3334043" y="4360985"/>
            <a:ext cx="2761957" cy="1547446"/>
          </a:xfrm>
          <a:prstGeom prst="rect">
            <a:avLst/>
          </a:prstGeom>
          <a:solidFill>
            <a:srgbClr val="BBFD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F8065-6578-EA4E-B762-193D9F708B95}"/>
              </a:ext>
            </a:extLst>
          </p:cNvPr>
          <p:cNvSpPr/>
          <p:nvPr/>
        </p:nvSpPr>
        <p:spPr>
          <a:xfrm>
            <a:off x="6328117" y="1221545"/>
            <a:ext cx="2804110" cy="4686886"/>
          </a:xfrm>
          <a:prstGeom prst="rect">
            <a:avLst/>
          </a:prstGeom>
          <a:solidFill>
            <a:srgbClr val="9BFAF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14D974DA-98B8-8F49-96C2-A1A23678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5158A79-F62C-6A47-8548-985095CD44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4"/>
          <a:stretch/>
        </p:blipFill>
        <p:spPr>
          <a:xfrm>
            <a:off x="-1846" y="356527"/>
            <a:ext cx="12193846" cy="59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74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1C57DD-3FBB-854B-A733-404621D53886}"/>
              </a:ext>
            </a:extLst>
          </p:cNvPr>
          <p:cNvSpPr txBox="1"/>
          <p:nvPr/>
        </p:nvSpPr>
        <p:spPr>
          <a:xfrm>
            <a:off x="1645920" y="264684"/>
            <a:ext cx="91862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members </a:t>
            </a:r>
            <a:r>
              <a:rPr lang="en-AU" sz="2800">
                <a:latin typeface="Arial" panose="020B0604020202020204" pitchFamily="34" charset="0"/>
                <a:cs typeface="Arial" panose="020B0604020202020204" pitchFamily="34" charset="0"/>
              </a:rPr>
              <a:t>have </a:t>
            </a:r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activity</a:t>
            </a:r>
            <a:r>
              <a:rPr lang="en-AU" sz="2800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AU" sz="2800">
                <a:latin typeface="Arial" panose="020B0604020202020204" pitchFamily="34" charset="0"/>
                <a:cs typeface="Arial" panose="020B0604020202020204" pitchFamily="34" charset="0"/>
              </a:rPr>
              <a:t>than paid</a:t>
            </a:r>
            <a:r>
              <a:rPr lang="en-AU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89D2E60-4D0D-4C55-B6C8-5F376FBCD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3" r="13246"/>
          <a:stretch/>
        </p:blipFill>
        <p:spPr>
          <a:xfrm>
            <a:off x="2531605" y="1024441"/>
            <a:ext cx="7213095" cy="5641472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9718DB7C-F461-A444-AA80-40D4EA26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A9D377-0851-4C48-A156-997BD7E593FF}"/>
              </a:ext>
            </a:extLst>
          </p:cNvPr>
          <p:cNvSpPr/>
          <p:nvPr/>
        </p:nvSpPr>
        <p:spPr>
          <a:xfrm>
            <a:off x="3587262" y="1209822"/>
            <a:ext cx="1814732" cy="4698609"/>
          </a:xfrm>
          <a:prstGeom prst="rect">
            <a:avLst/>
          </a:prstGeom>
          <a:solidFill>
            <a:srgbClr val="9BFAF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2CC8D-F1E7-F14A-A1BB-54771F7976AE}"/>
              </a:ext>
            </a:extLst>
          </p:cNvPr>
          <p:cNvSpPr/>
          <p:nvPr/>
        </p:nvSpPr>
        <p:spPr>
          <a:xfrm>
            <a:off x="5550285" y="2335237"/>
            <a:ext cx="1814732" cy="3573194"/>
          </a:xfrm>
          <a:prstGeom prst="rect">
            <a:avLst/>
          </a:prstGeom>
          <a:solidFill>
            <a:srgbClr val="BBFD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9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1C57DD-3FBB-854B-A733-404621D53886}"/>
              </a:ext>
            </a:extLst>
          </p:cNvPr>
          <p:cNvSpPr txBox="1"/>
          <p:nvPr/>
        </p:nvSpPr>
        <p:spPr>
          <a:xfrm>
            <a:off x="1166395" y="187226"/>
            <a:ext cx="937499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users </a:t>
            </a:r>
            <a:r>
              <a:rPr lang="en-AU" sz="2800">
                <a:latin typeface="Arial" panose="020B0604020202020204" pitchFamily="34" charset="0"/>
                <a:cs typeface="Arial" panose="020B0604020202020204" pitchFamily="34" charset="0"/>
              </a:rPr>
              <a:t>either </a:t>
            </a:r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or cancel </a:t>
            </a:r>
            <a:r>
              <a:rPr lang="en-AU" sz="28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AU" sz="2800" b="1">
                <a:solidFill>
                  <a:srgbClr val="0BDEC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AU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 made.</a:t>
            </a:r>
            <a:endParaRPr lang="en-US" sz="2800" b="1">
              <a:solidFill>
                <a:srgbClr val="52E7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A9B683-AAAC-4390-94D7-26EAEB8B8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5" r="13421"/>
          <a:stretch/>
        </p:blipFill>
        <p:spPr>
          <a:xfrm>
            <a:off x="1166395" y="813072"/>
            <a:ext cx="9103021" cy="5852841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394C31FE-96C5-6244-B6A7-DB425C765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D0434A-999B-AF4D-94E0-37E9D7DA67AF}"/>
              </a:ext>
            </a:extLst>
          </p:cNvPr>
          <p:cNvSpPr/>
          <p:nvPr/>
        </p:nvSpPr>
        <p:spPr>
          <a:xfrm>
            <a:off x="2250832" y="5824025"/>
            <a:ext cx="970670" cy="56270"/>
          </a:xfrm>
          <a:prstGeom prst="rect">
            <a:avLst/>
          </a:prstGeom>
          <a:solidFill>
            <a:srgbClr val="FCED9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A0547-5B6B-664B-8D2E-1F7E4161A381}"/>
              </a:ext>
            </a:extLst>
          </p:cNvPr>
          <p:cNvSpPr/>
          <p:nvPr/>
        </p:nvSpPr>
        <p:spPr>
          <a:xfrm>
            <a:off x="3346889" y="3334042"/>
            <a:ext cx="1015322" cy="2546253"/>
          </a:xfrm>
          <a:prstGeom prst="rect">
            <a:avLst/>
          </a:prstGeom>
          <a:solidFill>
            <a:srgbClr val="EFFD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39594-7232-8148-8504-62E22F37C828}"/>
              </a:ext>
            </a:extLst>
          </p:cNvPr>
          <p:cNvSpPr/>
          <p:nvPr/>
        </p:nvSpPr>
        <p:spPr>
          <a:xfrm>
            <a:off x="4459462" y="1496064"/>
            <a:ext cx="1015322" cy="4384231"/>
          </a:xfrm>
          <a:prstGeom prst="rect">
            <a:avLst/>
          </a:prstGeom>
          <a:solidFill>
            <a:srgbClr val="BBFD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3C761-540E-914A-8964-BD44D3BB539F}"/>
              </a:ext>
            </a:extLst>
          </p:cNvPr>
          <p:cNvSpPr/>
          <p:nvPr/>
        </p:nvSpPr>
        <p:spPr>
          <a:xfrm>
            <a:off x="5572035" y="5683348"/>
            <a:ext cx="1015322" cy="196946"/>
          </a:xfrm>
          <a:prstGeom prst="rect">
            <a:avLst/>
          </a:prstGeom>
          <a:solidFill>
            <a:srgbClr val="A9FCD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53155-F6D8-4541-8304-589C05E950AE}"/>
              </a:ext>
            </a:extLst>
          </p:cNvPr>
          <p:cNvSpPr/>
          <p:nvPr/>
        </p:nvSpPr>
        <p:spPr>
          <a:xfrm>
            <a:off x="6684608" y="5760721"/>
            <a:ext cx="1015322" cy="97154"/>
          </a:xfrm>
          <a:prstGeom prst="rect">
            <a:avLst/>
          </a:prstGeom>
          <a:solidFill>
            <a:srgbClr val="9BFAF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9D545-F612-834E-B8D2-7AA3F90D5601}"/>
              </a:ext>
            </a:extLst>
          </p:cNvPr>
          <p:cNvSpPr/>
          <p:nvPr/>
        </p:nvSpPr>
        <p:spPr>
          <a:xfrm>
            <a:off x="8903970" y="1028700"/>
            <a:ext cx="1040130" cy="4823460"/>
          </a:xfrm>
          <a:prstGeom prst="rect">
            <a:avLst/>
          </a:prstGeom>
          <a:solidFill>
            <a:srgbClr val="67FCE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8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A73FB-2E78-434F-BF96-D5A6CEB8595B}"/>
              </a:ext>
            </a:extLst>
          </p:cNvPr>
          <p:cNvSpPr txBox="1"/>
          <p:nvPr/>
        </p:nvSpPr>
        <p:spPr>
          <a:xfrm>
            <a:off x="351692" y="492042"/>
            <a:ext cx="736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INSIGHTS FROM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65D17-3A77-204F-A7FD-1D298307C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900932-403D-524A-A937-F35AD522A16E}"/>
              </a:ext>
            </a:extLst>
          </p:cNvPr>
          <p:cNvSpPr/>
          <p:nvPr/>
        </p:nvSpPr>
        <p:spPr>
          <a:xfrm>
            <a:off x="852853" y="1199077"/>
            <a:ext cx="11157439" cy="808892"/>
          </a:xfrm>
          <a:prstGeom prst="roundRect">
            <a:avLst/>
          </a:prstGeom>
          <a:solidFill>
            <a:srgbClr val="FCED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Bedroom is the most popular unit type.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1DF250-AA00-CC47-9F17-9342259C3087}"/>
              </a:ext>
            </a:extLst>
          </p:cNvPr>
          <p:cNvSpPr/>
          <p:nvPr/>
        </p:nvSpPr>
        <p:spPr>
          <a:xfrm>
            <a:off x="852853" y="2252685"/>
            <a:ext cx="11157439" cy="808892"/>
          </a:xfrm>
          <a:prstGeom prst="roundRect">
            <a:avLst/>
          </a:prstGeom>
          <a:solidFill>
            <a:srgbClr val="EFFD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significantly more customers who have floating time shares.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EC5C50-6227-D244-859B-7A678DCBEACD}"/>
              </a:ext>
            </a:extLst>
          </p:cNvPr>
          <p:cNvSpPr/>
          <p:nvPr/>
        </p:nvSpPr>
        <p:spPr>
          <a:xfrm>
            <a:off x="852853" y="3291973"/>
            <a:ext cx="11157439" cy="893877"/>
          </a:xfrm>
          <a:prstGeom prst="roundRect">
            <a:avLst/>
          </a:prstGeom>
          <a:solidFill>
            <a:srgbClr val="BBFD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“Member Activity Search” dominates activity performed on 7Across’ website.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0D7513-2197-5E40-B189-D1F8C133BEA7}"/>
              </a:ext>
            </a:extLst>
          </p:cNvPr>
          <p:cNvSpPr/>
          <p:nvPr/>
        </p:nvSpPr>
        <p:spPr>
          <a:xfrm>
            <a:off x="852852" y="4431220"/>
            <a:ext cx="11157439" cy="893877"/>
          </a:xfrm>
          <a:prstGeom prst="roundRect">
            <a:avLst/>
          </a:prstGeom>
          <a:solidFill>
            <a:srgbClr val="A9FC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members have more activity than paid.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CE6636-652B-0E44-A17F-349D5D741B5D}"/>
              </a:ext>
            </a:extLst>
          </p:cNvPr>
          <p:cNvSpPr/>
          <p:nvPr/>
        </p:nvSpPr>
        <p:spPr>
          <a:xfrm>
            <a:off x="852853" y="5567677"/>
            <a:ext cx="11157438" cy="893877"/>
          </a:xfrm>
          <a:prstGeom prst="roundRect">
            <a:avLst/>
          </a:prstGeom>
          <a:solidFill>
            <a:srgbClr val="9B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D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users either reject or cancel the offers made.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ED158-A159-734B-8360-3063F3EBDF01}"/>
              </a:ext>
            </a:extLst>
          </p:cNvPr>
          <p:cNvSpPr txBox="1"/>
          <p:nvPr/>
        </p:nvSpPr>
        <p:spPr>
          <a:xfrm>
            <a:off x="181708" y="1310429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7A3DD-3F60-254B-8902-E2226F3201C6}"/>
              </a:ext>
            </a:extLst>
          </p:cNvPr>
          <p:cNvSpPr txBox="1"/>
          <p:nvPr/>
        </p:nvSpPr>
        <p:spPr>
          <a:xfrm>
            <a:off x="181708" y="2361543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01A91-4530-024C-8A80-841EA61F3EC6}"/>
              </a:ext>
            </a:extLst>
          </p:cNvPr>
          <p:cNvSpPr txBox="1"/>
          <p:nvPr/>
        </p:nvSpPr>
        <p:spPr>
          <a:xfrm>
            <a:off x="181708" y="3429000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2BDBA-B205-6042-902C-BD2E31C06B21}"/>
              </a:ext>
            </a:extLst>
          </p:cNvPr>
          <p:cNvSpPr txBox="1"/>
          <p:nvPr/>
        </p:nvSpPr>
        <p:spPr>
          <a:xfrm>
            <a:off x="181708" y="4650167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6D667-2AC6-AD4D-891D-D6DF3DA5A302}"/>
              </a:ext>
            </a:extLst>
          </p:cNvPr>
          <p:cNvSpPr txBox="1"/>
          <p:nvPr/>
        </p:nvSpPr>
        <p:spPr>
          <a:xfrm>
            <a:off x="181708" y="5734735"/>
            <a:ext cx="10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0599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499"/>
            <a:ext cx="12276306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380999" y="2769453"/>
            <a:ext cx="98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560239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475"/>
            <a:ext cx="6893168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7192107" y="2552521"/>
            <a:ext cx="836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b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D446-3B22-0143-8F1A-DF28A2A860DC}"/>
              </a:ext>
            </a:extLst>
          </p:cNvPr>
          <p:cNvSpPr txBox="1"/>
          <p:nvPr/>
        </p:nvSpPr>
        <p:spPr>
          <a:xfrm>
            <a:off x="533400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41435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F089D7-982A-409C-8EE6-E801002A378B}"/>
              </a:ext>
            </a:extLst>
          </p:cNvPr>
          <p:cNvSpPr/>
          <p:nvPr/>
        </p:nvSpPr>
        <p:spPr>
          <a:xfrm>
            <a:off x="-203200" y="4789488"/>
            <a:ext cx="13049249" cy="1039812"/>
          </a:xfrm>
          <a:prstGeom prst="roundRect">
            <a:avLst/>
          </a:prstGeom>
          <a:solidFill>
            <a:srgbClr val="3AF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D4F467-F649-48E3-B27C-3805CBABD466}"/>
              </a:ext>
            </a:extLst>
          </p:cNvPr>
          <p:cNvSpPr/>
          <p:nvPr/>
        </p:nvSpPr>
        <p:spPr>
          <a:xfrm>
            <a:off x="-44450" y="3622675"/>
            <a:ext cx="13176249" cy="1166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1E6DE-C353-4D0E-B168-E8D065278ADF}"/>
              </a:ext>
            </a:extLst>
          </p:cNvPr>
          <p:cNvSpPr/>
          <p:nvPr/>
        </p:nvSpPr>
        <p:spPr>
          <a:xfrm>
            <a:off x="-60324" y="1717676"/>
            <a:ext cx="12620624" cy="94456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8776A-33B5-4EDB-9D65-450EE86BA385}"/>
              </a:ext>
            </a:extLst>
          </p:cNvPr>
          <p:cNvSpPr/>
          <p:nvPr/>
        </p:nvSpPr>
        <p:spPr>
          <a:xfrm>
            <a:off x="-115888" y="677863"/>
            <a:ext cx="12620624" cy="1039812"/>
          </a:xfrm>
          <a:prstGeom prst="roundRect">
            <a:avLst/>
          </a:prstGeom>
          <a:solidFill>
            <a:srgbClr val="71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3A476-1C2D-4169-AD8D-D909DB593BC1}"/>
              </a:ext>
            </a:extLst>
          </p:cNvPr>
          <p:cNvSpPr/>
          <p:nvPr/>
        </p:nvSpPr>
        <p:spPr>
          <a:xfrm>
            <a:off x="-96336" y="2659647"/>
            <a:ext cx="12810790" cy="1024940"/>
          </a:xfrm>
          <a:prstGeom prst="roundRect">
            <a:avLst/>
          </a:prstGeom>
          <a:solidFill>
            <a:srgbClr val="9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20B08-AD0A-4927-BC41-8FE5C315A557}"/>
              </a:ext>
            </a:extLst>
          </p:cNvPr>
          <p:cNvSpPr txBox="1"/>
          <p:nvPr/>
        </p:nvSpPr>
        <p:spPr>
          <a:xfrm>
            <a:off x="709864" y="993859"/>
            <a:ext cx="64355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/>
                <a:cs typeface="Calibri"/>
              </a:rPr>
              <a:t>1. Membership Days</a:t>
            </a:r>
            <a:endParaRPr lang="en-US" sz="3200">
              <a:cs typeface="Calibri" panose="020F0502020204030204" pitchFamily="34" charset="0"/>
            </a:endParaRPr>
          </a:p>
          <a:p>
            <a:endParaRPr lang="en-US" sz="3200"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2. Days to Expiry</a:t>
            </a:r>
          </a:p>
          <a:p>
            <a:endParaRPr lang="en-US" sz="3200">
              <a:latin typeface="Calibri"/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3. Days since Deposit</a:t>
            </a:r>
          </a:p>
          <a:p>
            <a:endParaRPr lang="en-US" sz="3200">
              <a:latin typeface="Calibri"/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4. No bookings in the past 12 months</a:t>
            </a:r>
          </a:p>
          <a:p>
            <a:endParaRPr lang="en-US" sz="3200">
              <a:latin typeface="Calibri"/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5. Number of searches in 12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D68C9-A875-8A44-873B-C64CBF4977C3}"/>
              </a:ext>
            </a:extLst>
          </p:cNvPr>
          <p:cNvSpPr txBox="1"/>
          <p:nvPr/>
        </p:nvSpPr>
        <p:spPr>
          <a:xfrm>
            <a:off x="8159792" y="932088"/>
            <a:ext cx="312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most important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B0767-AB94-4B4B-B377-56E6D48876B0}"/>
              </a:ext>
            </a:extLst>
          </p:cNvPr>
          <p:cNvSpPr txBox="1"/>
          <p:nvPr/>
        </p:nvSpPr>
        <p:spPr>
          <a:xfrm>
            <a:off x="8353173" y="5047784"/>
            <a:ext cx="312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least important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26A6EBC6-470A-7149-9486-993230583D4E}"/>
              </a:ext>
            </a:extLst>
          </p:cNvPr>
          <p:cNvSpPr/>
          <p:nvPr/>
        </p:nvSpPr>
        <p:spPr>
          <a:xfrm rot="10800000">
            <a:off x="9361863" y="1588527"/>
            <a:ext cx="308810" cy="333010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86E84C-5AC3-4D4A-89DB-AA5BD1489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-133351" y="-228600"/>
            <a:ext cx="3986213" cy="82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4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F089D7-982A-409C-8EE6-E801002A378B}"/>
              </a:ext>
            </a:extLst>
          </p:cNvPr>
          <p:cNvSpPr/>
          <p:nvPr/>
        </p:nvSpPr>
        <p:spPr>
          <a:xfrm>
            <a:off x="-203200" y="4789488"/>
            <a:ext cx="13049249" cy="1039812"/>
          </a:xfrm>
          <a:prstGeom prst="roundRect">
            <a:avLst/>
          </a:prstGeom>
          <a:solidFill>
            <a:srgbClr val="3AF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D4F467-F649-48E3-B27C-3805CBABD466}"/>
              </a:ext>
            </a:extLst>
          </p:cNvPr>
          <p:cNvSpPr/>
          <p:nvPr/>
        </p:nvSpPr>
        <p:spPr>
          <a:xfrm>
            <a:off x="-44450" y="3622675"/>
            <a:ext cx="13176249" cy="1166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1E6DE-C353-4D0E-B168-E8D065278ADF}"/>
              </a:ext>
            </a:extLst>
          </p:cNvPr>
          <p:cNvSpPr/>
          <p:nvPr/>
        </p:nvSpPr>
        <p:spPr>
          <a:xfrm>
            <a:off x="-60324" y="1717676"/>
            <a:ext cx="12620624" cy="94456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8776A-33B5-4EDB-9D65-450EE86BA385}"/>
              </a:ext>
            </a:extLst>
          </p:cNvPr>
          <p:cNvSpPr/>
          <p:nvPr/>
        </p:nvSpPr>
        <p:spPr>
          <a:xfrm>
            <a:off x="-115888" y="677863"/>
            <a:ext cx="12620624" cy="1039812"/>
          </a:xfrm>
          <a:prstGeom prst="roundRect">
            <a:avLst/>
          </a:prstGeom>
          <a:solidFill>
            <a:srgbClr val="71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3A476-1C2D-4169-AD8D-D909DB593BC1}"/>
              </a:ext>
            </a:extLst>
          </p:cNvPr>
          <p:cNvSpPr/>
          <p:nvPr/>
        </p:nvSpPr>
        <p:spPr>
          <a:xfrm>
            <a:off x="-96336" y="2659647"/>
            <a:ext cx="12810790" cy="1024940"/>
          </a:xfrm>
          <a:prstGeom prst="roundRect">
            <a:avLst/>
          </a:prstGeom>
          <a:solidFill>
            <a:srgbClr val="9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20B08-AD0A-4927-BC41-8FE5C315A557}"/>
              </a:ext>
            </a:extLst>
          </p:cNvPr>
          <p:cNvSpPr txBox="1"/>
          <p:nvPr/>
        </p:nvSpPr>
        <p:spPr>
          <a:xfrm>
            <a:off x="709864" y="993859"/>
            <a:ext cx="64355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/>
                <a:cs typeface="Calibri"/>
              </a:rPr>
              <a:t>1. Membership Days</a:t>
            </a:r>
            <a:endParaRPr lang="en-US" sz="3200">
              <a:cs typeface="Calibri" panose="020F0502020204030204" pitchFamily="34" charset="0"/>
            </a:endParaRPr>
          </a:p>
          <a:p>
            <a:endParaRPr lang="en-US" sz="3200"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2. Days to Expiry</a:t>
            </a:r>
          </a:p>
          <a:p>
            <a:endParaRPr lang="en-US" sz="3200">
              <a:latin typeface="Calibri"/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3. Days since Deposit</a:t>
            </a:r>
          </a:p>
          <a:p>
            <a:endParaRPr lang="en-US" sz="3200">
              <a:latin typeface="Calibri"/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4. No bookings in the past 12 months</a:t>
            </a:r>
          </a:p>
          <a:p>
            <a:endParaRPr lang="en-US" sz="3200">
              <a:latin typeface="Calibri"/>
              <a:cs typeface="Calibri"/>
            </a:endParaRPr>
          </a:p>
          <a:p>
            <a:r>
              <a:rPr lang="en-US" sz="3200">
                <a:latin typeface="Calibri"/>
                <a:cs typeface="Calibri"/>
              </a:rPr>
              <a:t>5. Number of searches in 12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2CF3F-A319-41BD-806B-1EC0ADA63732}"/>
              </a:ext>
            </a:extLst>
          </p:cNvPr>
          <p:cNvSpPr txBox="1"/>
          <p:nvPr/>
        </p:nvSpPr>
        <p:spPr>
          <a:xfrm>
            <a:off x="7421810" y="1776145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What number of days left to expiry leads to higher booking? </a:t>
            </a:r>
            <a:endParaRPr lang="en-US" sz="2400">
              <a:cs typeface="Calibri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51ECA7F-2665-4C69-A468-855DDA76B12B}"/>
              </a:ext>
            </a:extLst>
          </p:cNvPr>
          <p:cNvSpPr txBox="1"/>
          <p:nvPr/>
        </p:nvSpPr>
        <p:spPr>
          <a:xfrm>
            <a:off x="7421810" y="783957"/>
            <a:ext cx="4560982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latin typeface="Calibri"/>
                <a:cs typeface="Calibri"/>
              </a:rPr>
              <a:t>Who is more likely to book based on length of membership in days?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2CE42-1790-4BBA-96F9-E510022AE53C}"/>
              </a:ext>
            </a:extLst>
          </p:cNvPr>
          <p:cNvSpPr txBox="1"/>
          <p:nvPr/>
        </p:nvSpPr>
        <p:spPr>
          <a:xfrm>
            <a:off x="5802560" y="2784208"/>
            <a:ext cx="6751732" cy="846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Is there a certain timeframe day-wise from initial deposit that leads to a higher propensity to travel?</a:t>
            </a:r>
            <a:endParaRPr lang="en-US" sz="240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4ADD1-A05F-4EEA-9965-139CF421FC26}"/>
              </a:ext>
            </a:extLst>
          </p:cNvPr>
          <p:cNvSpPr txBox="1"/>
          <p:nvPr/>
        </p:nvSpPr>
        <p:spPr>
          <a:xfrm>
            <a:off x="7247185" y="3824020"/>
            <a:ext cx="50054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bookings indicate a higher propensity to travel?</a:t>
            </a:r>
            <a:endParaRPr lang="en-US" sz="24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1DC9-9D86-42FD-9B75-2D1CBEE9FEC4}"/>
              </a:ext>
            </a:extLst>
          </p:cNvPr>
          <p:cNvSpPr txBox="1"/>
          <p:nvPr/>
        </p:nvSpPr>
        <p:spPr>
          <a:xfrm>
            <a:off x="7167810" y="4895582"/>
            <a:ext cx="50292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searches indicate a higher propensity to travel?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688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1AAC4A54-9009-49E5-8DCB-836D8F9D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0" y="1156895"/>
            <a:ext cx="10886499" cy="57744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9868F7-2ECE-4198-9E12-A5E8EFD83026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71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6EF9E-388E-4680-9CF8-4AA3C0CE477D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Membership 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86329-4F13-46E4-B0DC-2F1BBE5AA8B8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Who is more likely to book based on length of membership in days?</a:t>
            </a:r>
          </a:p>
        </p:txBody>
      </p:sp>
    </p:spTree>
    <p:extLst>
      <p:ext uri="{BB962C8B-B14F-4D97-AF65-F5344CB8AC3E}">
        <p14:creationId xmlns:p14="http://schemas.microsoft.com/office/powerpoint/2010/main" val="356487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1AAC4A54-9009-49E5-8DCB-836D8F9D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0" y="1156895"/>
            <a:ext cx="10886499" cy="57744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4B5C5E-9870-4E76-8426-0D6EB33B3280}"/>
              </a:ext>
            </a:extLst>
          </p:cNvPr>
          <p:cNvSpPr/>
          <p:nvPr/>
        </p:nvSpPr>
        <p:spPr>
          <a:xfrm>
            <a:off x="9131300" y="1257300"/>
            <a:ext cx="1103312" cy="5405437"/>
          </a:xfrm>
          <a:prstGeom prst="roundRect">
            <a:avLst/>
          </a:prstGeom>
          <a:noFill/>
          <a:ln w="57150">
            <a:solidFill>
              <a:srgbClr val="88E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8E9C7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C62742-F995-4546-9F24-AC3FE48939E0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71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0F698-BAFB-499C-8F71-595C711BF191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Membership Days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4A44-977B-45B2-AF3F-AB3E8A809567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Who is more likely to book based on length of membership in days?</a:t>
            </a:r>
          </a:p>
        </p:txBody>
      </p:sp>
    </p:spTree>
    <p:extLst>
      <p:ext uri="{BB962C8B-B14F-4D97-AF65-F5344CB8AC3E}">
        <p14:creationId xmlns:p14="http://schemas.microsoft.com/office/powerpoint/2010/main" val="2464451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1AAC4A54-9009-49E5-8DCB-836D8F9D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0" y="1918895"/>
            <a:ext cx="6878062" cy="364717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4B5C5E-9870-4E76-8426-0D6EB33B3280}"/>
              </a:ext>
            </a:extLst>
          </p:cNvPr>
          <p:cNvSpPr/>
          <p:nvPr/>
        </p:nvSpPr>
        <p:spPr>
          <a:xfrm>
            <a:off x="6051550" y="1916112"/>
            <a:ext cx="611187" cy="3468687"/>
          </a:xfrm>
          <a:prstGeom prst="roundRect">
            <a:avLst/>
          </a:prstGeom>
          <a:noFill/>
          <a:ln w="57150">
            <a:solidFill>
              <a:srgbClr val="88E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5A2C0-9FD4-4D37-9A2A-4924759562A0}"/>
              </a:ext>
            </a:extLst>
          </p:cNvPr>
          <p:cNvSpPr txBox="1"/>
          <p:nvPr/>
        </p:nvSpPr>
        <p:spPr>
          <a:xfrm>
            <a:off x="7691685" y="2331770"/>
            <a:ext cx="440223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Members who have been a part of 7Across longer have the highest propensity to travel.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B1501D-5AFA-42CB-9D66-B6B92E4A4AF3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71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45F76-9ED9-4188-AC08-DCF0770A0592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Membership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F9C0-BD96-4DBC-A6E1-400A70893850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Who is more likely to book based on length of membership in days?</a:t>
            </a:r>
          </a:p>
        </p:txBody>
      </p:sp>
    </p:spTree>
    <p:extLst>
      <p:ext uri="{BB962C8B-B14F-4D97-AF65-F5344CB8AC3E}">
        <p14:creationId xmlns:p14="http://schemas.microsoft.com/office/powerpoint/2010/main" val="3444402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3DA751-993D-4EA0-85A1-93D3590B515E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3EF4D-3232-4544-A849-79C83D879EF3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to Expiry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F9033-9766-4DDD-A622-83A60F0A48B6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What number of days left to expiry leads to higher booking? 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5C1B8E-075B-47D8-BDD9-664923DA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155478"/>
            <a:ext cx="10720387" cy="5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4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3DA751-993D-4EA0-85A1-93D3590B515E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3EF4D-3232-4544-A849-79C83D879EF3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to Expiry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F9033-9766-4DDD-A622-83A60F0A48B6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What number of days left to expiry leads to higher booking? 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5C1B8E-075B-47D8-BDD9-664923DA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155478"/>
            <a:ext cx="10720387" cy="57059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A2828-E54C-4D07-927E-7BF197F4BA2B}"/>
              </a:ext>
            </a:extLst>
          </p:cNvPr>
          <p:cNvSpPr/>
          <p:nvPr/>
        </p:nvSpPr>
        <p:spPr>
          <a:xfrm>
            <a:off x="5146675" y="1154113"/>
            <a:ext cx="1103312" cy="5405437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41FE5-FE94-4CBD-8F4B-CACF93D5E244}"/>
              </a:ext>
            </a:extLst>
          </p:cNvPr>
          <p:cNvSpPr txBox="1"/>
          <p:nvPr/>
        </p:nvSpPr>
        <p:spPr>
          <a:xfrm>
            <a:off x="6374059" y="1855520"/>
            <a:ext cx="45609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Most number of days to expiry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662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3DA751-993D-4EA0-85A1-93D3590B515E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3EF4D-3232-4544-A849-79C83D879EF3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to Expiry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F9033-9766-4DDD-A622-83A60F0A48B6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What number of days left to expiry leads to higher booking? 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5C1B8E-075B-47D8-BDD9-664923DA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155478"/>
            <a:ext cx="10720387" cy="57059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A2828-E54C-4D07-927E-7BF197F4BA2B}"/>
              </a:ext>
            </a:extLst>
          </p:cNvPr>
          <p:cNvSpPr/>
          <p:nvPr/>
        </p:nvSpPr>
        <p:spPr>
          <a:xfrm>
            <a:off x="1947862" y="1304925"/>
            <a:ext cx="1103312" cy="5405437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41FE5-FE94-4CBD-8F4B-CACF93D5E244}"/>
              </a:ext>
            </a:extLst>
          </p:cNvPr>
          <p:cNvSpPr txBox="1"/>
          <p:nvPr/>
        </p:nvSpPr>
        <p:spPr>
          <a:xfrm>
            <a:off x="3262559" y="1490395"/>
            <a:ext cx="17669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Highest propensity to travel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714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3DA751-993D-4EA0-85A1-93D3590B515E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3EF4D-3232-4544-A849-79C83D879EF3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to Expiry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F9033-9766-4DDD-A622-83A60F0A48B6}"/>
              </a:ext>
            </a:extLst>
          </p:cNvPr>
          <p:cNvSpPr txBox="1"/>
          <p:nvPr/>
        </p:nvSpPr>
        <p:spPr>
          <a:xfrm>
            <a:off x="6707435" y="244207"/>
            <a:ext cx="4560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What number of days left to expiry leads to higher booking? 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5C1B8E-075B-47D8-BDD9-664923DA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2092103"/>
            <a:ext cx="6061075" cy="32294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A2828-E54C-4D07-927E-7BF197F4BA2B}"/>
              </a:ext>
            </a:extLst>
          </p:cNvPr>
          <p:cNvSpPr/>
          <p:nvPr/>
        </p:nvSpPr>
        <p:spPr>
          <a:xfrm>
            <a:off x="1265237" y="2384425"/>
            <a:ext cx="468312" cy="2801937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41FE5-FE94-4CBD-8F4B-CACF93D5E244}"/>
              </a:ext>
            </a:extLst>
          </p:cNvPr>
          <p:cNvSpPr txBox="1"/>
          <p:nvPr/>
        </p:nvSpPr>
        <p:spPr>
          <a:xfrm>
            <a:off x="7501184" y="2585770"/>
            <a:ext cx="39259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The closer the expiry date, the highest propensity to travel is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910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9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since Deposit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4770685" y="244207"/>
            <a:ext cx="64977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Is there a certain timeframe day-wise from initial deposit that leads to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29A89B93-3394-4D3D-AB1E-0DD09A2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224107"/>
            <a:ext cx="11244261" cy="54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9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since Deposit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4770685" y="244207"/>
            <a:ext cx="64977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Is there a certain timeframe day-wise from initial deposit that leads to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29A89B93-3394-4D3D-AB1E-0DD09A2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224107"/>
            <a:ext cx="11244261" cy="545753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A57007-592C-4941-8893-52A884E4402E}"/>
              </a:ext>
            </a:extLst>
          </p:cNvPr>
          <p:cNvSpPr/>
          <p:nvPr/>
        </p:nvSpPr>
        <p:spPr>
          <a:xfrm>
            <a:off x="3900487" y="1225550"/>
            <a:ext cx="1103312" cy="5341937"/>
          </a:xfrm>
          <a:prstGeom prst="roundRect">
            <a:avLst/>
          </a:prstGeom>
          <a:noFill/>
          <a:ln w="57150">
            <a:solidFill>
              <a:srgbClr val="9B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55976-4757-450B-9DC6-4A83E98C8FD3}"/>
              </a:ext>
            </a:extLst>
          </p:cNvPr>
          <p:cNvSpPr txBox="1"/>
          <p:nvPr/>
        </p:nvSpPr>
        <p:spPr>
          <a:xfrm>
            <a:off x="5326309" y="1482458"/>
            <a:ext cx="35767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Highest propensity to travel and highest amount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81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86E84C-5AC3-4D4A-89DB-AA5BD1489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-133351" y="-228600"/>
            <a:ext cx="3986213" cy="8235870"/>
          </a:xfrm>
          <a:prstGeom prst="rect">
            <a:avLst/>
          </a:prstGeom>
        </p:spPr>
      </p:pic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46A6959-B4C4-1944-A4EA-50A57149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3852862" y="-228600"/>
            <a:ext cx="3986213" cy="82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9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392340"/>
            <a:ext cx="45609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Days since Deposit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4770685" y="244207"/>
            <a:ext cx="64977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Is there a certain timeframe day-wise from initial deposit that leads to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29A89B93-3394-4D3D-AB1E-0DD09A2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954357"/>
            <a:ext cx="7092949" cy="344141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A57007-592C-4941-8893-52A884E4402E}"/>
              </a:ext>
            </a:extLst>
          </p:cNvPr>
          <p:cNvSpPr/>
          <p:nvPr/>
        </p:nvSpPr>
        <p:spPr>
          <a:xfrm>
            <a:off x="2360612" y="2035175"/>
            <a:ext cx="682625" cy="3357562"/>
          </a:xfrm>
          <a:prstGeom prst="roundRect">
            <a:avLst/>
          </a:prstGeom>
          <a:noFill/>
          <a:ln w="57150">
            <a:solidFill>
              <a:srgbClr val="9B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F0CC4-5F59-4C8E-B2BD-224D8E4A2258}"/>
              </a:ext>
            </a:extLst>
          </p:cNvPr>
          <p:cNvSpPr txBox="1"/>
          <p:nvPr/>
        </p:nvSpPr>
        <p:spPr>
          <a:xfrm>
            <a:off x="7485309" y="1950770"/>
            <a:ext cx="476735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Most members book 360-720 days after their initial deposit and have the highest propensity to travel. However, the later the deposit, the lower the propensity to travel.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199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Amount of Bookings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5326310" y="244207"/>
            <a:ext cx="59421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bookings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4" name="Picture 8" descr="Chart&#10;&#10;Description automatically generated">
            <a:extLst>
              <a:ext uri="{FF2B5EF4-FFF2-40B4-BE49-F238E27FC236}">
                <a16:creationId xmlns:a16="http://schemas.microsoft.com/office/drawing/2014/main" id="{695B07F3-93F7-4690-AE53-DBF7C307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239282"/>
            <a:ext cx="10498137" cy="53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3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Amount of Bookings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5326310" y="244207"/>
            <a:ext cx="59421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bookings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4" name="Picture 8" descr="Chart&#10;&#10;Description automatically generated">
            <a:extLst>
              <a:ext uri="{FF2B5EF4-FFF2-40B4-BE49-F238E27FC236}">
                <a16:creationId xmlns:a16="http://schemas.microsoft.com/office/drawing/2014/main" id="{695B07F3-93F7-4690-AE53-DBF7C307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239282"/>
            <a:ext cx="10498137" cy="533193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6AD1D9-27BC-43E1-A6E7-1B2310EF7C6B}"/>
              </a:ext>
            </a:extLst>
          </p:cNvPr>
          <p:cNvSpPr/>
          <p:nvPr/>
        </p:nvSpPr>
        <p:spPr>
          <a:xfrm>
            <a:off x="2154237" y="1233488"/>
            <a:ext cx="1103312" cy="5341937"/>
          </a:xfrm>
          <a:prstGeom prst="roundRect">
            <a:avLst/>
          </a:prstGeom>
          <a:noFill/>
          <a:ln w="57150">
            <a:solidFill>
              <a:srgbClr val="DAF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2A7A0-1305-41C2-8E63-603C14EAEBA2}"/>
              </a:ext>
            </a:extLst>
          </p:cNvPr>
          <p:cNvSpPr txBox="1"/>
          <p:nvPr/>
        </p:nvSpPr>
        <p:spPr>
          <a:xfrm>
            <a:off x="3691184" y="1498333"/>
            <a:ext cx="35767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Most number of members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601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Amount of Bookings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5326310" y="244207"/>
            <a:ext cx="59421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bookings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4" name="Picture 8" descr="Chart&#10;&#10;Description automatically generated">
            <a:extLst>
              <a:ext uri="{FF2B5EF4-FFF2-40B4-BE49-F238E27FC236}">
                <a16:creationId xmlns:a16="http://schemas.microsoft.com/office/drawing/2014/main" id="{695B07F3-93F7-4690-AE53-DBF7C307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239282"/>
            <a:ext cx="10498137" cy="533193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6AD1D9-27BC-43E1-A6E7-1B2310EF7C6B}"/>
              </a:ext>
            </a:extLst>
          </p:cNvPr>
          <p:cNvSpPr/>
          <p:nvPr/>
        </p:nvSpPr>
        <p:spPr>
          <a:xfrm>
            <a:off x="9043987" y="1241425"/>
            <a:ext cx="1103312" cy="5341937"/>
          </a:xfrm>
          <a:prstGeom prst="roundRect">
            <a:avLst/>
          </a:prstGeom>
          <a:noFill/>
          <a:ln w="57150">
            <a:solidFill>
              <a:srgbClr val="DAF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2A7A0-1305-41C2-8E63-603C14EAEBA2}"/>
              </a:ext>
            </a:extLst>
          </p:cNvPr>
          <p:cNvSpPr txBox="1"/>
          <p:nvPr/>
        </p:nvSpPr>
        <p:spPr>
          <a:xfrm>
            <a:off x="7112246" y="1418958"/>
            <a:ext cx="25369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Highest propensity to travel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378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Amount of Bookings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6096247" y="220395"/>
            <a:ext cx="52753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bookings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4" name="Picture 8" descr="Chart&#10;&#10;Description automatically generated">
            <a:extLst>
              <a:ext uri="{FF2B5EF4-FFF2-40B4-BE49-F238E27FC236}">
                <a16:creationId xmlns:a16="http://schemas.microsoft.com/office/drawing/2014/main" id="{695B07F3-93F7-4690-AE53-DBF7C307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2160032"/>
            <a:ext cx="6775450" cy="344281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6AD1D9-27BC-43E1-A6E7-1B2310EF7C6B}"/>
              </a:ext>
            </a:extLst>
          </p:cNvPr>
          <p:cNvSpPr/>
          <p:nvPr/>
        </p:nvSpPr>
        <p:spPr>
          <a:xfrm>
            <a:off x="5614987" y="2352675"/>
            <a:ext cx="484187" cy="3341687"/>
          </a:xfrm>
          <a:prstGeom prst="roundRect">
            <a:avLst/>
          </a:prstGeom>
          <a:noFill/>
          <a:ln w="57150">
            <a:solidFill>
              <a:srgbClr val="DAF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81DF2-1FE9-4AB5-ACE5-6C0BA09EDFFA}"/>
              </a:ext>
            </a:extLst>
          </p:cNvPr>
          <p:cNvSpPr txBox="1"/>
          <p:nvPr/>
        </p:nvSpPr>
        <p:spPr>
          <a:xfrm>
            <a:off x="7644059" y="2728645"/>
            <a:ext cx="47673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The more a member books, the higher the propensity to travel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752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3AF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Number of Searches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6096247" y="196582"/>
            <a:ext cx="53706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searches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C0B138-E59F-4BF8-87A4-4463C5D7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1237204"/>
            <a:ext cx="10291762" cy="53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1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3AF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Number of Searches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6096247" y="196582"/>
            <a:ext cx="53706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searches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C0B138-E59F-4BF8-87A4-4463C5D7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1237204"/>
            <a:ext cx="10291762" cy="53995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91E2B8-42CC-4875-955E-FE122189740C}"/>
              </a:ext>
            </a:extLst>
          </p:cNvPr>
          <p:cNvSpPr/>
          <p:nvPr/>
        </p:nvSpPr>
        <p:spPr>
          <a:xfrm>
            <a:off x="9043987" y="1241425"/>
            <a:ext cx="1103312" cy="5341937"/>
          </a:xfrm>
          <a:prstGeom prst="roundRect">
            <a:avLst/>
          </a:prstGeom>
          <a:noFill/>
          <a:ln w="57150">
            <a:solidFill>
              <a:srgbClr val="3AF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2CB7-BBE5-4456-943D-31C1D86015B6}"/>
              </a:ext>
            </a:extLst>
          </p:cNvPr>
          <p:cNvSpPr txBox="1"/>
          <p:nvPr/>
        </p:nvSpPr>
        <p:spPr>
          <a:xfrm>
            <a:off x="6143871" y="1418958"/>
            <a:ext cx="27194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Highest propensity to travel and highest amount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700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461E-7CA9-4819-9970-9751010355EA}"/>
              </a:ext>
            </a:extLst>
          </p:cNvPr>
          <p:cNvSpPr/>
          <p:nvPr/>
        </p:nvSpPr>
        <p:spPr>
          <a:xfrm>
            <a:off x="915987" y="114300"/>
            <a:ext cx="10358437" cy="1039812"/>
          </a:xfrm>
          <a:prstGeom prst="roundRect">
            <a:avLst/>
          </a:prstGeom>
          <a:solidFill>
            <a:srgbClr val="3AF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83A3-8597-4EDE-A817-C7615775A501}"/>
              </a:ext>
            </a:extLst>
          </p:cNvPr>
          <p:cNvSpPr txBox="1"/>
          <p:nvPr/>
        </p:nvSpPr>
        <p:spPr>
          <a:xfrm>
            <a:off x="1050388" y="193902"/>
            <a:ext cx="45609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/>
                <a:cs typeface="Calibri"/>
              </a:rPr>
              <a:t>Number of Searches in the past 12 months</a:t>
            </a:r>
            <a:endParaRPr lang="en-US" sz="28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1DD1-E3F5-4586-AE45-F2A867C7906B}"/>
              </a:ext>
            </a:extLst>
          </p:cNvPr>
          <p:cNvSpPr txBox="1"/>
          <p:nvPr/>
        </p:nvSpPr>
        <p:spPr>
          <a:xfrm>
            <a:off x="6096247" y="196582"/>
            <a:ext cx="53706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Does the number of searches indicate a higher propensity to travel?</a:t>
            </a:r>
            <a:endParaRPr lang="en-US" sz="2400">
              <a:cs typeface="Calibri"/>
            </a:endParaRPr>
          </a:p>
        </p:txBody>
      </p:sp>
      <p:pic>
        <p:nvPicPr>
          <p:cNvPr id="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C0B138-E59F-4BF8-87A4-4463C5D7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745204"/>
            <a:ext cx="7053262" cy="37009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91E2B8-42CC-4875-955E-FE122189740C}"/>
              </a:ext>
            </a:extLst>
          </p:cNvPr>
          <p:cNvSpPr/>
          <p:nvPr/>
        </p:nvSpPr>
        <p:spPr>
          <a:xfrm>
            <a:off x="5916612" y="1622425"/>
            <a:ext cx="658812" cy="3770312"/>
          </a:xfrm>
          <a:prstGeom prst="roundRect">
            <a:avLst/>
          </a:prstGeom>
          <a:noFill/>
          <a:ln w="57150">
            <a:solidFill>
              <a:srgbClr val="3AF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F4D82-FDDD-4D4F-A1FC-8A3ACEFE10FF}"/>
              </a:ext>
            </a:extLst>
          </p:cNvPr>
          <p:cNvSpPr txBox="1"/>
          <p:nvPr/>
        </p:nvSpPr>
        <p:spPr>
          <a:xfrm>
            <a:off x="7644059" y="2728645"/>
            <a:ext cx="47673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The more a member searches, the higher the propensity to travel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071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F089D7-982A-409C-8EE6-E801002A378B}"/>
              </a:ext>
            </a:extLst>
          </p:cNvPr>
          <p:cNvSpPr/>
          <p:nvPr/>
        </p:nvSpPr>
        <p:spPr>
          <a:xfrm>
            <a:off x="-203200" y="4789488"/>
            <a:ext cx="13049249" cy="1039812"/>
          </a:xfrm>
          <a:prstGeom prst="roundRect">
            <a:avLst/>
          </a:prstGeom>
          <a:solidFill>
            <a:srgbClr val="3AF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D4F467-F649-48E3-B27C-3805CBABD466}"/>
              </a:ext>
            </a:extLst>
          </p:cNvPr>
          <p:cNvSpPr/>
          <p:nvPr/>
        </p:nvSpPr>
        <p:spPr>
          <a:xfrm>
            <a:off x="-44450" y="3622675"/>
            <a:ext cx="13176249" cy="1166812"/>
          </a:xfrm>
          <a:prstGeom prst="roundRect">
            <a:avLst/>
          </a:prstGeom>
          <a:solidFill>
            <a:srgbClr val="DA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1E6DE-C353-4D0E-B168-E8D065278ADF}"/>
              </a:ext>
            </a:extLst>
          </p:cNvPr>
          <p:cNvSpPr/>
          <p:nvPr/>
        </p:nvSpPr>
        <p:spPr>
          <a:xfrm>
            <a:off x="-60324" y="1717676"/>
            <a:ext cx="12620624" cy="944562"/>
          </a:xfrm>
          <a:prstGeom prst="roundRect">
            <a:avLst/>
          </a:prstGeom>
          <a:solidFill>
            <a:srgbClr val="FCE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8776A-33B5-4EDB-9D65-450EE86BA385}"/>
              </a:ext>
            </a:extLst>
          </p:cNvPr>
          <p:cNvSpPr/>
          <p:nvPr/>
        </p:nvSpPr>
        <p:spPr>
          <a:xfrm>
            <a:off x="-115888" y="677863"/>
            <a:ext cx="12620624" cy="1039812"/>
          </a:xfrm>
          <a:prstGeom prst="roundRect">
            <a:avLst/>
          </a:prstGeom>
          <a:solidFill>
            <a:srgbClr val="71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3A476-1C2D-4169-AD8D-D909DB593BC1}"/>
              </a:ext>
            </a:extLst>
          </p:cNvPr>
          <p:cNvSpPr/>
          <p:nvPr/>
        </p:nvSpPr>
        <p:spPr>
          <a:xfrm>
            <a:off x="-96336" y="2659647"/>
            <a:ext cx="12810790" cy="1024940"/>
          </a:xfrm>
          <a:prstGeom prst="roundRect">
            <a:avLst/>
          </a:prstGeom>
          <a:solidFill>
            <a:srgbClr val="9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2CF3F-A319-41BD-806B-1EC0ADA63732}"/>
              </a:ext>
            </a:extLst>
          </p:cNvPr>
          <p:cNvSpPr txBox="1"/>
          <p:nvPr/>
        </p:nvSpPr>
        <p:spPr>
          <a:xfrm>
            <a:off x="176058" y="1944326"/>
            <a:ext cx="45609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What number of days left to expiry leads to higher booking? </a:t>
            </a:r>
            <a:endParaRPr lang="en-US">
              <a:cs typeface="Calibri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51ECA7F-2665-4C69-A468-855DDA76B12B}"/>
              </a:ext>
            </a:extLst>
          </p:cNvPr>
          <p:cNvSpPr txBox="1"/>
          <p:nvPr/>
        </p:nvSpPr>
        <p:spPr>
          <a:xfrm>
            <a:off x="89147" y="867202"/>
            <a:ext cx="456098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cs typeface="Calibri"/>
              </a:rPr>
              <a:t>Who is more likely to book based on length of membership in days?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2CE42-1790-4BBA-96F9-E510022AE53C}"/>
              </a:ext>
            </a:extLst>
          </p:cNvPr>
          <p:cNvSpPr txBox="1"/>
          <p:nvPr/>
        </p:nvSpPr>
        <p:spPr>
          <a:xfrm>
            <a:off x="176058" y="2838364"/>
            <a:ext cx="52293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Is there a certain timeframe day-wise from initial deposit that leads to a higher propensity to travel?</a:t>
            </a:r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4ADD1-A05F-4EEA-9965-139CF421FC26}"/>
              </a:ext>
            </a:extLst>
          </p:cNvPr>
          <p:cNvSpPr txBox="1"/>
          <p:nvPr/>
        </p:nvSpPr>
        <p:spPr>
          <a:xfrm>
            <a:off x="176058" y="3922633"/>
            <a:ext cx="5005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Does the number of bookings indicate a higher propensity to travel?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1DC9-9D86-42FD-9B75-2D1CBEE9FEC4}"/>
              </a:ext>
            </a:extLst>
          </p:cNvPr>
          <p:cNvSpPr txBox="1"/>
          <p:nvPr/>
        </p:nvSpPr>
        <p:spPr>
          <a:xfrm>
            <a:off x="176058" y="5027534"/>
            <a:ext cx="5029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Does the number of searches indicate a higher propensity to travel?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C3C09-9FCB-AD40-8C71-30C9B4C6F0CB}"/>
              </a:ext>
            </a:extLst>
          </p:cNvPr>
          <p:cNvSpPr txBox="1"/>
          <p:nvPr/>
        </p:nvSpPr>
        <p:spPr>
          <a:xfrm>
            <a:off x="6096000" y="833299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Calibri"/>
                <a:cs typeface="Calibri"/>
              </a:rPr>
              <a:t>Members who have been a part of 7Across longer have the highest propensity to travel.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6FFCD-52F9-5948-9BFF-B5D092C16353}"/>
              </a:ext>
            </a:extLst>
          </p:cNvPr>
          <p:cNvSpPr txBox="1"/>
          <p:nvPr/>
        </p:nvSpPr>
        <p:spPr>
          <a:xfrm>
            <a:off x="6196898" y="1830701"/>
            <a:ext cx="5690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Calibri"/>
                <a:cs typeface="Calibri"/>
              </a:rPr>
              <a:t>The closer the expiry date, the highest propensity to travel is</a:t>
            </a:r>
            <a:endParaRPr lang="en-US" sz="1800" b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A14C8-71D8-1D43-944A-E57390E079DE}"/>
              </a:ext>
            </a:extLst>
          </p:cNvPr>
          <p:cNvSpPr txBox="1"/>
          <p:nvPr/>
        </p:nvSpPr>
        <p:spPr>
          <a:xfrm>
            <a:off x="6162924" y="2711747"/>
            <a:ext cx="5853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Calibri"/>
                <a:cs typeface="Calibri"/>
              </a:rPr>
              <a:t>Most members book 360-720 days after their initial deposit and have the highest propensity to travel. However, the later the deposit, the lower the propensity to travel.</a:t>
            </a:r>
            <a:endParaRPr lang="en-US" sz="1800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06782-B115-054B-A6FD-988D08AD1BA5}"/>
              </a:ext>
            </a:extLst>
          </p:cNvPr>
          <p:cNvSpPr txBox="1"/>
          <p:nvPr/>
        </p:nvSpPr>
        <p:spPr>
          <a:xfrm>
            <a:off x="6162924" y="3882915"/>
            <a:ext cx="5724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Calibri"/>
                <a:cs typeface="Calibri"/>
              </a:rPr>
              <a:t>The more a member books, the higher the propensity to travel</a:t>
            </a:r>
            <a:endParaRPr lang="en-US" sz="1800" b="1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85775-E765-BF42-8DCE-9FD167188C57}"/>
              </a:ext>
            </a:extLst>
          </p:cNvPr>
          <p:cNvSpPr txBox="1"/>
          <p:nvPr/>
        </p:nvSpPr>
        <p:spPr>
          <a:xfrm>
            <a:off x="6194423" y="4986149"/>
            <a:ext cx="5692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Calibri"/>
                <a:cs typeface="Calibri"/>
              </a:rPr>
              <a:t>The more a member searches, the higher the propensity to travel</a:t>
            </a:r>
            <a:endParaRPr lang="en-US" sz="1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325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475"/>
            <a:ext cx="6893168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7020657" y="2921852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D446-3B22-0143-8F1A-DF28A2A860DC}"/>
              </a:ext>
            </a:extLst>
          </p:cNvPr>
          <p:cNvSpPr txBox="1"/>
          <p:nvPr/>
        </p:nvSpPr>
        <p:spPr>
          <a:xfrm>
            <a:off x="533400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7069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86E84C-5AC3-4D4A-89DB-AA5BD1489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-133351" y="-228600"/>
            <a:ext cx="3986213" cy="8235870"/>
          </a:xfrm>
          <a:prstGeom prst="rect">
            <a:avLst/>
          </a:prstGeom>
        </p:spPr>
      </p:pic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46A6959-B4C4-1944-A4EA-50A57149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3852862" y="-228600"/>
            <a:ext cx="3986213" cy="8235870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A2A4411-9CDF-F344-A7D5-3D4398510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7839075" y="-228600"/>
            <a:ext cx="3986213" cy="82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71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D55677-71BA-FC4D-B5C7-7F6DE7E88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9" y="-72562"/>
            <a:ext cx="7029452" cy="70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87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475"/>
            <a:ext cx="6893168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7221781" y="2921853"/>
            <a:ext cx="83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D446-3B22-0143-8F1A-DF28A2A860DC}"/>
              </a:ext>
            </a:extLst>
          </p:cNvPr>
          <p:cNvSpPr txBox="1"/>
          <p:nvPr/>
        </p:nvSpPr>
        <p:spPr>
          <a:xfrm>
            <a:off x="533400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66632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474893"/>
            <a:ext cx="3723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Separating data based on season booking 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MODEL CONSIDERATIONS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62738B5-D9A0-3841-8FA0-8E75A68EB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4" y="1168971"/>
            <a:ext cx="7470629" cy="51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6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474893"/>
            <a:ext cx="4466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Separating data based on season booking 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MODEL CONSIDERATIONS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A35EF7-D5F4-EC48-8484-32711A98E8FA}"/>
              </a:ext>
            </a:extLst>
          </p:cNvPr>
          <p:cNvSpPr/>
          <p:nvPr/>
        </p:nvSpPr>
        <p:spPr>
          <a:xfrm>
            <a:off x="157897" y="4508959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C8CB8-95F7-2143-8CB0-2D718B691A92}"/>
              </a:ext>
            </a:extLst>
          </p:cNvPr>
          <p:cNvSpPr txBox="1"/>
          <p:nvPr/>
        </p:nvSpPr>
        <p:spPr>
          <a:xfrm>
            <a:off x="1448165" y="4629784"/>
            <a:ext cx="4466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Important variables and their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5915469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pic>
        <p:nvPicPr>
          <p:cNvPr id="12" name="Graphic 11" descr="Group with solid fill">
            <a:extLst>
              <a:ext uri="{FF2B5EF4-FFF2-40B4-BE49-F238E27FC236}">
                <a16:creationId xmlns:a16="http://schemas.microsoft.com/office/drawing/2014/main" id="{A787E745-87D4-754B-B857-1C3EC0A2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926" y="1382293"/>
            <a:ext cx="1968087" cy="1968087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147FFD16-F4AB-1645-8A58-43CDFECC7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043" y="1382294"/>
            <a:ext cx="1968087" cy="1968087"/>
          </a:xfrm>
          <a:prstGeom prst="rect">
            <a:avLst/>
          </a:prstGeom>
        </p:spPr>
      </p:pic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7893480B-18D4-144D-BDE9-FE84E8E81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7165" y="1382294"/>
            <a:ext cx="1968087" cy="1968087"/>
          </a:xfrm>
          <a:prstGeom prst="rect">
            <a:avLst/>
          </a:prstGeom>
        </p:spPr>
      </p:pic>
      <p:pic>
        <p:nvPicPr>
          <p:cNvPr id="15" name="Graphic 14" descr="Group with solid fill">
            <a:extLst>
              <a:ext uri="{FF2B5EF4-FFF2-40B4-BE49-F238E27FC236}">
                <a16:creationId xmlns:a16="http://schemas.microsoft.com/office/drawing/2014/main" id="{1E3A51DA-8444-6C4F-B4A3-EE61C02DD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921" y="2703842"/>
            <a:ext cx="1968087" cy="1968087"/>
          </a:xfrm>
          <a:prstGeom prst="rect">
            <a:avLst/>
          </a:prstGeom>
        </p:spPr>
      </p:pic>
      <p:pic>
        <p:nvPicPr>
          <p:cNvPr id="16" name="Graphic 15" descr="Group with solid fill">
            <a:extLst>
              <a:ext uri="{FF2B5EF4-FFF2-40B4-BE49-F238E27FC236}">
                <a16:creationId xmlns:a16="http://schemas.microsoft.com/office/drawing/2014/main" id="{932E0D54-1359-5849-B675-D1D0D794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9389" y="2703841"/>
            <a:ext cx="1968087" cy="1968087"/>
          </a:xfrm>
          <a:prstGeom prst="rect">
            <a:avLst/>
          </a:prstGeom>
        </p:spPr>
      </p:pic>
      <p:pic>
        <p:nvPicPr>
          <p:cNvPr id="17" name="Graphic 16" descr="Group with solid fill">
            <a:extLst>
              <a:ext uri="{FF2B5EF4-FFF2-40B4-BE49-F238E27FC236}">
                <a16:creationId xmlns:a16="http://schemas.microsoft.com/office/drawing/2014/main" id="{C457BC9D-D457-7D44-A89B-A00861ED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788" y="2703841"/>
            <a:ext cx="1968087" cy="1968087"/>
          </a:xfrm>
          <a:prstGeom prst="rect">
            <a:avLst/>
          </a:prstGeom>
        </p:spPr>
      </p:pic>
      <p:pic>
        <p:nvPicPr>
          <p:cNvPr id="18" name="Graphic 17" descr="Group with solid fill">
            <a:extLst>
              <a:ext uri="{FF2B5EF4-FFF2-40B4-BE49-F238E27FC236}">
                <a16:creationId xmlns:a16="http://schemas.microsoft.com/office/drawing/2014/main" id="{8BA03CC8-3DB8-ED43-AF36-B4A9A4CE3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916" y="3945054"/>
            <a:ext cx="1968087" cy="1968087"/>
          </a:xfrm>
          <a:prstGeom prst="rect">
            <a:avLst/>
          </a:prstGeom>
        </p:spPr>
      </p:pic>
      <p:pic>
        <p:nvPicPr>
          <p:cNvPr id="19" name="Graphic 18" descr="Group with solid fill">
            <a:extLst>
              <a:ext uri="{FF2B5EF4-FFF2-40B4-BE49-F238E27FC236}">
                <a16:creationId xmlns:a16="http://schemas.microsoft.com/office/drawing/2014/main" id="{ACF79BB0-A501-0447-83CC-07B4AFCDE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885" y="3945053"/>
            <a:ext cx="1968087" cy="1968087"/>
          </a:xfrm>
          <a:prstGeom prst="rect">
            <a:avLst/>
          </a:prstGeom>
        </p:spPr>
      </p:pic>
      <p:pic>
        <p:nvPicPr>
          <p:cNvPr id="20" name="Graphic 19" descr="Group with solid fill">
            <a:extLst>
              <a:ext uri="{FF2B5EF4-FFF2-40B4-BE49-F238E27FC236}">
                <a16:creationId xmlns:a16="http://schemas.microsoft.com/office/drawing/2014/main" id="{7195C8A6-A87B-1B4A-8E01-965027F13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9348" y="3945053"/>
            <a:ext cx="1968087" cy="19680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1A8E09-602C-7945-9BA5-5C2CB055295F}"/>
              </a:ext>
            </a:extLst>
          </p:cNvPr>
          <p:cNvSpPr txBox="1"/>
          <p:nvPr/>
        </p:nvSpPr>
        <p:spPr>
          <a:xfrm>
            <a:off x="7872413" y="2610666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The Propensity to Travel model will…</a:t>
            </a:r>
          </a:p>
        </p:txBody>
      </p:sp>
    </p:spTree>
    <p:extLst>
      <p:ext uri="{BB962C8B-B14F-4D97-AF65-F5344CB8AC3E}">
        <p14:creationId xmlns:p14="http://schemas.microsoft.com/office/powerpoint/2010/main" val="1223875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pic>
        <p:nvPicPr>
          <p:cNvPr id="12" name="Graphic 11" descr="Group with solid fill">
            <a:extLst>
              <a:ext uri="{FF2B5EF4-FFF2-40B4-BE49-F238E27FC236}">
                <a16:creationId xmlns:a16="http://schemas.microsoft.com/office/drawing/2014/main" id="{A787E745-87D4-754B-B857-1C3EC0A2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926" y="1382293"/>
            <a:ext cx="1968087" cy="1968087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147FFD16-F4AB-1645-8A58-43CDFECC7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043" y="1382294"/>
            <a:ext cx="1968087" cy="1968087"/>
          </a:xfrm>
          <a:prstGeom prst="rect">
            <a:avLst/>
          </a:prstGeom>
        </p:spPr>
      </p:pic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7893480B-18D4-144D-BDE9-FE84E8E81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7165" y="1382294"/>
            <a:ext cx="1968087" cy="1968087"/>
          </a:xfrm>
          <a:prstGeom prst="rect">
            <a:avLst/>
          </a:prstGeom>
        </p:spPr>
      </p:pic>
      <p:pic>
        <p:nvPicPr>
          <p:cNvPr id="15" name="Graphic 14" descr="Group with solid fill">
            <a:extLst>
              <a:ext uri="{FF2B5EF4-FFF2-40B4-BE49-F238E27FC236}">
                <a16:creationId xmlns:a16="http://schemas.microsoft.com/office/drawing/2014/main" id="{1E3A51DA-8444-6C4F-B4A3-EE61C02DD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921" y="2703842"/>
            <a:ext cx="1968087" cy="1968087"/>
          </a:xfrm>
          <a:prstGeom prst="rect">
            <a:avLst/>
          </a:prstGeom>
        </p:spPr>
      </p:pic>
      <p:pic>
        <p:nvPicPr>
          <p:cNvPr id="16" name="Graphic 15" descr="Group with solid fill">
            <a:extLst>
              <a:ext uri="{FF2B5EF4-FFF2-40B4-BE49-F238E27FC236}">
                <a16:creationId xmlns:a16="http://schemas.microsoft.com/office/drawing/2014/main" id="{932E0D54-1359-5849-B675-D1D0D7948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389" y="2703841"/>
            <a:ext cx="1968087" cy="1968087"/>
          </a:xfrm>
          <a:prstGeom prst="rect">
            <a:avLst/>
          </a:prstGeom>
        </p:spPr>
      </p:pic>
      <p:pic>
        <p:nvPicPr>
          <p:cNvPr id="17" name="Graphic 16" descr="Group with solid fill">
            <a:extLst>
              <a:ext uri="{FF2B5EF4-FFF2-40B4-BE49-F238E27FC236}">
                <a16:creationId xmlns:a16="http://schemas.microsoft.com/office/drawing/2014/main" id="{C457BC9D-D457-7D44-A89B-A00861ED9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1788" y="2703841"/>
            <a:ext cx="1968087" cy="1968087"/>
          </a:xfrm>
          <a:prstGeom prst="rect">
            <a:avLst/>
          </a:prstGeom>
        </p:spPr>
      </p:pic>
      <p:pic>
        <p:nvPicPr>
          <p:cNvPr id="18" name="Graphic 17" descr="Group with solid fill">
            <a:extLst>
              <a:ext uri="{FF2B5EF4-FFF2-40B4-BE49-F238E27FC236}">
                <a16:creationId xmlns:a16="http://schemas.microsoft.com/office/drawing/2014/main" id="{8BA03CC8-3DB8-ED43-AF36-B4A9A4CE3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6916" y="3945054"/>
            <a:ext cx="1968087" cy="1968087"/>
          </a:xfrm>
          <a:prstGeom prst="rect">
            <a:avLst/>
          </a:prstGeom>
        </p:spPr>
      </p:pic>
      <p:pic>
        <p:nvPicPr>
          <p:cNvPr id="19" name="Graphic 18" descr="Group with solid fill">
            <a:extLst>
              <a:ext uri="{FF2B5EF4-FFF2-40B4-BE49-F238E27FC236}">
                <a16:creationId xmlns:a16="http://schemas.microsoft.com/office/drawing/2014/main" id="{ACF79BB0-A501-0447-83CC-07B4AFCDE6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8885" y="3945053"/>
            <a:ext cx="1968087" cy="1968087"/>
          </a:xfrm>
          <a:prstGeom prst="rect">
            <a:avLst/>
          </a:prstGeom>
        </p:spPr>
      </p:pic>
      <p:pic>
        <p:nvPicPr>
          <p:cNvPr id="20" name="Graphic 19" descr="Group with solid fill">
            <a:extLst>
              <a:ext uri="{FF2B5EF4-FFF2-40B4-BE49-F238E27FC236}">
                <a16:creationId xmlns:a16="http://schemas.microsoft.com/office/drawing/2014/main" id="{7195C8A6-A87B-1B4A-8E01-965027F13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348" y="3945053"/>
            <a:ext cx="1968087" cy="1968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7B1F9A-B947-3B40-9019-300152BA1E65}"/>
              </a:ext>
            </a:extLst>
          </p:cNvPr>
          <p:cNvSpPr txBox="1"/>
          <p:nvPr/>
        </p:nvSpPr>
        <p:spPr>
          <a:xfrm>
            <a:off x="7872413" y="2355722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Identify who 7Across </a:t>
            </a:r>
            <a:r>
              <a:rPr lang="en-US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want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to target.</a:t>
            </a:r>
          </a:p>
        </p:txBody>
      </p:sp>
    </p:spTree>
    <p:extLst>
      <p:ext uri="{BB962C8B-B14F-4D97-AF65-F5344CB8AC3E}">
        <p14:creationId xmlns:p14="http://schemas.microsoft.com/office/powerpoint/2010/main" val="2793620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pic>
        <p:nvPicPr>
          <p:cNvPr id="12" name="Graphic 11" descr="Group with solid fill">
            <a:extLst>
              <a:ext uri="{FF2B5EF4-FFF2-40B4-BE49-F238E27FC236}">
                <a16:creationId xmlns:a16="http://schemas.microsoft.com/office/drawing/2014/main" id="{A787E745-87D4-754B-B857-1C3EC0A2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926" y="1382293"/>
            <a:ext cx="1968087" cy="1968087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147FFD16-F4AB-1645-8A58-43CDFECC7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043" y="1382294"/>
            <a:ext cx="1968087" cy="1968087"/>
          </a:xfrm>
          <a:prstGeom prst="rect">
            <a:avLst/>
          </a:prstGeom>
        </p:spPr>
      </p:pic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7893480B-18D4-144D-BDE9-FE84E8E81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7165" y="1382294"/>
            <a:ext cx="1968087" cy="1968087"/>
          </a:xfrm>
          <a:prstGeom prst="rect">
            <a:avLst/>
          </a:prstGeom>
        </p:spPr>
      </p:pic>
      <p:pic>
        <p:nvPicPr>
          <p:cNvPr id="15" name="Graphic 14" descr="Group with solid fill">
            <a:extLst>
              <a:ext uri="{FF2B5EF4-FFF2-40B4-BE49-F238E27FC236}">
                <a16:creationId xmlns:a16="http://schemas.microsoft.com/office/drawing/2014/main" id="{1E3A51DA-8444-6C4F-B4A3-EE61C02DD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921" y="2703842"/>
            <a:ext cx="1968087" cy="1968087"/>
          </a:xfrm>
          <a:prstGeom prst="rect">
            <a:avLst/>
          </a:prstGeom>
        </p:spPr>
      </p:pic>
      <p:pic>
        <p:nvPicPr>
          <p:cNvPr id="16" name="Graphic 15" descr="Group with solid fill">
            <a:extLst>
              <a:ext uri="{FF2B5EF4-FFF2-40B4-BE49-F238E27FC236}">
                <a16:creationId xmlns:a16="http://schemas.microsoft.com/office/drawing/2014/main" id="{932E0D54-1359-5849-B675-D1D0D7948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389" y="2703841"/>
            <a:ext cx="1968087" cy="1968087"/>
          </a:xfrm>
          <a:prstGeom prst="rect">
            <a:avLst/>
          </a:prstGeom>
        </p:spPr>
      </p:pic>
      <p:pic>
        <p:nvPicPr>
          <p:cNvPr id="17" name="Graphic 16" descr="Group with solid fill">
            <a:extLst>
              <a:ext uri="{FF2B5EF4-FFF2-40B4-BE49-F238E27FC236}">
                <a16:creationId xmlns:a16="http://schemas.microsoft.com/office/drawing/2014/main" id="{C457BC9D-D457-7D44-A89B-A00861ED9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1788" y="2703841"/>
            <a:ext cx="1968087" cy="1968087"/>
          </a:xfrm>
          <a:prstGeom prst="rect">
            <a:avLst/>
          </a:prstGeom>
        </p:spPr>
      </p:pic>
      <p:pic>
        <p:nvPicPr>
          <p:cNvPr id="18" name="Graphic 17" descr="Group with solid fill">
            <a:extLst>
              <a:ext uri="{FF2B5EF4-FFF2-40B4-BE49-F238E27FC236}">
                <a16:creationId xmlns:a16="http://schemas.microsoft.com/office/drawing/2014/main" id="{8BA03CC8-3DB8-ED43-AF36-B4A9A4CE3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6916" y="3945054"/>
            <a:ext cx="1968087" cy="1968087"/>
          </a:xfrm>
          <a:prstGeom prst="rect">
            <a:avLst/>
          </a:prstGeom>
        </p:spPr>
      </p:pic>
      <p:pic>
        <p:nvPicPr>
          <p:cNvPr id="19" name="Graphic 18" descr="Group with solid fill">
            <a:extLst>
              <a:ext uri="{FF2B5EF4-FFF2-40B4-BE49-F238E27FC236}">
                <a16:creationId xmlns:a16="http://schemas.microsoft.com/office/drawing/2014/main" id="{ACF79BB0-A501-0447-83CC-07B4AFCDE6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8885" y="3945053"/>
            <a:ext cx="1968087" cy="1968087"/>
          </a:xfrm>
          <a:prstGeom prst="rect">
            <a:avLst/>
          </a:prstGeom>
        </p:spPr>
      </p:pic>
      <p:pic>
        <p:nvPicPr>
          <p:cNvPr id="20" name="Graphic 19" descr="Group with solid fill">
            <a:extLst>
              <a:ext uri="{FF2B5EF4-FFF2-40B4-BE49-F238E27FC236}">
                <a16:creationId xmlns:a16="http://schemas.microsoft.com/office/drawing/2014/main" id="{7195C8A6-A87B-1B4A-8E01-965027F13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348" y="3945053"/>
            <a:ext cx="1968087" cy="19680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DE6B8F-BE9E-7D4E-8E6F-A1089681A618}"/>
              </a:ext>
            </a:extLst>
          </p:cNvPr>
          <p:cNvSpPr txBox="1"/>
          <p:nvPr/>
        </p:nvSpPr>
        <p:spPr>
          <a:xfrm>
            <a:off x="7872413" y="2355722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Identify who 7Across </a:t>
            </a:r>
            <a:r>
              <a:rPr lang="en-US"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to target.</a:t>
            </a:r>
          </a:p>
        </p:txBody>
      </p:sp>
    </p:spTree>
    <p:extLst>
      <p:ext uri="{BB962C8B-B14F-4D97-AF65-F5344CB8AC3E}">
        <p14:creationId xmlns:p14="http://schemas.microsoft.com/office/powerpoint/2010/main" val="13343826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sp>
        <p:nvSpPr>
          <p:cNvPr id="4" name="Bent-Up Arrow 3">
            <a:extLst>
              <a:ext uri="{FF2B5EF4-FFF2-40B4-BE49-F238E27FC236}">
                <a16:creationId xmlns:a16="http://schemas.microsoft.com/office/drawing/2014/main" id="{9C66836F-BFED-B042-9145-9086928B88E8}"/>
              </a:ext>
            </a:extLst>
          </p:cNvPr>
          <p:cNvSpPr/>
          <p:nvPr/>
        </p:nvSpPr>
        <p:spPr>
          <a:xfrm rot="10800000">
            <a:off x="552449" y="988909"/>
            <a:ext cx="1040590" cy="157162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F5581-B57C-484A-AD33-F3930603149F}"/>
              </a:ext>
            </a:extLst>
          </p:cNvPr>
          <p:cNvSpPr/>
          <p:nvPr/>
        </p:nvSpPr>
        <p:spPr>
          <a:xfrm>
            <a:off x="1128219" y="5491988"/>
            <a:ext cx="2764535" cy="1148383"/>
          </a:xfrm>
          <a:prstGeom prst="rect">
            <a:avLst/>
          </a:prstGeom>
          <a:solidFill>
            <a:srgbClr val="67FC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User-Based Resorts </a:t>
            </a:r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2EB108A1-739E-F14E-B676-D53CE0466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137980" y="2220989"/>
            <a:ext cx="2167303" cy="21673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F8121FF-9DCE-D847-8011-FCF9ACFB7759}"/>
              </a:ext>
            </a:extLst>
          </p:cNvPr>
          <p:cNvSpPr/>
          <p:nvPr/>
        </p:nvSpPr>
        <p:spPr>
          <a:xfrm>
            <a:off x="2540206" y="3040321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1C3693-042A-5443-8C2C-1C0A6EEB6AAB}"/>
              </a:ext>
            </a:extLst>
          </p:cNvPr>
          <p:cNvSpPr/>
          <p:nvPr/>
        </p:nvSpPr>
        <p:spPr>
          <a:xfrm>
            <a:off x="3892754" y="2335188"/>
            <a:ext cx="3113532" cy="266116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027A2-EED5-CF41-A15C-7A5F460033F4}"/>
              </a:ext>
            </a:extLst>
          </p:cNvPr>
          <p:cNvSpPr/>
          <p:nvPr/>
        </p:nvSpPr>
        <p:spPr>
          <a:xfrm>
            <a:off x="4270167" y="264397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5E7C78-44EF-B746-A3E7-8B308A6B93EE}"/>
              </a:ext>
            </a:extLst>
          </p:cNvPr>
          <p:cNvSpPr/>
          <p:nvPr/>
        </p:nvSpPr>
        <p:spPr>
          <a:xfrm>
            <a:off x="7049335" y="2371162"/>
            <a:ext cx="2889368" cy="261169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80566F-EA2E-1B44-BAB6-0EEBBC74D905}"/>
              </a:ext>
            </a:extLst>
          </p:cNvPr>
          <p:cNvSpPr/>
          <p:nvPr/>
        </p:nvSpPr>
        <p:spPr>
          <a:xfrm>
            <a:off x="5410660" y="2607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053223-7E11-9F44-A444-EB9227E461AE}"/>
              </a:ext>
            </a:extLst>
          </p:cNvPr>
          <p:cNvSpPr/>
          <p:nvPr/>
        </p:nvSpPr>
        <p:spPr>
          <a:xfrm>
            <a:off x="4217387" y="3653447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4CDB1C-84E2-794E-8162-49BE83EAECE9}"/>
              </a:ext>
            </a:extLst>
          </p:cNvPr>
          <p:cNvSpPr/>
          <p:nvPr/>
        </p:nvSpPr>
        <p:spPr>
          <a:xfrm>
            <a:off x="5388761" y="364206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7EF23E-A58C-FF42-AA06-3764F406F383}"/>
              </a:ext>
            </a:extLst>
          </p:cNvPr>
          <p:cNvSpPr/>
          <p:nvPr/>
        </p:nvSpPr>
        <p:spPr>
          <a:xfrm>
            <a:off x="7324085" y="3599012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2C7A5E-0165-BB49-A20A-CF170C0EFE0D}"/>
              </a:ext>
            </a:extLst>
          </p:cNvPr>
          <p:cNvSpPr/>
          <p:nvPr/>
        </p:nvSpPr>
        <p:spPr>
          <a:xfrm>
            <a:off x="7926548" y="247567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7C36E1-C759-5643-A920-D8BB2304E12B}"/>
              </a:ext>
            </a:extLst>
          </p:cNvPr>
          <p:cNvSpPr/>
          <p:nvPr/>
        </p:nvSpPr>
        <p:spPr>
          <a:xfrm>
            <a:off x="8692429" y="3516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611F4-951D-AF43-8500-81258F8D8C2A}"/>
              </a:ext>
            </a:extLst>
          </p:cNvPr>
          <p:cNvSpPr txBox="1"/>
          <p:nvPr/>
        </p:nvSpPr>
        <p:spPr>
          <a:xfrm>
            <a:off x="4277989" y="395744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4D5F9-4452-5244-B5C8-17A3245E10F6}"/>
              </a:ext>
            </a:extLst>
          </p:cNvPr>
          <p:cNvSpPr txBox="1"/>
          <p:nvPr/>
        </p:nvSpPr>
        <p:spPr>
          <a:xfrm>
            <a:off x="4326121" y="28308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Customer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8E9A8-73D8-164A-AA1D-F78F28F7DEB6}"/>
              </a:ext>
            </a:extLst>
          </p:cNvPr>
          <p:cNvSpPr txBox="1"/>
          <p:nvPr/>
        </p:nvSpPr>
        <p:spPr>
          <a:xfrm>
            <a:off x="5453709" y="290182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Bookings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56714-3012-FA44-977A-201364836EE0}"/>
              </a:ext>
            </a:extLst>
          </p:cNvPr>
          <p:cNvSpPr txBox="1"/>
          <p:nvPr/>
        </p:nvSpPr>
        <p:spPr>
          <a:xfrm>
            <a:off x="5391543" y="3955641"/>
            <a:ext cx="1053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Cancellations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BA95F-3642-F945-B32A-9FA739EAB204}"/>
              </a:ext>
            </a:extLst>
          </p:cNvPr>
          <p:cNvSpPr txBox="1"/>
          <p:nvPr/>
        </p:nvSpPr>
        <p:spPr>
          <a:xfrm>
            <a:off x="7999217" y="2681478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Resort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7162-0945-E34E-B304-B349CB0F2717}"/>
              </a:ext>
            </a:extLst>
          </p:cNvPr>
          <p:cNvSpPr txBox="1"/>
          <p:nvPr/>
        </p:nvSpPr>
        <p:spPr>
          <a:xfrm>
            <a:off x="7405283" y="3758164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Credit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B15298-C99E-8743-906C-5411FDD3D391}"/>
              </a:ext>
            </a:extLst>
          </p:cNvPr>
          <p:cNvSpPr txBox="1"/>
          <p:nvPr/>
        </p:nvSpPr>
        <p:spPr>
          <a:xfrm>
            <a:off x="8778527" y="37105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Visited</a:t>
            </a:r>
            <a:br>
              <a:rPr lang="en-US" sz="1200" b="1"/>
            </a:br>
            <a:r>
              <a:rPr lang="en-US" sz="1200" b="1"/>
              <a:t>Resorts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4E7A9200-DDA3-0B4B-B5BA-AFE7DF463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7130622" y="4993186"/>
            <a:ext cx="2167303" cy="2167303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671CC6BD-8E4E-B147-9514-80E88DFD66F9}"/>
              </a:ext>
            </a:extLst>
          </p:cNvPr>
          <p:cNvSpPr/>
          <p:nvPr/>
        </p:nvSpPr>
        <p:spPr>
          <a:xfrm rot="10800000">
            <a:off x="4755455" y="5868078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BA43EE8-F8AF-5E4E-810C-F4B79E192D3B}"/>
              </a:ext>
            </a:extLst>
          </p:cNvPr>
          <p:cNvSpPr/>
          <p:nvPr/>
        </p:nvSpPr>
        <p:spPr>
          <a:xfrm rot="5684892">
            <a:off x="9597353" y="4348604"/>
            <a:ext cx="2618520" cy="15434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419998-42FC-634F-8577-57153B20F53B}"/>
              </a:ext>
            </a:extLst>
          </p:cNvPr>
          <p:cNvSpPr/>
          <p:nvPr/>
        </p:nvSpPr>
        <p:spPr>
          <a:xfrm>
            <a:off x="1918112" y="926544"/>
            <a:ext cx="5131223" cy="451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8ACCD-310E-E841-88FD-23FEDD3DBA5D}"/>
              </a:ext>
            </a:extLst>
          </p:cNvPr>
          <p:cNvSpPr txBox="1"/>
          <p:nvPr/>
        </p:nvSpPr>
        <p:spPr>
          <a:xfrm>
            <a:off x="2038956" y="954210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Output from Propensity to Travel model</a:t>
            </a:r>
          </a:p>
        </p:txBody>
      </p:sp>
    </p:spTree>
    <p:extLst>
      <p:ext uri="{BB962C8B-B14F-4D97-AF65-F5344CB8AC3E}">
        <p14:creationId xmlns:p14="http://schemas.microsoft.com/office/powerpoint/2010/main" val="721262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sp>
        <p:nvSpPr>
          <p:cNvPr id="4" name="Bent-Up Arrow 3">
            <a:extLst>
              <a:ext uri="{FF2B5EF4-FFF2-40B4-BE49-F238E27FC236}">
                <a16:creationId xmlns:a16="http://schemas.microsoft.com/office/drawing/2014/main" id="{9C66836F-BFED-B042-9145-9086928B88E8}"/>
              </a:ext>
            </a:extLst>
          </p:cNvPr>
          <p:cNvSpPr/>
          <p:nvPr/>
        </p:nvSpPr>
        <p:spPr>
          <a:xfrm rot="10800000">
            <a:off x="552449" y="988909"/>
            <a:ext cx="1040590" cy="157162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F5581-B57C-484A-AD33-F3930603149F}"/>
              </a:ext>
            </a:extLst>
          </p:cNvPr>
          <p:cNvSpPr/>
          <p:nvPr/>
        </p:nvSpPr>
        <p:spPr>
          <a:xfrm>
            <a:off x="1128219" y="5491988"/>
            <a:ext cx="2764535" cy="1148383"/>
          </a:xfrm>
          <a:prstGeom prst="rect">
            <a:avLst/>
          </a:prstGeom>
          <a:solidFill>
            <a:srgbClr val="67FC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User-Based Resorts </a:t>
            </a:r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2EB108A1-739E-F14E-B676-D53CE0466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137980" y="2220989"/>
            <a:ext cx="2167303" cy="21673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F8121FF-9DCE-D847-8011-FCF9ACFB7759}"/>
              </a:ext>
            </a:extLst>
          </p:cNvPr>
          <p:cNvSpPr/>
          <p:nvPr/>
        </p:nvSpPr>
        <p:spPr>
          <a:xfrm>
            <a:off x="2540206" y="3040321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1C3693-042A-5443-8C2C-1C0A6EEB6AAB}"/>
              </a:ext>
            </a:extLst>
          </p:cNvPr>
          <p:cNvSpPr/>
          <p:nvPr/>
        </p:nvSpPr>
        <p:spPr>
          <a:xfrm>
            <a:off x="3892754" y="2335188"/>
            <a:ext cx="3113532" cy="266116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027A2-EED5-CF41-A15C-7A5F460033F4}"/>
              </a:ext>
            </a:extLst>
          </p:cNvPr>
          <p:cNvSpPr/>
          <p:nvPr/>
        </p:nvSpPr>
        <p:spPr>
          <a:xfrm>
            <a:off x="4270167" y="264397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5E7C78-44EF-B746-A3E7-8B308A6B93EE}"/>
              </a:ext>
            </a:extLst>
          </p:cNvPr>
          <p:cNvSpPr/>
          <p:nvPr/>
        </p:nvSpPr>
        <p:spPr>
          <a:xfrm>
            <a:off x="7049335" y="2371162"/>
            <a:ext cx="2889368" cy="261169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80566F-EA2E-1B44-BAB6-0EEBBC74D905}"/>
              </a:ext>
            </a:extLst>
          </p:cNvPr>
          <p:cNvSpPr/>
          <p:nvPr/>
        </p:nvSpPr>
        <p:spPr>
          <a:xfrm>
            <a:off x="5410660" y="2607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053223-7E11-9F44-A444-EB9227E461AE}"/>
              </a:ext>
            </a:extLst>
          </p:cNvPr>
          <p:cNvSpPr/>
          <p:nvPr/>
        </p:nvSpPr>
        <p:spPr>
          <a:xfrm>
            <a:off x="4217387" y="3653447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4CDB1C-84E2-794E-8162-49BE83EAECE9}"/>
              </a:ext>
            </a:extLst>
          </p:cNvPr>
          <p:cNvSpPr/>
          <p:nvPr/>
        </p:nvSpPr>
        <p:spPr>
          <a:xfrm>
            <a:off x="5388761" y="364206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7EF23E-A58C-FF42-AA06-3764F406F383}"/>
              </a:ext>
            </a:extLst>
          </p:cNvPr>
          <p:cNvSpPr/>
          <p:nvPr/>
        </p:nvSpPr>
        <p:spPr>
          <a:xfrm>
            <a:off x="7324085" y="3599012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2C7A5E-0165-BB49-A20A-CF170C0EFE0D}"/>
              </a:ext>
            </a:extLst>
          </p:cNvPr>
          <p:cNvSpPr/>
          <p:nvPr/>
        </p:nvSpPr>
        <p:spPr>
          <a:xfrm>
            <a:off x="7926548" y="247567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7C36E1-C759-5643-A920-D8BB2304E12B}"/>
              </a:ext>
            </a:extLst>
          </p:cNvPr>
          <p:cNvSpPr/>
          <p:nvPr/>
        </p:nvSpPr>
        <p:spPr>
          <a:xfrm>
            <a:off x="8692429" y="3516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611F4-951D-AF43-8500-81258F8D8C2A}"/>
              </a:ext>
            </a:extLst>
          </p:cNvPr>
          <p:cNvSpPr txBox="1"/>
          <p:nvPr/>
        </p:nvSpPr>
        <p:spPr>
          <a:xfrm>
            <a:off x="4277989" y="395744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4D5F9-4452-5244-B5C8-17A3245E10F6}"/>
              </a:ext>
            </a:extLst>
          </p:cNvPr>
          <p:cNvSpPr txBox="1"/>
          <p:nvPr/>
        </p:nvSpPr>
        <p:spPr>
          <a:xfrm>
            <a:off x="4326121" y="28308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Customer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8E9A8-73D8-164A-AA1D-F78F28F7DEB6}"/>
              </a:ext>
            </a:extLst>
          </p:cNvPr>
          <p:cNvSpPr txBox="1"/>
          <p:nvPr/>
        </p:nvSpPr>
        <p:spPr>
          <a:xfrm>
            <a:off x="5453709" y="290182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Bookings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56714-3012-FA44-977A-201364836EE0}"/>
              </a:ext>
            </a:extLst>
          </p:cNvPr>
          <p:cNvSpPr txBox="1"/>
          <p:nvPr/>
        </p:nvSpPr>
        <p:spPr>
          <a:xfrm>
            <a:off x="5391543" y="3955641"/>
            <a:ext cx="1053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Cancellations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BA95F-3642-F945-B32A-9FA739EAB204}"/>
              </a:ext>
            </a:extLst>
          </p:cNvPr>
          <p:cNvSpPr txBox="1"/>
          <p:nvPr/>
        </p:nvSpPr>
        <p:spPr>
          <a:xfrm>
            <a:off x="7999217" y="2681478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Resort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7162-0945-E34E-B304-B349CB0F2717}"/>
              </a:ext>
            </a:extLst>
          </p:cNvPr>
          <p:cNvSpPr txBox="1"/>
          <p:nvPr/>
        </p:nvSpPr>
        <p:spPr>
          <a:xfrm>
            <a:off x="7405283" y="3758164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Credit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B15298-C99E-8743-906C-5411FDD3D391}"/>
              </a:ext>
            </a:extLst>
          </p:cNvPr>
          <p:cNvSpPr txBox="1"/>
          <p:nvPr/>
        </p:nvSpPr>
        <p:spPr>
          <a:xfrm>
            <a:off x="8778527" y="37105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Visited</a:t>
            </a:r>
            <a:br>
              <a:rPr lang="en-US" sz="1200" b="1"/>
            </a:br>
            <a:r>
              <a:rPr lang="en-US" sz="1200" b="1"/>
              <a:t>Resorts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4E7A9200-DDA3-0B4B-B5BA-AFE7DF463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7130622" y="4993186"/>
            <a:ext cx="2167303" cy="2167303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671CC6BD-8E4E-B147-9514-80E88DFD66F9}"/>
              </a:ext>
            </a:extLst>
          </p:cNvPr>
          <p:cNvSpPr/>
          <p:nvPr/>
        </p:nvSpPr>
        <p:spPr>
          <a:xfrm rot="10800000">
            <a:off x="4755455" y="5868078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BA43EE8-F8AF-5E4E-810C-F4B79E192D3B}"/>
              </a:ext>
            </a:extLst>
          </p:cNvPr>
          <p:cNvSpPr/>
          <p:nvPr/>
        </p:nvSpPr>
        <p:spPr>
          <a:xfrm rot="5684892">
            <a:off x="9597353" y="4348604"/>
            <a:ext cx="2618520" cy="15434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419998-42FC-634F-8577-57153B20F53B}"/>
              </a:ext>
            </a:extLst>
          </p:cNvPr>
          <p:cNvSpPr/>
          <p:nvPr/>
        </p:nvSpPr>
        <p:spPr>
          <a:xfrm>
            <a:off x="1918112" y="926544"/>
            <a:ext cx="5131223" cy="451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8ACCD-310E-E841-88FD-23FEDD3DBA5D}"/>
              </a:ext>
            </a:extLst>
          </p:cNvPr>
          <p:cNvSpPr txBox="1"/>
          <p:nvPr/>
        </p:nvSpPr>
        <p:spPr>
          <a:xfrm>
            <a:off x="2038956" y="954210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Output from Propensity to Travel model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F75C89D-9518-BC49-95D2-20330BAEFEE0}"/>
              </a:ext>
            </a:extLst>
          </p:cNvPr>
          <p:cNvSpPr/>
          <p:nvPr/>
        </p:nvSpPr>
        <p:spPr>
          <a:xfrm>
            <a:off x="435247" y="3687594"/>
            <a:ext cx="1710507" cy="451836"/>
          </a:xfrm>
          <a:prstGeom prst="roundRect">
            <a:avLst/>
          </a:prstGeom>
          <a:solidFill>
            <a:srgbClr val="FB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D4933-3468-F441-B897-439CC8943346}"/>
              </a:ext>
            </a:extLst>
          </p:cNvPr>
          <p:cNvSpPr txBox="1"/>
          <p:nvPr/>
        </p:nvSpPr>
        <p:spPr>
          <a:xfrm>
            <a:off x="566738" y="3738851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feeds into</a:t>
            </a:r>
          </a:p>
        </p:txBody>
      </p:sp>
    </p:spTree>
    <p:extLst>
      <p:ext uri="{BB962C8B-B14F-4D97-AF65-F5344CB8AC3E}">
        <p14:creationId xmlns:p14="http://schemas.microsoft.com/office/powerpoint/2010/main" val="11027990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sp>
        <p:nvSpPr>
          <p:cNvPr id="4" name="Bent-Up Arrow 3">
            <a:extLst>
              <a:ext uri="{FF2B5EF4-FFF2-40B4-BE49-F238E27FC236}">
                <a16:creationId xmlns:a16="http://schemas.microsoft.com/office/drawing/2014/main" id="{9C66836F-BFED-B042-9145-9086928B88E8}"/>
              </a:ext>
            </a:extLst>
          </p:cNvPr>
          <p:cNvSpPr/>
          <p:nvPr/>
        </p:nvSpPr>
        <p:spPr>
          <a:xfrm rot="10800000">
            <a:off x="552449" y="988909"/>
            <a:ext cx="1040590" cy="157162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F5581-B57C-484A-AD33-F3930603149F}"/>
              </a:ext>
            </a:extLst>
          </p:cNvPr>
          <p:cNvSpPr/>
          <p:nvPr/>
        </p:nvSpPr>
        <p:spPr>
          <a:xfrm>
            <a:off x="1128219" y="5491988"/>
            <a:ext cx="2764535" cy="1148383"/>
          </a:xfrm>
          <a:prstGeom prst="rect">
            <a:avLst/>
          </a:prstGeom>
          <a:solidFill>
            <a:srgbClr val="67FC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User-Based Resorts </a:t>
            </a:r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2EB108A1-739E-F14E-B676-D53CE0466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137980" y="2220989"/>
            <a:ext cx="2167303" cy="21673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F8121FF-9DCE-D847-8011-FCF9ACFB7759}"/>
              </a:ext>
            </a:extLst>
          </p:cNvPr>
          <p:cNvSpPr/>
          <p:nvPr/>
        </p:nvSpPr>
        <p:spPr>
          <a:xfrm>
            <a:off x="2540206" y="3040321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1C3693-042A-5443-8C2C-1C0A6EEB6AAB}"/>
              </a:ext>
            </a:extLst>
          </p:cNvPr>
          <p:cNvSpPr/>
          <p:nvPr/>
        </p:nvSpPr>
        <p:spPr>
          <a:xfrm>
            <a:off x="3892754" y="2335188"/>
            <a:ext cx="3113532" cy="266116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027A2-EED5-CF41-A15C-7A5F460033F4}"/>
              </a:ext>
            </a:extLst>
          </p:cNvPr>
          <p:cNvSpPr/>
          <p:nvPr/>
        </p:nvSpPr>
        <p:spPr>
          <a:xfrm>
            <a:off x="4270167" y="264397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5E7C78-44EF-B746-A3E7-8B308A6B93EE}"/>
              </a:ext>
            </a:extLst>
          </p:cNvPr>
          <p:cNvSpPr/>
          <p:nvPr/>
        </p:nvSpPr>
        <p:spPr>
          <a:xfrm>
            <a:off x="7049335" y="2371162"/>
            <a:ext cx="2889368" cy="261169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80566F-EA2E-1B44-BAB6-0EEBBC74D905}"/>
              </a:ext>
            </a:extLst>
          </p:cNvPr>
          <p:cNvSpPr/>
          <p:nvPr/>
        </p:nvSpPr>
        <p:spPr>
          <a:xfrm>
            <a:off x="5410660" y="2607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053223-7E11-9F44-A444-EB9227E461AE}"/>
              </a:ext>
            </a:extLst>
          </p:cNvPr>
          <p:cNvSpPr/>
          <p:nvPr/>
        </p:nvSpPr>
        <p:spPr>
          <a:xfrm>
            <a:off x="4217387" y="3653447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4CDB1C-84E2-794E-8162-49BE83EAECE9}"/>
              </a:ext>
            </a:extLst>
          </p:cNvPr>
          <p:cNvSpPr/>
          <p:nvPr/>
        </p:nvSpPr>
        <p:spPr>
          <a:xfrm>
            <a:off x="5388761" y="364206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7EF23E-A58C-FF42-AA06-3764F406F383}"/>
              </a:ext>
            </a:extLst>
          </p:cNvPr>
          <p:cNvSpPr/>
          <p:nvPr/>
        </p:nvSpPr>
        <p:spPr>
          <a:xfrm>
            <a:off x="7324085" y="3599012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2C7A5E-0165-BB49-A20A-CF170C0EFE0D}"/>
              </a:ext>
            </a:extLst>
          </p:cNvPr>
          <p:cNvSpPr/>
          <p:nvPr/>
        </p:nvSpPr>
        <p:spPr>
          <a:xfrm>
            <a:off x="7926548" y="247567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7C36E1-C759-5643-A920-D8BB2304E12B}"/>
              </a:ext>
            </a:extLst>
          </p:cNvPr>
          <p:cNvSpPr/>
          <p:nvPr/>
        </p:nvSpPr>
        <p:spPr>
          <a:xfrm>
            <a:off x="8692429" y="3516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611F4-951D-AF43-8500-81258F8D8C2A}"/>
              </a:ext>
            </a:extLst>
          </p:cNvPr>
          <p:cNvSpPr txBox="1"/>
          <p:nvPr/>
        </p:nvSpPr>
        <p:spPr>
          <a:xfrm>
            <a:off x="4277989" y="395744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4D5F9-4452-5244-B5C8-17A3245E10F6}"/>
              </a:ext>
            </a:extLst>
          </p:cNvPr>
          <p:cNvSpPr txBox="1"/>
          <p:nvPr/>
        </p:nvSpPr>
        <p:spPr>
          <a:xfrm>
            <a:off x="4326121" y="28308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Customer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8E9A8-73D8-164A-AA1D-F78F28F7DEB6}"/>
              </a:ext>
            </a:extLst>
          </p:cNvPr>
          <p:cNvSpPr txBox="1"/>
          <p:nvPr/>
        </p:nvSpPr>
        <p:spPr>
          <a:xfrm>
            <a:off x="5453709" y="290182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Bookings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56714-3012-FA44-977A-201364836EE0}"/>
              </a:ext>
            </a:extLst>
          </p:cNvPr>
          <p:cNvSpPr txBox="1"/>
          <p:nvPr/>
        </p:nvSpPr>
        <p:spPr>
          <a:xfrm>
            <a:off x="5391543" y="3955641"/>
            <a:ext cx="1053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Cancellations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BA95F-3642-F945-B32A-9FA739EAB204}"/>
              </a:ext>
            </a:extLst>
          </p:cNvPr>
          <p:cNvSpPr txBox="1"/>
          <p:nvPr/>
        </p:nvSpPr>
        <p:spPr>
          <a:xfrm>
            <a:off x="7999217" y="2681478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Resort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7162-0945-E34E-B304-B349CB0F2717}"/>
              </a:ext>
            </a:extLst>
          </p:cNvPr>
          <p:cNvSpPr txBox="1"/>
          <p:nvPr/>
        </p:nvSpPr>
        <p:spPr>
          <a:xfrm>
            <a:off x="7405283" y="3758164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Credit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B15298-C99E-8743-906C-5411FDD3D391}"/>
              </a:ext>
            </a:extLst>
          </p:cNvPr>
          <p:cNvSpPr txBox="1"/>
          <p:nvPr/>
        </p:nvSpPr>
        <p:spPr>
          <a:xfrm>
            <a:off x="8778527" y="37105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Visited</a:t>
            </a:r>
            <a:br>
              <a:rPr lang="en-US" sz="1200" b="1"/>
            </a:br>
            <a:r>
              <a:rPr lang="en-US" sz="1200" b="1"/>
              <a:t>Resorts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4E7A9200-DDA3-0B4B-B5BA-AFE7DF463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7130622" y="4993186"/>
            <a:ext cx="2167303" cy="2167303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671CC6BD-8E4E-B147-9514-80E88DFD66F9}"/>
              </a:ext>
            </a:extLst>
          </p:cNvPr>
          <p:cNvSpPr/>
          <p:nvPr/>
        </p:nvSpPr>
        <p:spPr>
          <a:xfrm rot="10800000">
            <a:off x="4755455" y="5868078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BA43EE8-F8AF-5E4E-810C-F4B79E192D3B}"/>
              </a:ext>
            </a:extLst>
          </p:cNvPr>
          <p:cNvSpPr/>
          <p:nvPr/>
        </p:nvSpPr>
        <p:spPr>
          <a:xfrm rot="5684892">
            <a:off x="9597353" y="4348604"/>
            <a:ext cx="2618520" cy="15434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419998-42FC-634F-8577-57153B20F53B}"/>
              </a:ext>
            </a:extLst>
          </p:cNvPr>
          <p:cNvSpPr/>
          <p:nvPr/>
        </p:nvSpPr>
        <p:spPr>
          <a:xfrm>
            <a:off x="1918112" y="926544"/>
            <a:ext cx="5131223" cy="451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8ACCD-310E-E841-88FD-23FEDD3DBA5D}"/>
              </a:ext>
            </a:extLst>
          </p:cNvPr>
          <p:cNvSpPr txBox="1"/>
          <p:nvPr/>
        </p:nvSpPr>
        <p:spPr>
          <a:xfrm>
            <a:off x="2038956" y="954210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Output from Propensity to Travel model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F75C89D-9518-BC49-95D2-20330BAEFEE0}"/>
              </a:ext>
            </a:extLst>
          </p:cNvPr>
          <p:cNvSpPr/>
          <p:nvPr/>
        </p:nvSpPr>
        <p:spPr>
          <a:xfrm>
            <a:off x="435247" y="3687594"/>
            <a:ext cx="1710507" cy="451836"/>
          </a:xfrm>
          <a:prstGeom prst="roundRect">
            <a:avLst/>
          </a:prstGeom>
          <a:solidFill>
            <a:srgbClr val="FB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D4933-3468-F441-B897-439CC8943346}"/>
              </a:ext>
            </a:extLst>
          </p:cNvPr>
          <p:cNvSpPr txBox="1"/>
          <p:nvPr/>
        </p:nvSpPr>
        <p:spPr>
          <a:xfrm>
            <a:off x="566738" y="3738851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feeds into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F04DFF-60EA-6640-9F72-34D7A4B9CD2B}"/>
              </a:ext>
            </a:extLst>
          </p:cNvPr>
          <p:cNvSpPr/>
          <p:nvPr/>
        </p:nvSpPr>
        <p:spPr>
          <a:xfrm>
            <a:off x="4572000" y="2022101"/>
            <a:ext cx="5457184" cy="498022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model</a:t>
            </a:r>
          </a:p>
        </p:txBody>
      </p:sp>
    </p:spTree>
    <p:extLst>
      <p:ext uri="{BB962C8B-B14F-4D97-AF65-F5344CB8AC3E}">
        <p14:creationId xmlns:p14="http://schemas.microsoft.com/office/powerpoint/2010/main" val="72765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86E84C-5AC3-4D4A-89DB-AA5BD1489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-133351" y="-228600"/>
            <a:ext cx="3986213" cy="8235870"/>
          </a:xfrm>
          <a:prstGeom prst="rect">
            <a:avLst/>
          </a:prstGeom>
        </p:spPr>
      </p:pic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46A6959-B4C4-1944-A4EA-50A57149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3852862" y="-228600"/>
            <a:ext cx="3986213" cy="8235870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A2A4411-9CDF-F344-A7D5-3D4398510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7839075" y="-228600"/>
            <a:ext cx="3986213" cy="8235870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C9CFDA-9037-3E45-B999-481110B0C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11825288" y="-228600"/>
            <a:ext cx="3986213" cy="82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98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sp>
        <p:nvSpPr>
          <p:cNvPr id="4" name="Bent-Up Arrow 3">
            <a:extLst>
              <a:ext uri="{FF2B5EF4-FFF2-40B4-BE49-F238E27FC236}">
                <a16:creationId xmlns:a16="http://schemas.microsoft.com/office/drawing/2014/main" id="{9C66836F-BFED-B042-9145-9086928B88E8}"/>
              </a:ext>
            </a:extLst>
          </p:cNvPr>
          <p:cNvSpPr/>
          <p:nvPr/>
        </p:nvSpPr>
        <p:spPr>
          <a:xfrm rot="10800000">
            <a:off x="552449" y="988909"/>
            <a:ext cx="1040590" cy="157162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F5581-B57C-484A-AD33-F3930603149F}"/>
              </a:ext>
            </a:extLst>
          </p:cNvPr>
          <p:cNvSpPr/>
          <p:nvPr/>
        </p:nvSpPr>
        <p:spPr>
          <a:xfrm>
            <a:off x="1128219" y="5491988"/>
            <a:ext cx="2764535" cy="1148383"/>
          </a:xfrm>
          <a:prstGeom prst="rect">
            <a:avLst/>
          </a:prstGeom>
          <a:solidFill>
            <a:srgbClr val="67FC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User-Based Resorts </a:t>
            </a:r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2EB108A1-739E-F14E-B676-D53CE0466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137980" y="2220989"/>
            <a:ext cx="2167303" cy="21673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F8121FF-9DCE-D847-8011-FCF9ACFB7759}"/>
              </a:ext>
            </a:extLst>
          </p:cNvPr>
          <p:cNvSpPr/>
          <p:nvPr/>
        </p:nvSpPr>
        <p:spPr>
          <a:xfrm>
            <a:off x="2540206" y="3040321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1C3693-042A-5443-8C2C-1C0A6EEB6AAB}"/>
              </a:ext>
            </a:extLst>
          </p:cNvPr>
          <p:cNvSpPr/>
          <p:nvPr/>
        </p:nvSpPr>
        <p:spPr>
          <a:xfrm>
            <a:off x="3892754" y="2335188"/>
            <a:ext cx="3113532" cy="266116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027A2-EED5-CF41-A15C-7A5F460033F4}"/>
              </a:ext>
            </a:extLst>
          </p:cNvPr>
          <p:cNvSpPr/>
          <p:nvPr/>
        </p:nvSpPr>
        <p:spPr>
          <a:xfrm>
            <a:off x="4270167" y="264397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5E7C78-44EF-B746-A3E7-8B308A6B93EE}"/>
              </a:ext>
            </a:extLst>
          </p:cNvPr>
          <p:cNvSpPr/>
          <p:nvPr/>
        </p:nvSpPr>
        <p:spPr>
          <a:xfrm>
            <a:off x="7049335" y="2371162"/>
            <a:ext cx="2889368" cy="261169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80566F-EA2E-1B44-BAB6-0EEBBC74D905}"/>
              </a:ext>
            </a:extLst>
          </p:cNvPr>
          <p:cNvSpPr/>
          <p:nvPr/>
        </p:nvSpPr>
        <p:spPr>
          <a:xfrm>
            <a:off x="5410660" y="2607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053223-7E11-9F44-A444-EB9227E461AE}"/>
              </a:ext>
            </a:extLst>
          </p:cNvPr>
          <p:cNvSpPr/>
          <p:nvPr/>
        </p:nvSpPr>
        <p:spPr>
          <a:xfrm>
            <a:off x="4217387" y="3653447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4CDB1C-84E2-794E-8162-49BE83EAECE9}"/>
              </a:ext>
            </a:extLst>
          </p:cNvPr>
          <p:cNvSpPr/>
          <p:nvPr/>
        </p:nvSpPr>
        <p:spPr>
          <a:xfrm>
            <a:off x="5388761" y="364206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7EF23E-A58C-FF42-AA06-3764F406F383}"/>
              </a:ext>
            </a:extLst>
          </p:cNvPr>
          <p:cNvSpPr/>
          <p:nvPr/>
        </p:nvSpPr>
        <p:spPr>
          <a:xfrm>
            <a:off x="7324085" y="3599012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2C7A5E-0165-BB49-A20A-CF170C0EFE0D}"/>
              </a:ext>
            </a:extLst>
          </p:cNvPr>
          <p:cNvSpPr/>
          <p:nvPr/>
        </p:nvSpPr>
        <p:spPr>
          <a:xfrm>
            <a:off x="7926548" y="247567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7C36E1-C759-5643-A920-D8BB2304E12B}"/>
              </a:ext>
            </a:extLst>
          </p:cNvPr>
          <p:cNvSpPr/>
          <p:nvPr/>
        </p:nvSpPr>
        <p:spPr>
          <a:xfrm>
            <a:off x="8692429" y="3516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611F4-951D-AF43-8500-81258F8D8C2A}"/>
              </a:ext>
            </a:extLst>
          </p:cNvPr>
          <p:cNvSpPr txBox="1"/>
          <p:nvPr/>
        </p:nvSpPr>
        <p:spPr>
          <a:xfrm>
            <a:off x="4277989" y="395744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4D5F9-4452-5244-B5C8-17A3245E10F6}"/>
              </a:ext>
            </a:extLst>
          </p:cNvPr>
          <p:cNvSpPr txBox="1"/>
          <p:nvPr/>
        </p:nvSpPr>
        <p:spPr>
          <a:xfrm>
            <a:off x="4326121" y="28308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Customer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8E9A8-73D8-164A-AA1D-F78F28F7DEB6}"/>
              </a:ext>
            </a:extLst>
          </p:cNvPr>
          <p:cNvSpPr txBox="1"/>
          <p:nvPr/>
        </p:nvSpPr>
        <p:spPr>
          <a:xfrm>
            <a:off x="5453709" y="290182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Bookings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56714-3012-FA44-977A-201364836EE0}"/>
              </a:ext>
            </a:extLst>
          </p:cNvPr>
          <p:cNvSpPr txBox="1"/>
          <p:nvPr/>
        </p:nvSpPr>
        <p:spPr>
          <a:xfrm>
            <a:off x="5391543" y="3955641"/>
            <a:ext cx="1053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Cancellations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BA95F-3642-F945-B32A-9FA739EAB204}"/>
              </a:ext>
            </a:extLst>
          </p:cNvPr>
          <p:cNvSpPr txBox="1"/>
          <p:nvPr/>
        </p:nvSpPr>
        <p:spPr>
          <a:xfrm>
            <a:off x="7999217" y="2681478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Resort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7162-0945-E34E-B304-B349CB0F2717}"/>
              </a:ext>
            </a:extLst>
          </p:cNvPr>
          <p:cNvSpPr txBox="1"/>
          <p:nvPr/>
        </p:nvSpPr>
        <p:spPr>
          <a:xfrm>
            <a:off x="7405283" y="3758164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Credit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B15298-C99E-8743-906C-5411FDD3D391}"/>
              </a:ext>
            </a:extLst>
          </p:cNvPr>
          <p:cNvSpPr txBox="1"/>
          <p:nvPr/>
        </p:nvSpPr>
        <p:spPr>
          <a:xfrm>
            <a:off x="8778527" y="37105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Visited</a:t>
            </a:r>
            <a:br>
              <a:rPr lang="en-US" sz="1200" b="1"/>
            </a:br>
            <a:r>
              <a:rPr lang="en-US" sz="1200" b="1"/>
              <a:t>Resorts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4E7A9200-DDA3-0B4B-B5BA-AFE7DF463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7130622" y="4993186"/>
            <a:ext cx="2167303" cy="2167303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671CC6BD-8E4E-B147-9514-80E88DFD66F9}"/>
              </a:ext>
            </a:extLst>
          </p:cNvPr>
          <p:cNvSpPr/>
          <p:nvPr/>
        </p:nvSpPr>
        <p:spPr>
          <a:xfrm rot="10800000">
            <a:off x="4755455" y="5868078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BA43EE8-F8AF-5E4E-810C-F4B79E192D3B}"/>
              </a:ext>
            </a:extLst>
          </p:cNvPr>
          <p:cNvSpPr/>
          <p:nvPr/>
        </p:nvSpPr>
        <p:spPr>
          <a:xfrm rot="5684892">
            <a:off x="9597353" y="4348604"/>
            <a:ext cx="2618520" cy="15434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419998-42FC-634F-8577-57153B20F53B}"/>
              </a:ext>
            </a:extLst>
          </p:cNvPr>
          <p:cNvSpPr/>
          <p:nvPr/>
        </p:nvSpPr>
        <p:spPr>
          <a:xfrm>
            <a:off x="1918112" y="926544"/>
            <a:ext cx="5131223" cy="451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8ACCD-310E-E841-88FD-23FEDD3DBA5D}"/>
              </a:ext>
            </a:extLst>
          </p:cNvPr>
          <p:cNvSpPr txBox="1"/>
          <p:nvPr/>
        </p:nvSpPr>
        <p:spPr>
          <a:xfrm>
            <a:off x="2038956" y="954210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Output from Propensity to Travel model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F75C89D-9518-BC49-95D2-20330BAEFEE0}"/>
              </a:ext>
            </a:extLst>
          </p:cNvPr>
          <p:cNvSpPr/>
          <p:nvPr/>
        </p:nvSpPr>
        <p:spPr>
          <a:xfrm>
            <a:off x="435247" y="3687594"/>
            <a:ext cx="1710507" cy="451836"/>
          </a:xfrm>
          <a:prstGeom prst="roundRect">
            <a:avLst/>
          </a:prstGeom>
          <a:solidFill>
            <a:srgbClr val="FB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D4933-3468-F441-B897-439CC8943346}"/>
              </a:ext>
            </a:extLst>
          </p:cNvPr>
          <p:cNvSpPr txBox="1"/>
          <p:nvPr/>
        </p:nvSpPr>
        <p:spPr>
          <a:xfrm>
            <a:off x="566738" y="3738851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feeds into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F04DFF-60EA-6640-9F72-34D7A4B9CD2B}"/>
              </a:ext>
            </a:extLst>
          </p:cNvPr>
          <p:cNvSpPr/>
          <p:nvPr/>
        </p:nvSpPr>
        <p:spPr>
          <a:xfrm>
            <a:off x="4572000" y="2022101"/>
            <a:ext cx="5457184" cy="498022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model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F22E47-615C-F046-82CB-1F5263A1D4B1}"/>
              </a:ext>
            </a:extLst>
          </p:cNvPr>
          <p:cNvSpPr/>
          <p:nvPr/>
        </p:nvSpPr>
        <p:spPr>
          <a:xfrm>
            <a:off x="6766176" y="5266070"/>
            <a:ext cx="1926253" cy="451836"/>
          </a:xfrm>
          <a:prstGeom prst="roundRect">
            <a:avLst/>
          </a:prstGeom>
          <a:solidFill>
            <a:srgbClr val="FB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7FB90A-2182-8E4D-BF81-9489FA80E91B}"/>
              </a:ext>
            </a:extLst>
          </p:cNvPr>
          <p:cNvSpPr txBox="1"/>
          <p:nvPr/>
        </p:nvSpPr>
        <p:spPr>
          <a:xfrm>
            <a:off x="6925780" y="5323446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that outputs</a:t>
            </a:r>
          </a:p>
        </p:txBody>
      </p:sp>
    </p:spTree>
    <p:extLst>
      <p:ext uri="{BB962C8B-B14F-4D97-AF65-F5344CB8AC3E}">
        <p14:creationId xmlns:p14="http://schemas.microsoft.com/office/powerpoint/2010/main" val="2089551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BA357E5E-3A50-7A45-A1FD-90CE9425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12" y="141080"/>
            <a:ext cx="1968087" cy="1968087"/>
          </a:xfrm>
          <a:prstGeom prst="rect">
            <a:avLst/>
          </a:prstGeom>
        </p:spPr>
      </p:pic>
      <p:pic>
        <p:nvPicPr>
          <p:cNvPr id="10" name="Graphic 9" descr="Group with solid fill">
            <a:extLst>
              <a:ext uri="{FF2B5EF4-FFF2-40B4-BE49-F238E27FC236}">
                <a16:creationId xmlns:a16="http://schemas.microsoft.com/office/drawing/2014/main" id="{A77F2C8F-4C16-464B-BE74-38595F0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987" y="141080"/>
            <a:ext cx="1968087" cy="1968087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04DA634D-2127-BB4C-A984-C938CFB8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1862" y="141080"/>
            <a:ext cx="1968087" cy="1968087"/>
          </a:xfrm>
          <a:prstGeom prst="rect">
            <a:avLst/>
          </a:prstGeom>
        </p:spPr>
      </p:pic>
      <p:sp>
        <p:nvSpPr>
          <p:cNvPr id="4" name="Bent-Up Arrow 3">
            <a:extLst>
              <a:ext uri="{FF2B5EF4-FFF2-40B4-BE49-F238E27FC236}">
                <a16:creationId xmlns:a16="http://schemas.microsoft.com/office/drawing/2014/main" id="{9C66836F-BFED-B042-9145-9086928B88E8}"/>
              </a:ext>
            </a:extLst>
          </p:cNvPr>
          <p:cNvSpPr/>
          <p:nvPr/>
        </p:nvSpPr>
        <p:spPr>
          <a:xfrm rot="10800000">
            <a:off x="552449" y="988909"/>
            <a:ext cx="1040590" cy="157162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F5581-B57C-484A-AD33-F3930603149F}"/>
              </a:ext>
            </a:extLst>
          </p:cNvPr>
          <p:cNvSpPr/>
          <p:nvPr/>
        </p:nvSpPr>
        <p:spPr>
          <a:xfrm>
            <a:off x="1128219" y="5491988"/>
            <a:ext cx="2764535" cy="1148383"/>
          </a:xfrm>
          <a:prstGeom prst="rect">
            <a:avLst/>
          </a:prstGeom>
          <a:solidFill>
            <a:srgbClr val="67FC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User-Based Resorts </a:t>
            </a:r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2EB108A1-739E-F14E-B676-D53CE0466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137980" y="2220989"/>
            <a:ext cx="2167303" cy="21673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F8121FF-9DCE-D847-8011-FCF9ACFB7759}"/>
              </a:ext>
            </a:extLst>
          </p:cNvPr>
          <p:cNvSpPr/>
          <p:nvPr/>
        </p:nvSpPr>
        <p:spPr>
          <a:xfrm>
            <a:off x="2540206" y="3040321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1C3693-042A-5443-8C2C-1C0A6EEB6AAB}"/>
              </a:ext>
            </a:extLst>
          </p:cNvPr>
          <p:cNvSpPr/>
          <p:nvPr/>
        </p:nvSpPr>
        <p:spPr>
          <a:xfrm>
            <a:off x="3892754" y="2335188"/>
            <a:ext cx="3113532" cy="266116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027A2-EED5-CF41-A15C-7A5F460033F4}"/>
              </a:ext>
            </a:extLst>
          </p:cNvPr>
          <p:cNvSpPr/>
          <p:nvPr/>
        </p:nvSpPr>
        <p:spPr>
          <a:xfrm>
            <a:off x="4270167" y="264397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5E7C78-44EF-B746-A3E7-8B308A6B93EE}"/>
              </a:ext>
            </a:extLst>
          </p:cNvPr>
          <p:cNvSpPr/>
          <p:nvPr/>
        </p:nvSpPr>
        <p:spPr>
          <a:xfrm>
            <a:off x="7049335" y="2371162"/>
            <a:ext cx="2889368" cy="2611698"/>
          </a:xfrm>
          <a:prstGeom prst="ellipse">
            <a:avLst/>
          </a:prstGeom>
          <a:solidFill>
            <a:srgbClr val="A9F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80566F-EA2E-1B44-BAB6-0EEBBC74D905}"/>
              </a:ext>
            </a:extLst>
          </p:cNvPr>
          <p:cNvSpPr/>
          <p:nvPr/>
        </p:nvSpPr>
        <p:spPr>
          <a:xfrm>
            <a:off x="5410660" y="2607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053223-7E11-9F44-A444-EB9227E461AE}"/>
              </a:ext>
            </a:extLst>
          </p:cNvPr>
          <p:cNvSpPr/>
          <p:nvPr/>
        </p:nvSpPr>
        <p:spPr>
          <a:xfrm>
            <a:off x="4217387" y="3653447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4CDB1C-84E2-794E-8162-49BE83EAECE9}"/>
              </a:ext>
            </a:extLst>
          </p:cNvPr>
          <p:cNvSpPr/>
          <p:nvPr/>
        </p:nvSpPr>
        <p:spPr>
          <a:xfrm>
            <a:off x="5388761" y="364206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7EF23E-A58C-FF42-AA06-3764F406F383}"/>
              </a:ext>
            </a:extLst>
          </p:cNvPr>
          <p:cNvSpPr/>
          <p:nvPr/>
        </p:nvSpPr>
        <p:spPr>
          <a:xfrm>
            <a:off x="7324085" y="3599012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2C7A5E-0165-BB49-A20A-CF170C0EFE0D}"/>
              </a:ext>
            </a:extLst>
          </p:cNvPr>
          <p:cNvSpPr/>
          <p:nvPr/>
        </p:nvSpPr>
        <p:spPr>
          <a:xfrm>
            <a:off x="7926548" y="2475671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7C36E1-C759-5643-A920-D8BB2304E12B}"/>
              </a:ext>
            </a:extLst>
          </p:cNvPr>
          <p:cNvSpPr/>
          <p:nvPr/>
        </p:nvSpPr>
        <p:spPr>
          <a:xfrm>
            <a:off x="8692429" y="3516189"/>
            <a:ext cx="997982" cy="907758"/>
          </a:xfrm>
          <a:prstGeom prst="ellipse">
            <a:avLst/>
          </a:prstGeom>
          <a:solidFill>
            <a:srgbClr val="EFFD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611F4-951D-AF43-8500-81258F8D8C2A}"/>
              </a:ext>
            </a:extLst>
          </p:cNvPr>
          <p:cNvSpPr txBox="1"/>
          <p:nvPr/>
        </p:nvSpPr>
        <p:spPr>
          <a:xfrm>
            <a:off x="4277989" y="395744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4D5F9-4452-5244-B5C8-17A3245E10F6}"/>
              </a:ext>
            </a:extLst>
          </p:cNvPr>
          <p:cNvSpPr txBox="1"/>
          <p:nvPr/>
        </p:nvSpPr>
        <p:spPr>
          <a:xfrm>
            <a:off x="4326121" y="28308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Customer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8E9A8-73D8-164A-AA1D-F78F28F7DEB6}"/>
              </a:ext>
            </a:extLst>
          </p:cNvPr>
          <p:cNvSpPr txBox="1"/>
          <p:nvPr/>
        </p:nvSpPr>
        <p:spPr>
          <a:xfrm>
            <a:off x="5453709" y="2901821"/>
            <a:ext cx="954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Bookings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56714-3012-FA44-977A-201364836EE0}"/>
              </a:ext>
            </a:extLst>
          </p:cNvPr>
          <p:cNvSpPr txBox="1"/>
          <p:nvPr/>
        </p:nvSpPr>
        <p:spPr>
          <a:xfrm>
            <a:off x="5391543" y="3955641"/>
            <a:ext cx="1053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Cancellations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BA95F-3642-F945-B32A-9FA739EAB204}"/>
              </a:ext>
            </a:extLst>
          </p:cNvPr>
          <p:cNvSpPr txBox="1"/>
          <p:nvPr/>
        </p:nvSpPr>
        <p:spPr>
          <a:xfrm>
            <a:off x="7999217" y="2681478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Resort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7162-0945-E34E-B304-B349CB0F2717}"/>
              </a:ext>
            </a:extLst>
          </p:cNvPr>
          <p:cNvSpPr txBox="1"/>
          <p:nvPr/>
        </p:nvSpPr>
        <p:spPr>
          <a:xfrm>
            <a:off x="7405283" y="3758164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Credit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B15298-C99E-8743-906C-5411FDD3D391}"/>
              </a:ext>
            </a:extLst>
          </p:cNvPr>
          <p:cNvSpPr txBox="1"/>
          <p:nvPr/>
        </p:nvSpPr>
        <p:spPr>
          <a:xfrm>
            <a:off x="8778527" y="3710520"/>
            <a:ext cx="95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Visited</a:t>
            </a:r>
            <a:br>
              <a:rPr lang="en-US" sz="1200" b="1"/>
            </a:br>
            <a:r>
              <a:rPr lang="en-US" sz="1200" b="1"/>
              <a:t>Resorts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4E7A9200-DDA3-0B4B-B5BA-AFE7DF463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99839">
            <a:off x="7130622" y="4993186"/>
            <a:ext cx="2167303" cy="2167303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671CC6BD-8E4E-B147-9514-80E88DFD66F9}"/>
              </a:ext>
            </a:extLst>
          </p:cNvPr>
          <p:cNvSpPr/>
          <p:nvPr/>
        </p:nvSpPr>
        <p:spPr>
          <a:xfrm rot="10800000">
            <a:off x="4755455" y="5868078"/>
            <a:ext cx="1141824" cy="5286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BA43EE8-F8AF-5E4E-810C-F4B79E192D3B}"/>
              </a:ext>
            </a:extLst>
          </p:cNvPr>
          <p:cNvSpPr/>
          <p:nvPr/>
        </p:nvSpPr>
        <p:spPr>
          <a:xfrm rot="5684892">
            <a:off x="9597353" y="4348604"/>
            <a:ext cx="2618520" cy="15434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419998-42FC-634F-8577-57153B20F53B}"/>
              </a:ext>
            </a:extLst>
          </p:cNvPr>
          <p:cNvSpPr/>
          <p:nvPr/>
        </p:nvSpPr>
        <p:spPr>
          <a:xfrm>
            <a:off x="1918112" y="926544"/>
            <a:ext cx="5131223" cy="451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8ACCD-310E-E841-88FD-23FEDD3DBA5D}"/>
              </a:ext>
            </a:extLst>
          </p:cNvPr>
          <p:cNvSpPr txBox="1"/>
          <p:nvPr/>
        </p:nvSpPr>
        <p:spPr>
          <a:xfrm>
            <a:off x="2038956" y="954210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Output from Propensity to Travel model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F75C89D-9518-BC49-95D2-20330BAEFEE0}"/>
              </a:ext>
            </a:extLst>
          </p:cNvPr>
          <p:cNvSpPr/>
          <p:nvPr/>
        </p:nvSpPr>
        <p:spPr>
          <a:xfrm>
            <a:off x="435247" y="3687594"/>
            <a:ext cx="1710507" cy="451836"/>
          </a:xfrm>
          <a:prstGeom prst="roundRect">
            <a:avLst/>
          </a:prstGeom>
          <a:solidFill>
            <a:srgbClr val="FB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D4933-3468-F441-B897-439CC8943346}"/>
              </a:ext>
            </a:extLst>
          </p:cNvPr>
          <p:cNvSpPr txBox="1"/>
          <p:nvPr/>
        </p:nvSpPr>
        <p:spPr>
          <a:xfrm>
            <a:off x="566738" y="3738851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feeds into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F04DFF-60EA-6640-9F72-34D7A4B9CD2B}"/>
              </a:ext>
            </a:extLst>
          </p:cNvPr>
          <p:cNvSpPr/>
          <p:nvPr/>
        </p:nvSpPr>
        <p:spPr>
          <a:xfrm>
            <a:off x="4572000" y="2022101"/>
            <a:ext cx="5457184" cy="498022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model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F22E47-615C-F046-82CB-1F5263A1D4B1}"/>
              </a:ext>
            </a:extLst>
          </p:cNvPr>
          <p:cNvSpPr/>
          <p:nvPr/>
        </p:nvSpPr>
        <p:spPr>
          <a:xfrm>
            <a:off x="6766176" y="5266070"/>
            <a:ext cx="1926253" cy="451836"/>
          </a:xfrm>
          <a:prstGeom prst="roundRect">
            <a:avLst/>
          </a:prstGeom>
          <a:solidFill>
            <a:srgbClr val="FB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7FB90A-2182-8E4D-BF81-9489FA80E91B}"/>
              </a:ext>
            </a:extLst>
          </p:cNvPr>
          <p:cNvSpPr txBox="1"/>
          <p:nvPr/>
        </p:nvSpPr>
        <p:spPr>
          <a:xfrm>
            <a:off x="6925780" y="5323446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that outputs</a:t>
            </a:r>
          </a:p>
        </p:txBody>
      </p:sp>
      <p:pic>
        <p:nvPicPr>
          <p:cNvPr id="7" name="Graphic 6" descr="Stars with solid fill">
            <a:extLst>
              <a:ext uri="{FF2B5EF4-FFF2-40B4-BE49-F238E27FC236}">
                <a16:creationId xmlns:a16="http://schemas.microsoft.com/office/drawing/2014/main" id="{46D45355-173B-CC4C-981E-DB7BEA78C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6810" y="5033850"/>
            <a:ext cx="1141825" cy="1141825"/>
          </a:xfrm>
          <a:prstGeom prst="rect">
            <a:avLst/>
          </a:prstGeom>
        </p:spPr>
      </p:pic>
      <p:pic>
        <p:nvPicPr>
          <p:cNvPr id="47" name="Graphic 46" descr="Stars with solid fill">
            <a:extLst>
              <a:ext uri="{FF2B5EF4-FFF2-40B4-BE49-F238E27FC236}">
                <a16:creationId xmlns:a16="http://schemas.microsoft.com/office/drawing/2014/main" id="{8241B66C-35FF-414A-A5D4-2F52A1372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415956">
            <a:off x="431223" y="5779523"/>
            <a:ext cx="1234387" cy="12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994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475"/>
            <a:ext cx="6096000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6277708" y="2921853"/>
            <a:ext cx="836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D446-3B22-0143-8F1A-DF28A2A860DC}"/>
              </a:ext>
            </a:extLst>
          </p:cNvPr>
          <p:cNvSpPr txBox="1"/>
          <p:nvPr/>
        </p:nvSpPr>
        <p:spPr>
          <a:xfrm>
            <a:off x="533400" y="2921853"/>
            <a:ext cx="836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MODELING</a:t>
            </a:r>
          </a:p>
          <a:p>
            <a:endParaRPr lang="en-US" sz="4800" b="1">
              <a:latin typeface="+mn-lt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2752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E0893-F389-1448-A615-3C3D3D6F5A5A}"/>
              </a:ext>
            </a:extLst>
          </p:cNvPr>
          <p:cNvSpPr/>
          <p:nvPr/>
        </p:nvSpPr>
        <p:spPr>
          <a:xfrm>
            <a:off x="3242821" y="2535811"/>
            <a:ext cx="6915968" cy="16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C7601-49AE-354A-86D5-886388CC6FED}"/>
              </a:ext>
            </a:extLst>
          </p:cNvPr>
          <p:cNvSpPr/>
          <p:nvPr/>
        </p:nvSpPr>
        <p:spPr>
          <a:xfrm>
            <a:off x="3242821" y="5410986"/>
            <a:ext cx="6915968" cy="16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D46CBD46-F450-0349-B574-591DFF61EE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4" y="1712047"/>
            <a:ext cx="3524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71B5EC-CF3E-48C4-A7E0-F836E8169621}"/>
              </a:ext>
            </a:extLst>
          </p:cNvPr>
          <p:cNvSpPr txBox="1">
            <a:spLocks/>
          </p:cNvSpPr>
          <p:nvPr/>
        </p:nvSpPr>
        <p:spPr>
          <a:xfrm>
            <a:off x="1203780" y="1551781"/>
            <a:ext cx="4696691" cy="113924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>
                <a:ea typeface="+mn-lt"/>
                <a:cs typeface="+mn-lt"/>
              </a:rPr>
              <a:t>Accuracy is not the best metric to validate model, as the data response variable is highly skewed.</a:t>
            </a:r>
            <a:endParaRPr lang="en-US" sz="2400">
              <a:cs typeface="Calibri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6DE27008-736B-488F-9E3C-246F7D3353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3" y="3357275"/>
            <a:ext cx="3524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4AA1ABE-9A50-42E9-98ED-3C4CC28605B9}"/>
              </a:ext>
            </a:extLst>
          </p:cNvPr>
          <p:cNvSpPr txBox="1">
            <a:spLocks/>
          </p:cNvSpPr>
          <p:nvPr/>
        </p:nvSpPr>
        <p:spPr>
          <a:xfrm>
            <a:off x="1204126" y="3306906"/>
            <a:ext cx="5198919" cy="1502930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b="1">
                <a:ea typeface="+mn-lt"/>
                <a:cs typeface="+mn-lt"/>
              </a:rPr>
              <a:t>ROC is a better metric</a:t>
            </a:r>
            <a:r>
              <a:rPr lang="en-US" sz="2400">
                <a:ea typeface="+mn-lt"/>
                <a:cs typeface="+mn-lt"/>
              </a:rPr>
              <a:t>. </a:t>
            </a:r>
            <a:endParaRPr lang="en-US" sz="2400">
              <a:cs typeface="Calibri"/>
            </a:endParaRPr>
          </a:p>
          <a:p>
            <a:pPr marL="0" indent="0">
              <a:buNone/>
              <a:defRPr/>
            </a:pPr>
            <a:r>
              <a:rPr lang="en-US" sz="2400">
                <a:cs typeface="Calibri"/>
              </a:rPr>
              <a:t>ROC: </a:t>
            </a:r>
            <a:r>
              <a:rPr lang="en-US" sz="2400">
                <a:ea typeface="+mn-lt"/>
                <a:cs typeface="+mn-lt"/>
              </a:rPr>
              <a:t>tells how much the model is capable of distinguishing between classes on a scale from 0-1 (1=perfect classifier).</a:t>
            </a:r>
            <a:endParaRPr lang="en-US" sz="2400">
              <a:cs typeface="Calibri"/>
            </a:endParaRPr>
          </a:p>
          <a:p>
            <a:pPr marL="0" indent="0">
              <a:buNone/>
              <a:defRPr/>
            </a:pPr>
            <a:endParaRPr lang="en-AU" sz="2400">
              <a:cs typeface="Calibri"/>
            </a:endParaRPr>
          </a:p>
        </p:txBody>
      </p:sp>
      <p:pic>
        <p:nvPicPr>
          <p:cNvPr id="6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DC2E115-4BD3-4AB3-91D4-BF323F063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31" y="988153"/>
            <a:ext cx="5837275" cy="4383724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1A6D2DD0-B77C-DF46-B66A-8431062DA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651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02746313-7C85-4E12-A8C8-3406FE49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48"/>
            <a:ext cx="12219709" cy="674674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56B8AB-7D33-4126-8CA3-247AFB3F477D}"/>
              </a:ext>
            </a:extLst>
          </p:cNvPr>
          <p:cNvSpPr/>
          <p:nvPr/>
        </p:nvSpPr>
        <p:spPr>
          <a:xfrm>
            <a:off x="3492935" y="107727"/>
            <a:ext cx="1944412" cy="893379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62BCD9-645B-40BF-BBA9-4C240264C8C6}"/>
              </a:ext>
            </a:extLst>
          </p:cNvPr>
          <p:cNvSpPr/>
          <p:nvPr/>
        </p:nvSpPr>
        <p:spPr>
          <a:xfrm>
            <a:off x="3983417" y="1053657"/>
            <a:ext cx="2031998" cy="893379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EB1C5-EDBF-4B78-8F00-920C62D65089}"/>
              </a:ext>
            </a:extLst>
          </p:cNvPr>
          <p:cNvSpPr/>
          <p:nvPr/>
        </p:nvSpPr>
        <p:spPr>
          <a:xfrm>
            <a:off x="7977347" y="3208277"/>
            <a:ext cx="1944412" cy="718207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992043-677C-4825-8B46-D5AB3C65E7A9}"/>
              </a:ext>
            </a:extLst>
          </p:cNvPr>
          <p:cNvSpPr/>
          <p:nvPr/>
        </p:nvSpPr>
        <p:spPr>
          <a:xfrm>
            <a:off x="8949553" y="4592137"/>
            <a:ext cx="2347308" cy="683173"/>
          </a:xfrm>
          <a:prstGeom prst="roundRect">
            <a:avLst/>
          </a:prstGeom>
          <a:noFill/>
          <a:ln w="57150">
            <a:solidFill>
              <a:srgbClr val="FCE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1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D01338-A70C-4105-8809-D1355267E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75"/>
          <a:stretch/>
        </p:blipFill>
        <p:spPr>
          <a:xfrm>
            <a:off x="121920" y="1817480"/>
            <a:ext cx="11948160" cy="439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6F208-7255-4257-848B-57FB25461EA1}"/>
              </a:ext>
            </a:extLst>
          </p:cNvPr>
          <p:cNvSpPr txBox="1"/>
          <p:nvPr/>
        </p:nvSpPr>
        <p:spPr>
          <a:xfrm>
            <a:off x="2108835" y="34804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2C72F-C48E-4AC6-9FA5-19C0F3576848}"/>
              </a:ext>
            </a:extLst>
          </p:cNvPr>
          <p:cNvSpPr txBox="1"/>
          <p:nvPr/>
        </p:nvSpPr>
        <p:spPr>
          <a:xfrm>
            <a:off x="4280535" y="29470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9C9C-0022-4248-A3F3-7FD3B7DBBC90}"/>
              </a:ext>
            </a:extLst>
          </p:cNvPr>
          <p:cNvSpPr txBox="1"/>
          <p:nvPr/>
        </p:nvSpPr>
        <p:spPr>
          <a:xfrm>
            <a:off x="6452234" y="33813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661BD-98DD-4965-BF73-B082370F985C}"/>
              </a:ext>
            </a:extLst>
          </p:cNvPr>
          <p:cNvSpPr txBox="1"/>
          <p:nvPr/>
        </p:nvSpPr>
        <p:spPr>
          <a:xfrm>
            <a:off x="8608694" y="342709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F0D07-6330-4AAE-A099-E5FAE32655EE}"/>
              </a:ext>
            </a:extLst>
          </p:cNvPr>
          <p:cNvSpPr txBox="1"/>
          <p:nvPr/>
        </p:nvSpPr>
        <p:spPr>
          <a:xfrm>
            <a:off x="10780394" y="208597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A17F7D-55F8-47C6-A79D-7C1F392AEA08}"/>
              </a:ext>
            </a:extLst>
          </p:cNvPr>
          <p:cNvSpPr/>
          <p:nvPr/>
        </p:nvSpPr>
        <p:spPr>
          <a:xfrm>
            <a:off x="2107948" y="1984264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1854F-FB47-4273-986F-3532367BCBFD}"/>
              </a:ext>
            </a:extLst>
          </p:cNvPr>
          <p:cNvSpPr/>
          <p:nvPr/>
        </p:nvSpPr>
        <p:spPr>
          <a:xfrm>
            <a:off x="4348680" y="1984264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7D7BF7-EEA0-475F-9AFC-5AF5133A35E8}"/>
              </a:ext>
            </a:extLst>
          </p:cNvPr>
          <p:cNvSpPr/>
          <p:nvPr/>
        </p:nvSpPr>
        <p:spPr>
          <a:xfrm>
            <a:off x="6453610" y="1984263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1C776-9285-4283-899D-F504A9461098}"/>
              </a:ext>
            </a:extLst>
          </p:cNvPr>
          <p:cNvSpPr/>
          <p:nvPr/>
        </p:nvSpPr>
        <p:spPr>
          <a:xfrm>
            <a:off x="8611352" y="1984262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FEA943-53CB-4894-97D7-F5F2864B277C}"/>
              </a:ext>
            </a:extLst>
          </p:cNvPr>
          <p:cNvSpPr/>
          <p:nvPr/>
        </p:nvSpPr>
        <p:spPr>
          <a:xfrm>
            <a:off x="10776639" y="1817480"/>
            <a:ext cx="807268" cy="3508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70A4F-CFB7-5B40-AA48-BAA34DE80FA1}"/>
              </a:ext>
            </a:extLst>
          </p:cNvPr>
          <p:cNvSpPr txBox="1"/>
          <p:nvPr/>
        </p:nvSpPr>
        <p:spPr>
          <a:xfrm>
            <a:off x="2356036" y="841338"/>
            <a:ext cx="1040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models performs the </a:t>
            </a:r>
            <a:r>
              <a:rPr lang="en-US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9B4D1E0-EBED-8349-87E3-748EDCA54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81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D01338-A70C-4105-8809-D1355267E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75"/>
          <a:stretch/>
        </p:blipFill>
        <p:spPr>
          <a:xfrm>
            <a:off x="121920" y="1817480"/>
            <a:ext cx="11948160" cy="439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6F208-7255-4257-848B-57FB25461EA1}"/>
              </a:ext>
            </a:extLst>
          </p:cNvPr>
          <p:cNvSpPr txBox="1"/>
          <p:nvPr/>
        </p:nvSpPr>
        <p:spPr>
          <a:xfrm>
            <a:off x="2108835" y="34804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2C72F-C48E-4AC6-9FA5-19C0F3576848}"/>
              </a:ext>
            </a:extLst>
          </p:cNvPr>
          <p:cNvSpPr txBox="1"/>
          <p:nvPr/>
        </p:nvSpPr>
        <p:spPr>
          <a:xfrm>
            <a:off x="4280535" y="29470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9C9C-0022-4248-A3F3-7FD3B7DBBC90}"/>
              </a:ext>
            </a:extLst>
          </p:cNvPr>
          <p:cNvSpPr txBox="1"/>
          <p:nvPr/>
        </p:nvSpPr>
        <p:spPr>
          <a:xfrm>
            <a:off x="6452234" y="33813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661BD-98DD-4965-BF73-B082370F985C}"/>
              </a:ext>
            </a:extLst>
          </p:cNvPr>
          <p:cNvSpPr txBox="1"/>
          <p:nvPr/>
        </p:nvSpPr>
        <p:spPr>
          <a:xfrm>
            <a:off x="8608694" y="342709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F0D07-6330-4AAE-A099-E5FAE32655EE}"/>
              </a:ext>
            </a:extLst>
          </p:cNvPr>
          <p:cNvSpPr txBox="1"/>
          <p:nvPr/>
        </p:nvSpPr>
        <p:spPr>
          <a:xfrm>
            <a:off x="10780394" y="208597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Before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A17F7D-55F8-47C6-A79D-7C1F392AEA08}"/>
              </a:ext>
            </a:extLst>
          </p:cNvPr>
          <p:cNvSpPr/>
          <p:nvPr/>
        </p:nvSpPr>
        <p:spPr>
          <a:xfrm>
            <a:off x="2107948" y="1984264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1854F-FB47-4273-986F-3532367BCBFD}"/>
              </a:ext>
            </a:extLst>
          </p:cNvPr>
          <p:cNvSpPr/>
          <p:nvPr/>
        </p:nvSpPr>
        <p:spPr>
          <a:xfrm>
            <a:off x="4348680" y="1984264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7D7BF7-EEA0-475F-9AFC-5AF5133A35E8}"/>
              </a:ext>
            </a:extLst>
          </p:cNvPr>
          <p:cNvSpPr/>
          <p:nvPr/>
        </p:nvSpPr>
        <p:spPr>
          <a:xfrm>
            <a:off x="6453610" y="1984263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1C776-9285-4283-899D-F504A9461098}"/>
              </a:ext>
            </a:extLst>
          </p:cNvPr>
          <p:cNvSpPr/>
          <p:nvPr/>
        </p:nvSpPr>
        <p:spPr>
          <a:xfrm>
            <a:off x="8611352" y="1984262"/>
            <a:ext cx="807268" cy="332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FEA943-53CB-4894-97D7-F5F2864B277C}"/>
              </a:ext>
            </a:extLst>
          </p:cNvPr>
          <p:cNvSpPr/>
          <p:nvPr/>
        </p:nvSpPr>
        <p:spPr>
          <a:xfrm>
            <a:off x="10776639" y="1803192"/>
            <a:ext cx="807268" cy="3508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70A4F-CFB7-5B40-AA48-BAA34DE80FA1}"/>
              </a:ext>
            </a:extLst>
          </p:cNvPr>
          <p:cNvSpPr txBox="1"/>
          <p:nvPr/>
        </p:nvSpPr>
        <p:spPr>
          <a:xfrm>
            <a:off x="2356036" y="841338"/>
            <a:ext cx="1040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models performs the </a:t>
            </a:r>
            <a:r>
              <a:rPr lang="en-US" sz="2800" b="1">
                <a:solidFill>
                  <a:srgbClr val="52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0D299-67F7-B741-A23E-9BD0DF35CA0F}"/>
              </a:ext>
            </a:extLst>
          </p:cNvPr>
          <p:cNvSpPr/>
          <p:nvPr/>
        </p:nvSpPr>
        <p:spPr>
          <a:xfrm>
            <a:off x="9858375" y="1617862"/>
            <a:ext cx="1725532" cy="4397176"/>
          </a:xfrm>
          <a:prstGeom prst="roundRect">
            <a:avLst/>
          </a:prstGeom>
          <a:noFill/>
          <a:ln w="38100">
            <a:solidFill>
              <a:srgbClr val="52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064CD0D-8467-8D43-9F80-C28EB38ED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877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37EC6E-5EEA-4F95-BAA6-5D3C0776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" y="1614487"/>
            <a:ext cx="4876800" cy="47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DE5AA9-52EC-4EF0-82EC-82B956B81B72}"/>
              </a:ext>
            </a:extLst>
          </p:cNvPr>
          <p:cNvSpPr/>
          <p:nvPr/>
        </p:nvSpPr>
        <p:spPr>
          <a:xfrm>
            <a:off x="5929314" y="-450057"/>
            <a:ext cx="6457950" cy="7758113"/>
          </a:xfrm>
          <a:prstGeom prst="roundRect">
            <a:avLst/>
          </a:prstGeom>
          <a:solidFill>
            <a:srgbClr val="BBFDD1"/>
          </a:solidFill>
          <a:ln>
            <a:solidFill>
              <a:srgbClr val="BBF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tx1"/>
                </a:solidFill>
              </a:rPr>
              <a:t>Model ROC : 0.89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Although it is a black box model (where the interpretability is low), the consistent and superior performance makes it the best model.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69A09F-ACD2-4D69-AD10-942D7963144E}"/>
              </a:ext>
            </a:extLst>
          </p:cNvPr>
          <p:cNvSpPr/>
          <p:nvPr/>
        </p:nvSpPr>
        <p:spPr>
          <a:xfrm>
            <a:off x="673261" y="668814"/>
            <a:ext cx="4363655" cy="660343"/>
          </a:xfrm>
          <a:prstGeom prst="roundRect">
            <a:avLst/>
          </a:prstGeom>
          <a:solidFill>
            <a:srgbClr val="BBFDD1"/>
          </a:solidFill>
          <a:ln>
            <a:solidFill>
              <a:srgbClr val="BBF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Architecture of Neural Network model: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57D6D88-D3E7-0D4D-ABB1-A33B6A0E4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0300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F8C6F-9BDE-4093-8EB0-AE286D1C03A9}"/>
              </a:ext>
            </a:extLst>
          </p:cNvPr>
          <p:cNvSpPr txBox="1"/>
          <p:nvPr/>
        </p:nvSpPr>
        <p:spPr>
          <a:xfrm>
            <a:off x="787965" y="691377"/>
            <a:ext cx="883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Content-based filtering was used to build the recommendation model.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2324585-76B7-4F4F-A562-E9B631475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223080"/>
              </p:ext>
            </p:extLst>
          </p:nvPr>
        </p:nvGraphicFramePr>
        <p:xfrm>
          <a:off x="-260609" y="1355256"/>
          <a:ext cx="6375078" cy="414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A3580F6-60DF-40ED-A648-D04DD0B12D9C}"/>
              </a:ext>
            </a:extLst>
          </p:cNvPr>
          <p:cNvGrpSpPr/>
          <p:nvPr/>
        </p:nvGrpSpPr>
        <p:grpSpPr>
          <a:xfrm>
            <a:off x="4278923" y="4630616"/>
            <a:ext cx="1148861" cy="984739"/>
            <a:chOff x="4255477" y="4607169"/>
            <a:chExt cx="1148861" cy="984739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6DBC7796-4CC8-4526-9D63-88CC09941C52}"/>
                </a:ext>
              </a:extLst>
            </p:cNvPr>
            <p:cNvCxnSpPr/>
            <p:nvPr/>
          </p:nvCxnSpPr>
          <p:spPr>
            <a:xfrm flipV="1">
              <a:off x="4255477" y="4607169"/>
              <a:ext cx="1148861" cy="5275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3347340-F204-4F64-BC6A-837501F06BA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477" y="5134708"/>
              <a:ext cx="1148861" cy="4572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F01D51-581E-46E0-A079-1FFEDAE0DE0D}"/>
              </a:ext>
            </a:extLst>
          </p:cNvPr>
          <p:cNvSpPr/>
          <p:nvPr/>
        </p:nvSpPr>
        <p:spPr>
          <a:xfrm>
            <a:off x="5427783" y="4255477"/>
            <a:ext cx="3094893" cy="790066"/>
          </a:xfrm>
          <a:prstGeom prst="roundRect">
            <a:avLst/>
          </a:prstGeom>
          <a:solidFill>
            <a:srgbClr val="BBFDD1"/>
          </a:solidFill>
          <a:ln>
            <a:solidFill>
              <a:srgbClr val="BBF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Top 5 Similar resorts for the best preferred resort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1AD036-A6C4-46C3-90FA-81EED5F70096}"/>
              </a:ext>
            </a:extLst>
          </p:cNvPr>
          <p:cNvSpPr/>
          <p:nvPr/>
        </p:nvSpPr>
        <p:spPr>
          <a:xfrm>
            <a:off x="5427783" y="5270767"/>
            <a:ext cx="3200401" cy="790066"/>
          </a:xfrm>
          <a:prstGeom prst="roundRect">
            <a:avLst/>
          </a:prstGeom>
          <a:solidFill>
            <a:srgbClr val="9BFAFA"/>
          </a:solidFill>
          <a:ln>
            <a:solidFill>
              <a:srgbClr val="9B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Top 5 Similar resorts for the 2</a:t>
            </a:r>
            <a:r>
              <a:rPr lang="en-US" baseline="30000">
                <a:solidFill>
                  <a:schemeClr val="tx1"/>
                </a:solidFill>
              </a:rPr>
              <a:t>nd</a:t>
            </a:r>
            <a:r>
              <a:rPr lang="en-US">
                <a:solidFill>
                  <a:schemeClr val="tx1"/>
                </a:solidFill>
              </a:rPr>
              <a:t>  best preferred resort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5884D9C-3810-4E26-970A-8EB2CA18BA29}"/>
              </a:ext>
            </a:extLst>
          </p:cNvPr>
          <p:cNvSpPr/>
          <p:nvPr/>
        </p:nvSpPr>
        <p:spPr>
          <a:xfrm>
            <a:off x="8710246" y="4161692"/>
            <a:ext cx="914400" cy="18991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1A8E6-1A07-4D50-B2C8-67002710EF57}"/>
              </a:ext>
            </a:extLst>
          </p:cNvPr>
          <p:cNvSpPr txBox="1"/>
          <p:nvPr/>
        </p:nvSpPr>
        <p:spPr>
          <a:xfrm>
            <a:off x="9783793" y="4856412"/>
            <a:ext cx="24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Recommendations for the member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FD97DAA-56DB-5743-8E40-4D0C1E16C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6931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06AE5CD-7FF5-3D46-8F2D-2FC4AB43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8" y="2141219"/>
            <a:ext cx="8438045" cy="298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F8C6F-9BDE-4093-8EB0-AE286D1C03A9}"/>
              </a:ext>
            </a:extLst>
          </p:cNvPr>
          <p:cNvSpPr txBox="1"/>
          <p:nvPr/>
        </p:nvSpPr>
        <p:spPr>
          <a:xfrm>
            <a:off x="647798" y="1741109"/>
            <a:ext cx="5191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7Across’ Applied Business Performance: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E9D6FB6-7C55-2C47-B1A0-F257CE5AA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6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CA0BFD-73ED-C246-8CA1-3C25C5D38CF1}"/>
              </a:ext>
            </a:extLst>
          </p:cNvPr>
          <p:cNvSpPr/>
          <p:nvPr/>
        </p:nvSpPr>
        <p:spPr>
          <a:xfrm>
            <a:off x="2112818" y="3068782"/>
            <a:ext cx="7966364" cy="72043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8DB3BF0-A621-534A-B183-40082D1EA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7" b="22235"/>
          <a:stretch/>
        </p:blipFill>
        <p:spPr>
          <a:xfrm>
            <a:off x="4151443" y="1655618"/>
            <a:ext cx="3612019" cy="128847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861E17F-4D39-A242-A1A9-3EB04215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09" y="3158837"/>
            <a:ext cx="5334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CF1B2-BE0A-CF44-B43B-8C757FD0DE17}"/>
              </a:ext>
            </a:extLst>
          </p:cNvPr>
          <p:cNvSpPr txBox="1"/>
          <p:nvPr/>
        </p:nvSpPr>
        <p:spPr>
          <a:xfrm>
            <a:off x="2923309" y="3158837"/>
            <a:ext cx="728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Why do super targeted ads work on me?</a:t>
            </a:r>
          </a:p>
        </p:txBody>
      </p:sp>
    </p:spTree>
    <p:extLst>
      <p:ext uri="{BB962C8B-B14F-4D97-AF65-F5344CB8AC3E}">
        <p14:creationId xmlns:p14="http://schemas.microsoft.com/office/powerpoint/2010/main" val="19443082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121AF0C5-38EA-FC4A-BB4D-843E54BD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499"/>
            <a:ext cx="12276306" cy="70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5F7AC-84FF-1446-BC8A-0AC1A9F8AB79}"/>
              </a:ext>
            </a:extLst>
          </p:cNvPr>
          <p:cNvSpPr txBox="1"/>
          <p:nvPr/>
        </p:nvSpPr>
        <p:spPr>
          <a:xfrm>
            <a:off x="380999" y="2769453"/>
            <a:ext cx="98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n-lt"/>
                <a:cs typeface="Didot" panose="02000503000000020003" pitchFamily="2" charset="-79"/>
              </a:rPr>
              <a:t>TYING IT ALL TOGETHER.</a:t>
            </a:r>
          </a:p>
        </p:txBody>
      </p:sp>
    </p:spTree>
    <p:extLst>
      <p:ext uri="{BB962C8B-B14F-4D97-AF65-F5344CB8AC3E}">
        <p14:creationId xmlns:p14="http://schemas.microsoft.com/office/powerpoint/2010/main" val="4129302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352006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propensity to travel model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 accurately predict members who will travel in the next season.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95989-E321-7A4D-B51E-803D86A92036}"/>
              </a:ext>
            </a:extLst>
          </p:cNvPr>
          <p:cNvSpPr/>
          <p:nvPr/>
        </p:nvSpPr>
        <p:spPr>
          <a:xfrm>
            <a:off x="157897" y="4508959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ADEC0-2D81-694B-90B2-803C004B8BEA}"/>
              </a:ext>
            </a:extLst>
          </p:cNvPr>
          <p:cNvSpPr txBox="1"/>
          <p:nvPr/>
        </p:nvSpPr>
        <p:spPr>
          <a:xfrm>
            <a:off x="1448165" y="4508958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recommendation engine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on inputted variables to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recommend resorts available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based on search history.</a:t>
            </a:r>
          </a:p>
        </p:txBody>
      </p:sp>
    </p:spTree>
    <p:extLst>
      <p:ext uri="{BB962C8B-B14F-4D97-AF65-F5344CB8AC3E}">
        <p14:creationId xmlns:p14="http://schemas.microsoft.com/office/powerpoint/2010/main" val="3097601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352006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propensity to travel model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 accurately predict members who will travel in the next season.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95989-E321-7A4D-B51E-803D86A92036}"/>
              </a:ext>
            </a:extLst>
          </p:cNvPr>
          <p:cNvSpPr/>
          <p:nvPr/>
        </p:nvSpPr>
        <p:spPr>
          <a:xfrm>
            <a:off x="157897" y="4508959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ADEC0-2D81-694B-90B2-803C004B8BEA}"/>
              </a:ext>
            </a:extLst>
          </p:cNvPr>
          <p:cNvSpPr txBox="1"/>
          <p:nvPr/>
        </p:nvSpPr>
        <p:spPr>
          <a:xfrm>
            <a:off x="1448165" y="4508958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recommendation engine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on inputted variables to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recommend resorts available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based on search history.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96C7CF-1196-9E40-B24B-8EC7A74F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1774" r="14858" b="19614"/>
          <a:stretch/>
        </p:blipFill>
        <p:spPr>
          <a:xfrm>
            <a:off x="8429258" y="2143152"/>
            <a:ext cx="1804987" cy="1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74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35DBDC5-079C-324C-AFCE-8E1249F7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5913"/>
            <a:ext cx="12276306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EA6D25-BDBA-B940-8B40-61A1AD15AB46}"/>
              </a:ext>
            </a:extLst>
          </p:cNvPr>
          <p:cNvSpPr/>
          <p:nvPr/>
        </p:nvSpPr>
        <p:spPr>
          <a:xfrm>
            <a:off x="157897" y="2352005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F8747-B0EC-B14E-A2BD-F3B5DC373EAA}"/>
              </a:ext>
            </a:extLst>
          </p:cNvPr>
          <p:cNvSpPr txBox="1"/>
          <p:nvPr/>
        </p:nvSpPr>
        <p:spPr>
          <a:xfrm>
            <a:off x="1448165" y="2352006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propensity to travel model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 accurately predict members who will travel in the next season.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59C0-E3D3-5045-A460-6D8A6CD95144}"/>
              </a:ext>
            </a:extLst>
          </p:cNvPr>
          <p:cNvSpPr txBox="1"/>
          <p:nvPr/>
        </p:nvSpPr>
        <p:spPr>
          <a:xfrm>
            <a:off x="439252" y="1300761"/>
            <a:ext cx="69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95989-E321-7A4D-B51E-803D86A92036}"/>
              </a:ext>
            </a:extLst>
          </p:cNvPr>
          <p:cNvSpPr/>
          <p:nvPr/>
        </p:nvSpPr>
        <p:spPr>
          <a:xfrm>
            <a:off x="157897" y="4508959"/>
            <a:ext cx="1114421" cy="1384995"/>
          </a:xfrm>
          <a:prstGeom prst="roundRect">
            <a:avLst/>
          </a:prstGeom>
          <a:solidFill>
            <a:srgbClr val="A9F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ADEC0-2D81-694B-90B2-803C004B8BEA}"/>
              </a:ext>
            </a:extLst>
          </p:cNvPr>
          <p:cNvSpPr txBox="1"/>
          <p:nvPr/>
        </p:nvSpPr>
        <p:spPr>
          <a:xfrm>
            <a:off x="1448165" y="4508958"/>
            <a:ext cx="698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recommendation engine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on inputted variables to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recommend resorts available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based on search history.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96C7CF-1196-9E40-B24B-8EC7A74F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1774" r="14858" b="19614"/>
          <a:stretch/>
        </p:blipFill>
        <p:spPr>
          <a:xfrm>
            <a:off x="8429258" y="2143152"/>
            <a:ext cx="1804987" cy="183298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855684A-0AF3-904E-8EDC-BF4F9B5EC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1774" r="14858" b="19614"/>
          <a:stretch/>
        </p:blipFill>
        <p:spPr>
          <a:xfrm>
            <a:off x="8429257" y="4184987"/>
            <a:ext cx="1804987" cy="1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85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F407264-6473-594C-8693-2D657094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76306" cy="63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1F550-DE15-8643-8A9E-C36F1822B3E0}"/>
              </a:ext>
            </a:extLst>
          </p:cNvPr>
          <p:cNvSpPr txBox="1"/>
          <p:nvPr/>
        </p:nvSpPr>
        <p:spPr>
          <a:xfrm>
            <a:off x="773724" y="2749733"/>
            <a:ext cx="3020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747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Microsoft Office PowerPoint</Application>
  <PresentationFormat>Widescreen</PresentationFormat>
  <Paragraphs>444</Paragraphs>
  <Slides>94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Wyndham Worldwide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Cindy</dc:creator>
  <cp:lastModifiedBy>Meela, Nikhitha</cp:lastModifiedBy>
  <cp:revision>2</cp:revision>
  <cp:lastPrinted>2020-11-02T20:06:56Z</cp:lastPrinted>
  <dcterms:created xsi:type="dcterms:W3CDTF">2020-10-13T20:11:39Z</dcterms:created>
  <dcterms:modified xsi:type="dcterms:W3CDTF">2022-04-29T04:06:08Z</dcterms:modified>
</cp:coreProperties>
</file>