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3" d="100"/>
          <a:sy n="93" d="100"/>
        </p:scale>
        <p:origin x="25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3/6/2023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3/6/2023</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enturion University of Technology and Management - Wikipedia">
            <a:extLst>
              <a:ext uri="{FF2B5EF4-FFF2-40B4-BE49-F238E27FC236}">
                <a16:creationId xmlns:a16="http://schemas.microsoft.com/office/drawing/2014/main" id="{33C3B3BF-1695-1651-BC39-593695B7AA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0812" y="246987"/>
            <a:ext cx="3064345" cy="273110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528415D-5234-965F-9010-971EC7A5B9FB}"/>
              </a:ext>
            </a:extLst>
          </p:cNvPr>
          <p:cNvSpPr txBox="1"/>
          <p:nvPr/>
        </p:nvSpPr>
        <p:spPr>
          <a:xfrm>
            <a:off x="3261126" y="3355876"/>
            <a:ext cx="7817708" cy="461665"/>
          </a:xfrm>
          <a:prstGeom prst="rect">
            <a:avLst/>
          </a:prstGeom>
          <a:noFill/>
        </p:spPr>
        <p:txBody>
          <a:bodyPr wrap="square" rtlCol="0">
            <a:spAutoFit/>
          </a:bodyPr>
          <a:lstStyle/>
          <a:p>
            <a:r>
              <a:rPr lang="en-IN" sz="2400" b="1" i="1" u="sng" dirty="0"/>
              <a:t>DATABASE CREATION AND MAINTAINANCE</a:t>
            </a:r>
          </a:p>
        </p:txBody>
      </p:sp>
      <p:sp>
        <p:nvSpPr>
          <p:cNvPr id="6" name="TextBox 5">
            <a:extLst>
              <a:ext uri="{FF2B5EF4-FFF2-40B4-BE49-F238E27FC236}">
                <a16:creationId xmlns:a16="http://schemas.microsoft.com/office/drawing/2014/main" id="{EE05490B-6F67-EBCB-CFBE-3FB98D44DCFB}"/>
              </a:ext>
            </a:extLst>
          </p:cNvPr>
          <p:cNvSpPr txBox="1"/>
          <p:nvPr/>
        </p:nvSpPr>
        <p:spPr>
          <a:xfrm>
            <a:off x="1655957" y="3949477"/>
            <a:ext cx="9251092" cy="2308324"/>
          </a:xfrm>
          <a:prstGeom prst="rect">
            <a:avLst/>
          </a:prstGeom>
          <a:noFill/>
        </p:spPr>
        <p:txBody>
          <a:bodyPr wrap="square" rtlCol="0">
            <a:spAutoFit/>
          </a:bodyPr>
          <a:lstStyle/>
          <a:p>
            <a:r>
              <a:rPr lang="en-IN" dirty="0"/>
              <a:t>PRESENTING BY :</a:t>
            </a:r>
          </a:p>
          <a:p>
            <a:r>
              <a:rPr lang="en-IN" dirty="0"/>
              <a:t>B.KIRAN KUMAR</a:t>
            </a:r>
          </a:p>
          <a:p>
            <a:r>
              <a:rPr lang="en-IN" dirty="0"/>
              <a:t>210101120121</a:t>
            </a:r>
          </a:p>
          <a:p>
            <a:endParaRPr lang="en-IN" dirty="0"/>
          </a:p>
          <a:p>
            <a:endParaRPr lang="en-IN" dirty="0"/>
          </a:p>
          <a:p>
            <a:endParaRPr lang="en-IN" dirty="0"/>
          </a:p>
          <a:p>
            <a:r>
              <a:rPr lang="en-IN" dirty="0"/>
              <a:t>                                                                                           GUIDED BY :</a:t>
            </a:r>
          </a:p>
          <a:p>
            <a:r>
              <a:rPr lang="en-IN" dirty="0"/>
              <a:t>                                                                                                Mrs. ALIVA PANDA                                                        </a:t>
            </a:r>
          </a:p>
        </p:txBody>
      </p:sp>
    </p:spTree>
    <p:extLst>
      <p:ext uri="{BB962C8B-B14F-4D97-AF65-F5344CB8AC3E}">
        <p14:creationId xmlns:p14="http://schemas.microsoft.com/office/powerpoint/2010/main" val="696488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7B5042-3E3F-0FB0-3C42-D2255A36578D}"/>
              </a:ext>
            </a:extLst>
          </p:cNvPr>
          <p:cNvSpPr txBox="1"/>
          <p:nvPr/>
        </p:nvSpPr>
        <p:spPr>
          <a:xfrm>
            <a:off x="4761470" y="1195171"/>
            <a:ext cx="6096000" cy="646331"/>
          </a:xfrm>
          <a:prstGeom prst="rect">
            <a:avLst/>
          </a:prstGeom>
          <a:noFill/>
        </p:spPr>
        <p:txBody>
          <a:bodyPr wrap="square">
            <a:spAutoFit/>
          </a:bodyPr>
          <a:lstStyle/>
          <a:p>
            <a:pPr algn="just"/>
            <a:r>
              <a:rPr lang="en-IN" sz="3600" b="1" i="1" u="sng" dirty="0">
                <a:effectLst/>
                <a:latin typeface="erdana"/>
              </a:rPr>
              <a:t>Types of keys:</a:t>
            </a:r>
          </a:p>
        </p:txBody>
      </p:sp>
      <p:pic>
        <p:nvPicPr>
          <p:cNvPr id="5122" name="Picture 2" descr="DBMS Keys">
            <a:extLst>
              <a:ext uri="{FF2B5EF4-FFF2-40B4-BE49-F238E27FC236}">
                <a16:creationId xmlns:a16="http://schemas.microsoft.com/office/drawing/2014/main" id="{3DC8955F-D8D2-D330-FBBA-53ECDF68DA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5154" y="2665455"/>
            <a:ext cx="10439400" cy="24003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Centurion University of Technology and Management - Wikipedia">
            <a:extLst>
              <a:ext uri="{FF2B5EF4-FFF2-40B4-BE49-F238E27FC236}">
                <a16:creationId xmlns:a16="http://schemas.microsoft.com/office/drawing/2014/main" id="{19F05023-A1A9-55F4-F843-704293DBE1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5125" y="-24713"/>
            <a:ext cx="1373699" cy="1412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8829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5B7465-6AB0-3C2E-C486-F64E03E9812E}"/>
              </a:ext>
            </a:extLst>
          </p:cNvPr>
          <p:cNvSpPr txBox="1"/>
          <p:nvPr/>
        </p:nvSpPr>
        <p:spPr>
          <a:xfrm>
            <a:off x="959708" y="602553"/>
            <a:ext cx="10272584" cy="2769989"/>
          </a:xfrm>
          <a:prstGeom prst="rect">
            <a:avLst/>
          </a:prstGeom>
          <a:noFill/>
        </p:spPr>
        <p:txBody>
          <a:bodyPr wrap="square">
            <a:spAutoFit/>
          </a:bodyPr>
          <a:lstStyle/>
          <a:p>
            <a:pPr algn="just"/>
            <a:r>
              <a:rPr lang="en-US" b="0" i="0" dirty="0">
                <a:solidFill>
                  <a:srgbClr val="610B4B"/>
                </a:solidFill>
                <a:effectLst/>
                <a:latin typeface="erdana"/>
              </a:rPr>
              <a:t>                                                                                  </a:t>
            </a:r>
            <a:r>
              <a:rPr lang="en-US" sz="2400" b="1" i="1" u="sng" dirty="0">
                <a:effectLst/>
                <a:latin typeface="erdana"/>
              </a:rPr>
              <a:t>Foreign key :</a:t>
            </a:r>
          </a:p>
          <a:p>
            <a:pPr algn="just"/>
            <a:endParaRPr lang="en-US" sz="2400" b="1" i="1" u="sng" dirty="0">
              <a:effectLst/>
              <a:latin typeface="erdana"/>
            </a:endParaRPr>
          </a:p>
          <a:p>
            <a:pPr algn="just">
              <a:buFont typeface="Arial" panose="020B0604020202020204" pitchFamily="34" charset="0"/>
              <a:buChar char="•"/>
            </a:pPr>
            <a:r>
              <a:rPr lang="en-US" b="0" i="0" dirty="0">
                <a:solidFill>
                  <a:srgbClr val="000000"/>
                </a:solidFill>
                <a:effectLst/>
                <a:latin typeface="inter-regular"/>
              </a:rPr>
              <a:t>Foreign keys are the column of the table used to point to the primary key of another table.</a:t>
            </a:r>
          </a:p>
          <a:p>
            <a:pPr algn="just">
              <a:buFont typeface="Arial" panose="020B0604020202020204" pitchFamily="34" charset="0"/>
              <a:buChar char="•"/>
            </a:pPr>
            <a:r>
              <a:rPr lang="en-US" b="0" i="0" dirty="0">
                <a:solidFill>
                  <a:srgbClr val="000000"/>
                </a:solidFill>
                <a:effectLst/>
                <a:latin typeface="inter-regular"/>
              </a:rPr>
              <a:t>Every employee works in a specific department in a company, and employee and department are two different entities. So we can't store the department's information in the employee table. That's why we link these two tables through the primary key of one table.</a:t>
            </a:r>
          </a:p>
          <a:p>
            <a:pPr algn="just">
              <a:buFont typeface="Arial" panose="020B0604020202020204" pitchFamily="34" charset="0"/>
              <a:buChar char="•"/>
            </a:pPr>
            <a:r>
              <a:rPr lang="en-US" b="0" i="0" dirty="0">
                <a:solidFill>
                  <a:srgbClr val="000000"/>
                </a:solidFill>
                <a:effectLst/>
                <a:latin typeface="inter-regular"/>
              </a:rPr>
              <a:t>We add the primary key of the DEPARTMENT table, </a:t>
            </a:r>
            <a:r>
              <a:rPr lang="en-US" b="0" i="0" dirty="0" err="1">
                <a:solidFill>
                  <a:srgbClr val="000000"/>
                </a:solidFill>
                <a:effectLst/>
                <a:latin typeface="inter-regular"/>
              </a:rPr>
              <a:t>Department_Id</a:t>
            </a:r>
            <a:r>
              <a:rPr lang="en-US" b="0" i="0" dirty="0">
                <a:solidFill>
                  <a:srgbClr val="000000"/>
                </a:solidFill>
                <a:effectLst/>
                <a:latin typeface="inter-regular"/>
              </a:rPr>
              <a:t>, as a new attribute in the EMPLOYEE table.</a:t>
            </a:r>
          </a:p>
          <a:p>
            <a:pPr algn="just">
              <a:buFont typeface="Arial" panose="020B0604020202020204" pitchFamily="34" charset="0"/>
              <a:buChar char="•"/>
            </a:pPr>
            <a:r>
              <a:rPr lang="en-US" b="0" i="0" dirty="0">
                <a:solidFill>
                  <a:srgbClr val="000000"/>
                </a:solidFill>
                <a:effectLst/>
                <a:latin typeface="inter-regular"/>
              </a:rPr>
              <a:t>In the EMPLOYEE table, </a:t>
            </a:r>
            <a:r>
              <a:rPr lang="en-US" b="0" i="0" dirty="0" err="1">
                <a:solidFill>
                  <a:srgbClr val="000000"/>
                </a:solidFill>
                <a:effectLst/>
                <a:latin typeface="inter-regular"/>
              </a:rPr>
              <a:t>Department_Id</a:t>
            </a:r>
            <a:r>
              <a:rPr lang="en-US" b="0" i="0" dirty="0">
                <a:solidFill>
                  <a:srgbClr val="000000"/>
                </a:solidFill>
                <a:effectLst/>
                <a:latin typeface="inter-regular"/>
              </a:rPr>
              <a:t> is the foreign key, and both the tables are related.</a:t>
            </a:r>
          </a:p>
        </p:txBody>
      </p:sp>
      <p:pic>
        <p:nvPicPr>
          <p:cNvPr id="6146" name="Picture 2" descr="DBMS Keys">
            <a:extLst>
              <a:ext uri="{FF2B5EF4-FFF2-40B4-BE49-F238E27FC236}">
                <a16:creationId xmlns:a16="http://schemas.microsoft.com/office/drawing/2014/main" id="{B4050C4B-C302-EC47-2C93-088B92B91F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6608" y="3372542"/>
            <a:ext cx="5715000" cy="29432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Centurion University of Technology and Management - Wikipedia">
            <a:extLst>
              <a:ext uri="{FF2B5EF4-FFF2-40B4-BE49-F238E27FC236}">
                <a16:creationId xmlns:a16="http://schemas.microsoft.com/office/drawing/2014/main" id="{9CB1C94D-E9B4-24A5-BEA3-BF16FE687B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5125" y="-24713"/>
            <a:ext cx="1373699" cy="1412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6768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Thank You Banner PSD, 6,000+ High Quality Free PSD Templates for Download">
            <a:extLst>
              <a:ext uri="{FF2B5EF4-FFF2-40B4-BE49-F238E27FC236}">
                <a16:creationId xmlns:a16="http://schemas.microsoft.com/office/drawing/2014/main" id="{0C008511-040C-EE30-715F-9250952035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71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0714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enturion University of Technology and Management - Wikipedia">
            <a:extLst>
              <a:ext uri="{FF2B5EF4-FFF2-40B4-BE49-F238E27FC236}">
                <a16:creationId xmlns:a16="http://schemas.microsoft.com/office/drawing/2014/main" id="{596B450E-7F22-3862-B299-CDEEF8160F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15125" y="-24713"/>
            <a:ext cx="1373699" cy="141277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FF78B36-6F38-E603-CC68-8A978502B810}"/>
              </a:ext>
            </a:extLst>
          </p:cNvPr>
          <p:cNvSpPr txBox="1"/>
          <p:nvPr/>
        </p:nvSpPr>
        <p:spPr>
          <a:xfrm>
            <a:off x="1661020" y="1388063"/>
            <a:ext cx="9471171" cy="461665"/>
          </a:xfrm>
          <a:prstGeom prst="rect">
            <a:avLst/>
          </a:prstGeom>
          <a:noFill/>
        </p:spPr>
        <p:txBody>
          <a:bodyPr wrap="square" rtlCol="0">
            <a:spAutoFit/>
          </a:bodyPr>
          <a:lstStyle/>
          <a:p>
            <a:r>
              <a:rPr lang="en-IN" sz="2400" b="1" i="1" u="sng" dirty="0"/>
              <a:t>TOPIC : DATA  DEFINITION IN SQL, TABLE, KEY AND FOREIGN KEYS</a:t>
            </a:r>
          </a:p>
        </p:txBody>
      </p:sp>
      <p:sp>
        <p:nvSpPr>
          <p:cNvPr id="4" name="TextBox 3">
            <a:extLst>
              <a:ext uri="{FF2B5EF4-FFF2-40B4-BE49-F238E27FC236}">
                <a16:creationId xmlns:a16="http://schemas.microsoft.com/office/drawing/2014/main" id="{28538DFB-83C5-7BA1-B915-FD777BB50ABA}"/>
              </a:ext>
            </a:extLst>
          </p:cNvPr>
          <p:cNvSpPr txBox="1"/>
          <p:nvPr/>
        </p:nvSpPr>
        <p:spPr>
          <a:xfrm>
            <a:off x="3554967" y="2498407"/>
            <a:ext cx="6350466" cy="3323987"/>
          </a:xfrm>
          <a:prstGeom prst="rect">
            <a:avLst/>
          </a:prstGeom>
          <a:noFill/>
        </p:spPr>
        <p:txBody>
          <a:bodyPr wrap="square" rtlCol="0">
            <a:spAutoFit/>
          </a:bodyPr>
          <a:lstStyle/>
          <a:p>
            <a:r>
              <a:rPr lang="en-IN" sz="2400" b="1" i="1" u="sng" dirty="0"/>
              <a:t>CONTENTS :</a:t>
            </a:r>
          </a:p>
          <a:p>
            <a:r>
              <a:rPr lang="en-IN" sz="2400" dirty="0"/>
              <a:t>Data definition in SQL</a:t>
            </a:r>
            <a:br>
              <a:rPr lang="en-IN" sz="2400" dirty="0"/>
            </a:br>
            <a:r>
              <a:rPr lang="en-IN" sz="2400" dirty="0"/>
              <a:t>Data definition commands in DBMS</a:t>
            </a:r>
          </a:p>
          <a:p>
            <a:r>
              <a:rPr lang="en-IN" sz="2400" dirty="0"/>
              <a:t>SQL Table</a:t>
            </a:r>
          </a:p>
          <a:p>
            <a:r>
              <a:rPr lang="en-IN" sz="2400" dirty="0"/>
              <a:t>Operations in Table</a:t>
            </a:r>
          </a:p>
          <a:p>
            <a:r>
              <a:rPr lang="en-IN" sz="2400" dirty="0"/>
              <a:t>Keys </a:t>
            </a:r>
          </a:p>
          <a:p>
            <a:r>
              <a:rPr lang="en-IN" sz="2400" dirty="0"/>
              <a:t>Types of keys</a:t>
            </a:r>
          </a:p>
          <a:p>
            <a:r>
              <a:rPr lang="en-IN" sz="2400" dirty="0"/>
              <a:t>Foreign key</a:t>
            </a:r>
          </a:p>
          <a:p>
            <a:endParaRPr lang="en-IN" dirty="0"/>
          </a:p>
        </p:txBody>
      </p:sp>
    </p:spTree>
    <p:extLst>
      <p:ext uri="{BB962C8B-B14F-4D97-AF65-F5344CB8AC3E}">
        <p14:creationId xmlns:p14="http://schemas.microsoft.com/office/powerpoint/2010/main" val="296825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B8397C-76BC-2908-26AF-82A8F6E54817}"/>
              </a:ext>
            </a:extLst>
          </p:cNvPr>
          <p:cNvSpPr txBox="1"/>
          <p:nvPr/>
        </p:nvSpPr>
        <p:spPr>
          <a:xfrm>
            <a:off x="3781167" y="813291"/>
            <a:ext cx="7488194" cy="461665"/>
          </a:xfrm>
          <a:prstGeom prst="rect">
            <a:avLst/>
          </a:prstGeom>
          <a:noFill/>
        </p:spPr>
        <p:txBody>
          <a:bodyPr wrap="square" rtlCol="0">
            <a:spAutoFit/>
          </a:bodyPr>
          <a:lstStyle/>
          <a:p>
            <a:r>
              <a:rPr lang="en-IN" sz="2400" b="1" i="1" u="sng" dirty="0">
                <a:effectLst>
                  <a:outerShdw blurRad="38100" dist="38100" dir="2700000" algn="tl">
                    <a:srgbClr val="000000">
                      <a:alpha val="43137"/>
                    </a:srgbClr>
                  </a:outerShdw>
                </a:effectLst>
              </a:rPr>
              <a:t>Data Definition in SQL :</a:t>
            </a:r>
          </a:p>
        </p:txBody>
      </p:sp>
      <p:sp>
        <p:nvSpPr>
          <p:cNvPr id="4" name="TextBox 3">
            <a:extLst>
              <a:ext uri="{FF2B5EF4-FFF2-40B4-BE49-F238E27FC236}">
                <a16:creationId xmlns:a16="http://schemas.microsoft.com/office/drawing/2014/main" id="{0A513745-9E82-2616-44E9-2953E83D0F0F}"/>
              </a:ext>
            </a:extLst>
          </p:cNvPr>
          <p:cNvSpPr txBox="1"/>
          <p:nvPr/>
        </p:nvSpPr>
        <p:spPr>
          <a:xfrm>
            <a:off x="1079157" y="1751225"/>
            <a:ext cx="9555892" cy="4062651"/>
          </a:xfrm>
          <a:prstGeom prst="rect">
            <a:avLst/>
          </a:prstGeom>
          <a:noFill/>
        </p:spPr>
        <p:txBody>
          <a:bodyPr wrap="square" rtlCol="0">
            <a:spAutoFit/>
          </a:bodyPr>
          <a:lstStyle/>
          <a:p>
            <a:r>
              <a:rPr lang="en-IN" sz="2000" b="1" u="sng" dirty="0"/>
              <a:t>Data : </a:t>
            </a:r>
          </a:p>
          <a:p>
            <a:r>
              <a:rPr lang="en-IN" dirty="0"/>
              <a:t>          Data is a raw material or static value or fact.</a:t>
            </a:r>
          </a:p>
          <a:p>
            <a:r>
              <a:rPr lang="en-IN" dirty="0"/>
              <a:t>          It is the creation, modification and removal of definitions that define the organization of data in a database.</a:t>
            </a:r>
          </a:p>
          <a:p>
            <a:r>
              <a:rPr lang="en-IN" dirty="0"/>
              <a:t>Ex: Country name is INDIA that is a data.</a:t>
            </a:r>
          </a:p>
          <a:p>
            <a:endParaRPr lang="en-IN" dirty="0"/>
          </a:p>
          <a:p>
            <a:r>
              <a:rPr lang="en-IN" sz="2000" b="1" u="sng" dirty="0"/>
              <a:t>Database :</a:t>
            </a:r>
          </a:p>
          <a:p>
            <a:r>
              <a:rPr lang="en-IN" dirty="0"/>
              <a:t>                 Database is a simple collection of interrelated data.</a:t>
            </a:r>
          </a:p>
          <a:p>
            <a:r>
              <a:rPr lang="en-IN" dirty="0"/>
              <a:t>                 Database store all data and useful information.</a:t>
            </a:r>
          </a:p>
          <a:p>
            <a:r>
              <a:rPr lang="en-IN" dirty="0"/>
              <a:t>Ex: you have excel sheet about list of all country with their code it’s the simple type of database. Excel is one type of database but it is not effectiveness because searching is complicated.</a:t>
            </a:r>
          </a:p>
          <a:p>
            <a:endParaRPr lang="en-IN" dirty="0"/>
          </a:p>
          <a:p>
            <a:r>
              <a:rPr lang="en-IN" sz="2000" b="1" u="sng" dirty="0"/>
              <a:t>DBMS :</a:t>
            </a:r>
            <a:r>
              <a:rPr lang="en-IN" dirty="0"/>
              <a:t> DBMS is a management system that provides you permit to manage all your data and database.</a:t>
            </a:r>
          </a:p>
        </p:txBody>
      </p:sp>
      <p:pic>
        <p:nvPicPr>
          <p:cNvPr id="5" name="Picture 2" descr="Centurion University of Technology and Management - Wikipedia">
            <a:extLst>
              <a:ext uri="{FF2B5EF4-FFF2-40B4-BE49-F238E27FC236}">
                <a16:creationId xmlns:a16="http://schemas.microsoft.com/office/drawing/2014/main" id="{95E7380F-04F8-B697-75DD-C2A92ACE4A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15125" y="-24713"/>
            <a:ext cx="1373699" cy="1412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1117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1CD58B-8B69-94BC-3A26-F839D4C18B97}"/>
              </a:ext>
            </a:extLst>
          </p:cNvPr>
          <p:cNvSpPr txBox="1"/>
          <p:nvPr/>
        </p:nvSpPr>
        <p:spPr>
          <a:xfrm>
            <a:off x="2899719" y="692663"/>
            <a:ext cx="6096000" cy="461665"/>
          </a:xfrm>
          <a:prstGeom prst="rect">
            <a:avLst/>
          </a:prstGeom>
          <a:noFill/>
        </p:spPr>
        <p:txBody>
          <a:bodyPr wrap="square">
            <a:spAutoFit/>
          </a:bodyPr>
          <a:lstStyle/>
          <a:p>
            <a:pPr algn="ctr"/>
            <a:r>
              <a:rPr lang="en-US" sz="2400" b="1" i="1" u="sng" dirty="0">
                <a:effectLst>
                  <a:outerShdw blurRad="38100" dist="38100" dir="2700000" algn="tl">
                    <a:srgbClr val="000000">
                      <a:alpha val="43137"/>
                    </a:srgbClr>
                  </a:outerShdw>
                </a:effectLst>
                <a:latin typeface="Heebo" panose="020B0604020202020204" pitchFamily="2" charset="-79"/>
                <a:cs typeface="Heebo" panose="020B0604020202020204" pitchFamily="2" charset="-79"/>
              </a:rPr>
              <a:t>Data Definition Commands in DBMS</a:t>
            </a:r>
          </a:p>
        </p:txBody>
      </p:sp>
      <p:sp>
        <p:nvSpPr>
          <p:cNvPr id="5" name="TextBox 4">
            <a:extLst>
              <a:ext uri="{FF2B5EF4-FFF2-40B4-BE49-F238E27FC236}">
                <a16:creationId xmlns:a16="http://schemas.microsoft.com/office/drawing/2014/main" id="{B8214774-342A-1557-1623-56FB998BB6AF}"/>
              </a:ext>
            </a:extLst>
          </p:cNvPr>
          <p:cNvSpPr txBox="1"/>
          <p:nvPr/>
        </p:nvSpPr>
        <p:spPr>
          <a:xfrm>
            <a:off x="1342766" y="1364560"/>
            <a:ext cx="9514703" cy="1200329"/>
          </a:xfrm>
          <a:prstGeom prst="rect">
            <a:avLst/>
          </a:prstGeom>
          <a:noFill/>
        </p:spPr>
        <p:txBody>
          <a:bodyPr wrap="square">
            <a:spAutoFit/>
          </a:bodyPr>
          <a:lstStyle/>
          <a:p>
            <a:pPr algn="just"/>
            <a:r>
              <a:rPr lang="en-US" b="0" i="0" dirty="0">
                <a:solidFill>
                  <a:srgbClr val="000000"/>
                </a:solidFill>
                <a:effectLst/>
                <a:latin typeface="Nunito" pitchFamily="2" charset="0"/>
              </a:rPr>
              <a:t>Data definition commands are used to create, modify and remove database objects such as schemas, tables, views, indexes etc.</a:t>
            </a:r>
          </a:p>
          <a:p>
            <a:pPr algn="just"/>
            <a:endParaRPr lang="en-US" b="0" i="0" dirty="0">
              <a:solidFill>
                <a:srgbClr val="000000"/>
              </a:solidFill>
              <a:effectLst/>
              <a:latin typeface="Nunito" pitchFamily="2" charset="0"/>
            </a:endParaRPr>
          </a:p>
          <a:p>
            <a:pPr algn="just"/>
            <a:r>
              <a:rPr lang="en-US" b="0" i="0" dirty="0">
                <a:solidFill>
                  <a:srgbClr val="000000"/>
                </a:solidFill>
                <a:effectLst/>
                <a:latin typeface="Nunito" pitchFamily="2" charset="0"/>
              </a:rPr>
              <a:t>Common Data Definition commands −</a:t>
            </a:r>
          </a:p>
        </p:txBody>
      </p:sp>
      <p:sp>
        <p:nvSpPr>
          <p:cNvPr id="7" name="TextBox 6">
            <a:extLst>
              <a:ext uri="{FF2B5EF4-FFF2-40B4-BE49-F238E27FC236}">
                <a16:creationId xmlns:a16="http://schemas.microsoft.com/office/drawing/2014/main" id="{2CD4C734-9A18-7634-CF60-FA3FAECDC7C3}"/>
              </a:ext>
            </a:extLst>
          </p:cNvPr>
          <p:cNvSpPr txBox="1"/>
          <p:nvPr/>
        </p:nvSpPr>
        <p:spPr>
          <a:xfrm>
            <a:off x="1342766" y="2772200"/>
            <a:ext cx="9514702" cy="954107"/>
          </a:xfrm>
          <a:prstGeom prst="rect">
            <a:avLst/>
          </a:prstGeom>
          <a:noFill/>
        </p:spPr>
        <p:txBody>
          <a:bodyPr wrap="square">
            <a:spAutoFit/>
          </a:bodyPr>
          <a:lstStyle/>
          <a:p>
            <a:pPr algn="l"/>
            <a:r>
              <a:rPr lang="en-US" sz="2000" b="1" i="0" u="sng" dirty="0">
                <a:solidFill>
                  <a:srgbClr val="000000"/>
                </a:solidFill>
                <a:effectLst/>
                <a:latin typeface="Heebo" pitchFamily="2" charset="-79"/>
                <a:cs typeface="Heebo" pitchFamily="2" charset="-79"/>
              </a:rPr>
              <a:t>1. Create :</a:t>
            </a:r>
          </a:p>
          <a:p>
            <a:pPr algn="just"/>
            <a:r>
              <a:rPr lang="en-US" b="0" i="0" dirty="0">
                <a:solidFill>
                  <a:srgbClr val="000000"/>
                </a:solidFill>
                <a:effectLst/>
                <a:latin typeface="Nunito" pitchFamily="2" charset="0"/>
              </a:rPr>
              <a:t>The main use of create command is to create a new table in database. It has a predefined syntax in which we specify the columns and their respective data types.</a:t>
            </a:r>
          </a:p>
        </p:txBody>
      </p:sp>
      <p:sp>
        <p:nvSpPr>
          <p:cNvPr id="11" name="TextBox 10">
            <a:extLst>
              <a:ext uri="{FF2B5EF4-FFF2-40B4-BE49-F238E27FC236}">
                <a16:creationId xmlns:a16="http://schemas.microsoft.com/office/drawing/2014/main" id="{69436BB7-5384-8433-37CE-74723BA1DBF1}"/>
              </a:ext>
            </a:extLst>
          </p:cNvPr>
          <p:cNvSpPr txBox="1"/>
          <p:nvPr/>
        </p:nvSpPr>
        <p:spPr>
          <a:xfrm>
            <a:off x="1711882" y="3992341"/>
            <a:ext cx="6094602" cy="400110"/>
          </a:xfrm>
          <a:prstGeom prst="rect">
            <a:avLst/>
          </a:prstGeom>
          <a:noFill/>
        </p:spPr>
        <p:txBody>
          <a:bodyPr wrap="square">
            <a:spAutoFit/>
          </a:bodyPr>
          <a:lstStyle/>
          <a:p>
            <a:pPr algn="l"/>
            <a:r>
              <a:rPr lang="en-IN" sz="2000" b="1" i="0" u="sng" dirty="0">
                <a:effectLst/>
                <a:latin typeface="Heebo" pitchFamily="2" charset="-79"/>
                <a:cs typeface="Heebo" pitchFamily="2" charset="-79"/>
              </a:rPr>
              <a:t>syntax</a:t>
            </a:r>
          </a:p>
        </p:txBody>
      </p:sp>
      <p:pic>
        <p:nvPicPr>
          <p:cNvPr id="14" name="Picture 13">
            <a:extLst>
              <a:ext uri="{FF2B5EF4-FFF2-40B4-BE49-F238E27FC236}">
                <a16:creationId xmlns:a16="http://schemas.microsoft.com/office/drawing/2014/main" id="{D7C07E02-916E-2C82-959A-AF270FFD0702}"/>
              </a:ext>
            </a:extLst>
          </p:cNvPr>
          <p:cNvPicPr>
            <a:picLocks noChangeAspect="1"/>
          </p:cNvPicPr>
          <p:nvPr/>
        </p:nvPicPr>
        <p:blipFill>
          <a:blip r:embed="rId2"/>
          <a:stretch>
            <a:fillRect/>
          </a:stretch>
        </p:blipFill>
        <p:spPr>
          <a:xfrm>
            <a:off x="1342766" y="4510261"/>
            <a:ext cx="2339543" cy="1348857"/>
          </a:xfrm>
          <a:prstGeom prst="rect">
            <a:avLst/>
          </a:prstGeom>
        </p:spPr>
      </p:pic>
      <p:sp>
        <p:nvSpPr>
          <p:cNvPr id="16" name="TextBox 15">
            <a:extLst>
              <a:ext uri="{FF2B5EF4-FFF2-40B4-BE49-F238E27FC236}">
                <a16:creationId xmlns:a16="http://schemas.microsoft.com/office/drawing/2014/main" id="{BABF672C-C9E8-7500-0966-73AD0E5A54CD}"/>
              </a:ext>
            </a:extLst>
          </p:cNvPr>
          <p:cNvSpPr txBox="1"/>
          <p:nvPr/>
        </p:nvSpPr>
        <p:spPr>
          <a:xfrm>
            <a:off x="4957894" y="3831447"/>
            <a:ext cx="6323202" cy="954107"/>
          </a:xfrm>
          <a:prstGeom prst="rect">
            <a:avLst/>
          </a:prstGeom>
          <a:noFill/>
        </p:spPr>
        <p:txBody>
          <a:bodyPr wrap="square">
            <a:spAutoFit/>
          </a:bodyPr>
          <a:lstStyle/>
          <a:p>
            <a:pPr algn="l"/>
            <a:r>
              <a:rPr lang="en-US" b="0" i="0" dirty="0">
                <a:solidFill>
                  <a:srgbClr val="000000"/>
                </a:solidFill>
                <a:effectLst/>
                <a:latin typeface="Heebo" pitchFamily="2" charset="-79"/>
                <a:cs typeface="Heebo" pitchFamily="2" charset="-79"/>
              </a:rPr>
              <a:t>                             </a:t>
            </a:r>
            <a:r>
              <a:rPr lang="en-US" sz="2000" b="1" i="0" u="sng" dirty="0">
                <a:solidFill>
                  <a:srgbClr val="000000"/>
                </a:solidFill>
                <a:effectLst/>
                <a:latin typeface="Heebo" pitchFamily="2" charset="-79"/>
                <a:cs typeface="Heebo" pitchFamily="2" charset="-79"/>
              </a:rPr>
              <a:t>Example </a:t>
            </a:r>
            <a:r>
              <a:rPr lang="en-US" b="0" i="0" dirty="0">
                <a:solidFill>
                  <a:srgbClr val="000000"/>
                </a:solidFill>
                <a:effectLst/>
                <a:latin typeface="Heebo" pitchFamily="2" charset="-79"/>
                <a:cs typeface="Heebo" pitchFamily="2" charset="-79"/>
              </a:rPr>
              <a:t> </a:t>
            </a:r>
          </a:p>
          <a:p>
            <a:pPr algn="just"/>
            <a:r>
              <a:rPr lang="en-US" b="0" i="0" dirty="0">
                <a:solidFill>
                  <a:srgbClr val="000000"/>
                </a:solidFill>
                <a:effectLst/>
                <a:latin typeface="Nunito" pitchFamily="2" charset="0"/>
              </a:rPr>
              <a:t>Create a student table with columns student name and roll number.</a:t>
            </a:r>
          </a:p>
        </p:txBody>
      </p:sp>
      <p:pic>
        <p:nvPicPr>
          <p:cNvPr id="18" name="Picture 17">
            <a:extLst>
              <a:ext uri="{FF2B5EF4-FFF2-40B4-BE49-F238E27FC236}">
                <a16:creationId xmlns:a16="http://schemas.microsoft.com/office/drawing/2014/main" id="{A23BEC91-4D9C-C7A8-FE95-4BD7D1E29464}"/>
              </a:ext>
            </a:extLst>
          </p:cNvPr>
          <p:cNvPicPr>
            <a:picLocks noChangeAspect="1"/>
          </p:cNvPicPr>
          <p:nvPr/>
        </p:nvPicPr>
        <p:blipFill>
          <a:blip r:embed="rId3"/>
          <a:stretch>
            <a:fillRect/>
          </a:stretch>
        </p:blipFill>
        <p:spPr>
          <a:xfrm>
            <a:off x="6548283" y="4670804"/>
            <a:ext cx="2149026" cy="929721"/>
          </a:xfrm>
          <a:prstGeom prst="rect">
            <a:avLst/>
          </a:prstGeom>
        </p:spPr>
      </p:pic>
      <p:pic>
        <p:nvPicPr>
          <p:cNvPr id="19" name="Picture 2" descr="Centurion University of Technology and Management - Wikipedia">
            <a:extLst>
              <a:ext uri="{FF2B5EF4-FFF2-40B4-BE49-F238E27FC236}">
                <a16:creationId xmlns:a16="http://schemas.microsoft.com/office/drawing/2014/main" id="{4912A768-A6CF-7BF2-EA77-226050EB3D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15125" y="-24713"/>
            <a:ext cx="1373699" cy="1412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9490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653131-74FF-7E0D-9910-87201CB665B1}"/>
              </a:ext>
            </a:extLst>
          </p:cNvPr>
          <p:cNvSpPr txBox="1"/>
          <p:nvPr/>
        </p:nvSpPr>
        <p:spPr>
          <a:xfrm>
            <a:off x="656438" y="448135"/>
            <a:ext cx="10702255" cy="2062103"/>
          </a:xfrm>
          <a:prstGeom prst="rect">
            <a:avLst/>
          </a:prstGeom>
          <a:noFill/>
        </p:spPr>
        <p:txBody>
          <a:bodyPr wrap="square">
            <a:spAutoFit/>
          </a:bodyPr>
          <a:lstStyle/>
          <a:p>
            <a:pPr algn="l"/>
            <a:r>
              <a:rPr lang="en-US" sz="2000" b="1" i="0" u="sng" dirty="0">
                <a:solidFill>
                  <a:srgbClr val="000000"/>
                </a:solidFill>
                <a:effectLst/>
                <a:latin typeface="Heebo" pitchFamily="2" charset="-79"/>
                <a:cs typeface="Heebo" pitchFamily="2" charset="-79"/>
              </a:rPr>
              <a:t>2. Alter :</a:t>
            </a:r>
          </a:p>
          <a:p>
            <a:pPr algn="just"/>
            <a:r>
              <a:rPr lang="en-US" b="0" i="0" dirty="0">
                <a:solidFill>
                  <a:srgbClr val="000000"/>
                </a:solidFill>
                <a:effectLst/>
                <a:latin typeface="Nunito" pitchFamily="2" charset="0"/>
              </a:rPr>
              <a:t>An existing database object can be modified using the alter command. Alter command can do following changes to any table-</a:t>
            </a:r>
          </a:p>
          <a:p>
            <a:pPr algn="just" rtl="0">
              <a:buFont typeface="Arial" panose="020B0604020202020204" pitchFamily="34" charset="0"/>
              <a:buChar char="•"/>
            </a:pPr>
            <a:r>
              <a:rPr lang="en-US" b="0" i="0" dirty="0">
                <a:solidFill>
                  <a:srgbClr val="000000"/>
                </a:solidFill>
                <a:effectLst/>
                <a:latin typeface="Nunito" pitchFamily="2" charset="0"/>
              </a:rPr>
              <a:t>Add new columns.</a:t>
            </a:r>
          </a:p>
          <a:p>
            <a:pPr algn="just" rtl="0">
              <a:buFont typeface="Arial" panose="020B0604020202020204" pitchFamily="34" charset="0"/>
              <a:buChar char="•"/>
            </a:pPr>
            <a:r>
              <a:rPr lang="en-US" b="0" i="0" dirty="0">
                <a:solidFill>
                  <a:srgbClr val="000000"/>
                </a:solidFill>
                <a:effectLst/>
                <a:latin typeface="Nunito" pitchFamily="2" charset="0"/>
              </a:rPr>
              <a:t>Add new integrity constraints.</a:t>
            </a:r>
          </a:p>
          <a:p>
            <a:pPr algn="just" rtl="0">
              <a:buFont typeface="Arial" panose="020B0604020202020204" pitchFamily="34" charset="0"/>
              <a:buChar char="•"/>
            </a:pPr>
            <a:r>
              <a:rPr lang="en-US" b="0" i="0" dirty="0">
                <a:solidFill>
                  <a:srgbClr val="000000"/>
                </a:solidFill>
                <a:effectLst/>
                <a:latin typeface="Nunito" pitchFamily="2" charset="0"/>
              </a:rPr>
              <a:t>Modify existing columns. </a:t>
            </a:r>
          </a:p>
          <a:p>
            <a:pPr algn="just" rtl="0">
              <a:buFont typeface="Arial" panose="020B0604020202020204" pitchFamily="34" charset="0"/>
              <a:buChar char="•"/>
            </a:pPr>
            <a:r>
              <a:rPr lang="en-US" b="0" i="0" dirty="0">
                <a:solidFill>
                  <a:srgbClr val="000000"/>
                </a:solidFill>
                <a:effectLst/>
                <a:latin typeface="Nunito" pitchFamily="2" charset="0"/>
              </a:rPr>
              <a:t>Drop integrity constraints.</a:t>
            </a:r>
          </a:p>
        </p:txBody>
      </p:sp>
      <p:pic>
        <p:nvPicPr>
          <p:cNvPr id="6" name="Picture 5">
            <a:extLst>
              <a:ext uri="{FF2B5EF4-FFF2-40B4-BE49-F238E27FC236}">
                <a16:creationId xmlns:a16="http://schemas.microsoft.com/office/drawing/2014/main" id="{9FF988E7-F22B-EB4D-2B27-A78ABFDDABEC}"/>
              </a:ext>
            </a:extLst>
          </p:cNvPr>
          <p:cNvPicPr>
            <a:picLocks noChangeAspect="1"/>
          </p:cNvPicPr>
          <p:nvPr/>
        </p:nvPicPr>
        <p:blipFill>
          <a:blip r:embed="rId2"/>
          <a:stretch>
            <a:fillRect/>
          </a:stretch>
        </p:blipFill>
        <p:spPr>
          <a:xfrm>
            <a:off x="4370663" y="1348062"/>
            <a:ext cx="5066951" cy="2719626"/>
          </a:xfrm>
          <a:prstGeom prst="rect">
            <a:avLst/>
          </a:prstGeom>
        </p:spPr>
      </p:pic>
      <p:sp>
        <p:nvSpPr>
          <p:cNvPr id="8" name="TextBox 7">
            <a:extLst>
              <a:ext uri="{FF2B5EF4-FFF2-40B4-BE49-F238E27FC236}">
                <a16:creationId xmlns:a16="http://schemas.microsoft.com/office/drawing/2014/main" id="{A33A5793-12D6-6A76-71E0-EEB221AAA696}"/>
              </a:ext>
            </a:extLst>
          </p:cNvPr>
          <p:cNvSpPr txBox="1"/>
          <p:nvPr/>
        </p:nvSpPr>
        <p:spPr>
          <a:xfrm>
            <a:off x="656438" y="4450170"/>
            <a:ext cx="6094602" cy="677108"/>
          </a:xfrm>
          <a:prstGeom prst="rect">
            <a:avLst/>
          </a:prstGeom>
          <a:noFill/>
        </p:spPr>
        <p:txBody>
          <a:bodyPr wrap="square">
            <a:spAutoFit/>
          </a:bodyPr>
          <a:lstStyle/>
          <a:p>
            <a:pPr algn="l"/>
            <a:r>
              <a:rPr lang="en-US" sz="2000" b="1" i="0" u="sng" dirty="0">
                <a:solidFill>
                  <a:srgbClr val="000000"/>
                </a:solidFill>
                <a:effectLst/>
                <a:latin typeface="Heebo" pitchFamily="2" charset="-79"/>
                <a:cs typeface="Heebo" pitchFamily="2" charset="-79"/>
              </a:rPr>
              <a:t>3. Rename :</a:t>
            </a:r>
          </a:p>
          <a:p>
            <a:pPr algn="just"/>
            <a:r>
              <a:rPr lang="en-US" b="0" i="0" dirty="0">
                <a:solidFill>
                  <a:srgbClr val="000000"/>
                </a:solidFill>
                <a:effectLst/>
                <a:latin typeface="Nunito" pitchFamily="2" charset="0"/>
              </a:rPr>
              <a:t>The rename command renames an object</a:t>
            </a:r>
          </a:p>
        </p:txBody>
      </p:sp>
      <p:sp>
        <p:nvSpPr>
          <p:cNvPr id="10" name="TextBox 9">
            <a:extLst>
              <a:ext uri="{FF2B5EF4-FFF2-40B4-BE49-F238E27FC236}">
                <a16:creationId xmlns:a16="http://schemas.microsoft.com/office/drawing/2014/main" id="{DCF9DA46-C4E4-F5F7-BF6E-14AEFD610A46}"/>
              </a:ext>
            </a:extLst>
          </p:cNvPr>
          <p:cNvSpPr txBox="1"/>
          <p:nvPr/>
        </p:nvSpPr>
        <p:spPr>
          <a:xfrm>
            <a:off x="2804019" y="5294317"/>
            <a:ext cx="6094602" cy="369332"/>
          </a:xfrm>
          <a:prstGeom prst="rect">
            <a:avLst/>
          </a:prstGeom>
          <a:noFill/>
        </p:spPr>
        <p:txBody>
          <a:bodyPr wrap="square">
            <a:spAutoFit/>
          </a:bodyPr>
          <a:lstStyle/>
          <a:p>
            <a:pPr algn="l"/>
            <a:r>
              <a:rPr lang="en-IN" b="0" i="0" dirty="0">
                <a:effectLst/>
                <a:latin typeface="Heebo" pitchFamily="2" charset="-79"/>
                <a:cs typeface="Heebo" pitchFamily="2" charset="-79"/>
              </a:rPr>
              <a:t>Syntax</a:t>
            </a:r>
          </a:p>
        </p:txBody>
      </p:sp>
      <p:sp>
        <p:nvSpPr>
          <p:cNvPr id="11" name="Rectangle 2">
            <a:extLst>
              <a:ext uri="{FF2B5EF4-FFF2-40B4-BE49-F238E27FC236}">
                <a16:creationId xmlns:a16="http://schemas.microsoft.com/office/drawing/2014/main" id="{290FCB86-D26B-0FB8-FDA1-2C58E204FD79}"/>
              </a:ext>
            </a:extLst>
          </p:cNvPr>
          <p:cNvSpPr>
            <a:spLocks noChangeArrowheads="1"/>
          </p:cNvSpPr>
          <p:nvPr/>
        </p:nvSpPr>
        <p:spPr bwMode="auto">
          <a:xfrm>
            <a:off x="1956733" y="5783109"/>
            <a:ext cx="2833382" cy="32952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660066"/>
                </a:solidFill>
                <a:effectLst/>
                <a:latin typeface="var(--bs-font-monospace)"/>
              </a:rPr>
              <a:t>Rename</a:t>
            </a:r>
            <a:r>
              <a:rPr kumimoji="0" lang="en-US" altLang="en-US" sz="1100" b="0" i="0" u="none" strike="noStrike" cap="none" normalizeH="0" baseline="0" dirty="0">
                <a:ln>
                  <a:noFill/>
                </a:ln>
                <a:solidFill>
                  <a:srgbClr val="000000"/>
                </a:solidFill>
                <a:effectLst/>
                <a:latin typeface="var(--bs-font-monospace)"/>
              </a:rPr>
              <a:t> </a:t>
            </a:r>
            <a:r>
              <a:rPr kumimoji="0" lang="en-US" altLang="en-US" sz="1100" b="0" i="0" u="none" strike="noStrike" cap="none" normalizeH="0" baseline="0" dirty="0">
                <a:ln>
                  <a:noFill/>
                </a:ln>
                <a:solidFill>
                  <a:srgbClr val="666600"/>
                </a:solidFill>
                <a:effectLst/>
                <a:latin typeface="var(--bs-font-monospace)"/>
              </a:rPr>
              <a:t>&lt;</a:t>
            </a:r>
            <a:r>
              <a:rPr kumimoji="0" lang="en-US" altLang="en-US" sz="1100" b="0" i="0" u="none" strike="noStrike" cap="none" normalizeH="0" baseline="0" dirty="0">
                <a:ln>
                  <a:noFill/>
                </a:ln>
                <a:solidFill>
                  <a:srgbClr val="000000"/>
                </a:solidFill>
                <a:effectLst/>
                <a:latin typeface="var(--bs-font-monospace)"/>
              </a:rPr>
              <a:t>old name</a:t>
            </a:r>
            <a:r>
              <a:rPr kumimoji="0" lang="en-US" altLang="en-US" sz="1100" b="0" i="0" u="none" strike="noStrike" cap="none" normalizeH="0" baseline="0" dirty="0">
                <a:ln>
                  <a:noFill/>
                </a:ln>
                <a:solidFill>
                  <a:srgbClr val="666600"/>
                </a:solidFill>
                <a:effectLst/>
                <a:latin typeface="var(--bs-font-monospace)"/>
              </a:rPr>
              <a:t>&gt;</a:t>
            </a:r>
            <a:r>
              <a:rPr kumimoji="0" lang="en-US" altLang="en-US" sz="1100" b="0" i="0" u="none" strike="noStrike" cap="none" normalizeH="0" baseline="0" dirty="0">
                <a:ln>
                  <a:noFill/>
                </a:ln>
                <a:solidFill>
                  <a:srgbClr val="000000"/>
                </a:solidFill>
                <a:effectLst/>
                <a:latin typeface="var(--bs-font-monospace)"/>
              </a:rPr>
              <a:t> to </a:t>
            </a:r>
            <a:r>
              <a:rPr kumimoji="0" lang="en-US" altLang="en-US" sz="1100" b="0" i="0" u="none" strike="noStrike" cap="none" normalizeH="0" baseline="0" dirty="0">
                <a:ln>
                  <a:noFill/>
                </a:ln>
                <a:solidFill>
                  <a:srgbClr val="666600"/>
                </a:solidFill>
                <a:effectLst/>
                <a:latin typeface="var(--bs-font-monospace)"/>
              </a:rPr>
              <a:t>&lt;</a:t>
            </a:r>
            <a:r>
              <a:rPr kumimoji="0" lang="en-US" altLang="en-US" sz="1100" b="0" i="0" u="none" strike="noStrike" cap="none" normalizeH="0" baseline="0" dirty="0">
                <a:ln>
                  <a:noFill/>
                </a:ln>
                <a:solidFill>
                  <a:srgbClr val="000088"/>
                </a:solidFill>
                <a:effectLst/>
                <a:latin typeface="var(--bs-font-monospace)"/>
              </a:rPr>
              <a:t>new</a:t>
            </a:r>
            <a:r>
              <a:rPr kumimoji="0" lang="en-US" altLang="en-US" sz="1100" b="0" i="0" u="none" strike="noStrike" cap="none" normalizeH="0" baseline="0" dirty="0">
                <a:ln>
                  <a:noFill/>
                </a:ln>
                <a:solidFill>
                  <a:srgbClr val="000000"/>
                </a:solidFill>
                <a:effectLst/>
                <a:latin typeface="var(--bs-font-monospace)"/>
              </a:rPr>
              <a:t> name</a:t>
            </a:r>
            <a:r>
              <a:rPr kumimoji="0" lang="en-US" altLang="en-US" sz="1100" b="0" i="0" u="none" strike="noStrike" cap="none" normalizeH="0" baseline="0" dirty="0">
                <a:ln>
                  <a:noFill/>
                </a:ln>
                <a:solidFill>
                  <a:srgbClr val="666600"/>
                </a:solidFill>
                <a:effectLst/>
                <a:latin typeface="var(--bs-font-monospace)"/>
              </a:rPr>
              <a:t>&gt;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2" name="Picture 2" descr="Centurion University of Technology and Management - Wikipedia">
            <a:extLst>
              <a:ext uri="{FF2B5EF4-FFF2-40B4-BE49-F238E27FC236}">
                <a16:creationId xmlns:a16="http://schemas.microsoft.com/office/drawing/2014/main" id="{DD299E30-A439-23BB-DA34-90CDCA536C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5125" y="-24713"/>
            <a:ext cx="1373699" cy="1412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9452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64C98D8-C8B5-7466-CEB1-828999B2D6D6}"/>
              </a:ext>
            </a:extLst>
          </p:cNvPr>
          <p:cNvSpPr txBox="1"/>
          <p:nvPr/>
        </p:nvSpPr>
        <p:spPr>
          <a:xfrm>
            <a:off x="856734" y="520694"/>
            <a:ext cx="10840996" cy="1231106"/>
          </a:xfrm>
          <a:prstGeom prst="rect">
            <a:avLst/>
          </a:prstGeom>
          <a:noFill/>
        </p:spPr>
        <p:txBody>
          <a:bodyPr wrap="square">
            <a:spAutoFit/>
          </a:bodyPr>
          <a:lstStyle/>
          <a:p>
            <a:pPr algn="l"/>
            <a:r>
              <a:rPr lang="en-US" sz="2000" b="1" u="sng" dirty="0">
                <a:solidFill>
                  <a:srgbClr val="000000"/>
                </a:solidFill>
                <a:latin typeface="Heebo" pitchFamily="2" charset="-79"/>
                <a:cs typeface="Heebo" pitchFamily="2" charset="-79"/>
              </a:rPr>
              <a:t>4</a:t>
            </a:r>
            <a:r>
              <a:rPr lang="en-US" sz="2000" b="1" i="0" u="sng" dirty="0">
                <a:solidFill>
                  <a:srgbClr val="000000"/>
                </a:solidFill>
                <a:effectLst/>
                <a:latin typeface="Heebo" pitchFamily="2" charset="-79"/>
                <a:cs typeface="Heebo" pitchFamily="2" charset="-79"/>
              </a:rPr>
              <a:t>. Drop</a:t>
            </a:r>
            <a:r>
              <a:rPr lang="en-US" sz="2000" b="1" u="sng" dirty="0">
                <a:solidFill>
                  <a:srgbClr val="000000"/>
                </a:solidFill>
                <a:latin typeface="Heebo" pitchFamily="2" charset="-79"/>
                <a:cs typeface="Heebo" pitchFamily="2" charset="-79"/>
              </a:rPr>
              <a:t> :</a:t>
            </a:r>
          </a:p>
          <a:p>
            <a:pPr algn="l"/>
            <a:r>
              <a:rPr lang="en-US" b="0" i="0" dirty="0">
                <a:solidFill>
                  <a:srgbClr val="000000"/>
                </a:solidFill>
                <a:effectLst/>
                <a:latin typeface="Nunito" pitchFamily="2" charset="0"/>
              </a:rPr>
              <a:t>This command can delete an index, table or view. Basically, any component from a relational database management system can be removed using the  Drop command. Once the object is dropped, it cannot be re used. The general syntax of drop command is as follows −</a:t>
            </a:r>
          </a:p>
        </p:txBody>
      </p:sp>
      <p:pic>
        <p:nvPicPr>
          <p:cNvPr id="7" name="Picture 6">
            <a:extLst>
              <a:ext uri="{FF2B5EF4-FFF2-40B4-BE49-F238E27FC236}">
                <a16:creationId xmlns:a16="http://schemas.microsoft.com/office/drawing/2014/main" id="{9F45FF4B-BD7D-B991-540F-60D05088E8D0}"/>
              </a:ext>
            </a:extLst>
          </p:cNvPr>
          <p:cNvPicPr>
            <a:picLocks noChangeAspect="1"/>
          </p:cNvPicPr>
          <p:nvPr/>
        </p:nvPicPr>
        <p:blipFill>
          <a:blip r:embed="rId2"/>
          <a:stretch>
            <a:fillRect/>
          </a:stretch>
        </p:blipFill>
        <p:spPr>
          <a:xfrm>
            <a:off x="3333887" y="1834873"/>
            <a:ext cx="2937109" cy="884781"/>
          </a:xfrm>
          <a:prstGeom prst="rect">
            <a:avLst/>
          </a:prstGeom>
        </p:spPr>
      </p:pic>
      <p:sp>
        <p:nvSpPr>
          <p:cNvPr id="8" name="TextBox 7">
            <a:extLst>
              <a:ext uri="{FF2B5EF4-FFF2-40B4-BE49-F238E27FC236}">
                <a16:creationId xmlns:a16="http://schemas.microsoft.com/office/drawing/2014/main" id="{75C371DE-72DF-1DFD-42B0-8D16D44EDA5E}"/>
              </a:ext>
            </a:extLst>
          </p:cNvPr>
          <p:cNvSpPr txBox="1"/>
          <p:nvPr/>
        </p:nvSpPr>
        <p:spPr>
          <a:xfrm>
            <a:off x="1795245" y="2077208"/>
            <a:ext cx="2004969" cy="400110"/>
          </a:xfrm>
          <a:prstGeom prst="rect">
            <a:avLst/>
          </a:prstGeom>
          <a:noFill/>
        </p:spPr>
        <p:txBody>
          <a:bodyPr wrap="square" rtlCol="0">
            <a:spAutoFit/>
          </a:bodyPr>
          <a:lstStyle/>
          <a:p>
            <a:r>
              <a:rPr lang="en-IN" sz="2000" b="1" u="sng" dirty="0"/>
              <a:t>Syntax :</a:t>
            </a:r>
          </a:p>
        </p:txBody>
      </p:sp>
      <p:sp>
        <p:nvSpPr>
          <p:cNvPr id="10" name="TextBox 9">
            <a:extLst>
              <a:ext uri="{FF2B5EF4-FFF2-40B4-BE49-F238E27FC236}">
                <a16:creationId xmlns:a16="http://schemas.microsoft.com/office/drawing/2014/main" id="{973E2335-4E2C-00D7-651C-A07E189F4C82}"/>
              </a:ext>
            </a:extLst>
          </p:cNvPr>
          <p:cNvSpPr txBox="1"/>
          <p:nvPr/>
        </p:nvSpPr>
        <p:spPr>
          <a:xfrm>
            <a:off x="819853" y="2961989"/>
            <a:ext cx="10552294" cy="954107"/>
          </a:xfrm>
          <a:prstGeom prst="rect">
            <a:avLst/>
          </a:prstGeom>
          <a:noFill/>
        </p:spPr>
        <p:txBody>
          <a:bodyPr wrap="square">
            <a:spAutoFit/>
          </a:bodyPr>
          <a:lstStyle/>
          <a:p>
            <a:pPr algn="l"/>
            <a:r>
              <a:rPr lang="en-US" sz="2000" b="1" i="0" u="sng" dirty="0">
                <a:solidFill>
                  <a:srgbClr val="000000"/>
                </a:solidFill>
                <a:effectLst/>
                <a:latin typeface="Heebo" pitchFamily="2" charset="-79"/>
                <a:cs typeface="Heebo" pitchFamily="2" charset="-79"/>
              </a:rPr>
              <a:t>5. Truncate :</a:t>
            </a:r>
          </a:p>
          <a:p>
            <a:pPr algn="just"/>
            <a:r>
              <a:rPr lang="en-US" b="0" i="0" dirty="0">
                <a:solidFill>
                  <a:srgbClr val="000000"/>
                </a:solidFill>
                <a:effectLst/>
                <a:latin typeface="Nunito" pitchFamily="2" charset="0"/>
              </a:rPr>
              <a:t>Using the truncate command, all the records in a database are deleted, but the database structure is maintained.</a:t>
            </a:r>
          </a:p>
        </p:txBody>
      </p:sp>
      <p:sp>
        <p:nvSpPr>
          <p:cNvPr id="12" name="TextBox 11">
            <a:extLst>
              <a:ext uri="{FF2B5EF4-FFF2-40B4-BE49-F238E27FC236}">
                <a16:creationId xmlns:a16="http://schemas.microsoft.com/office/drawing/2014/main" id="{67207D5A-3C67-C417-B325-CD7DD2BA1F6D}"/>
              </a:ext>
            </a:extLst>
          </p:cNvPr>
          <p:cNvSpPr txBox="1"/>
          <p:nvPr/>
        </p:nvSpPr>
        <p:spPr>
          <a:xfrm>
            <a:off x="819853" y="4487839"/>
            <a:ext cx="6094602" cy="954107"/>
          </a:xfrm>
          <a:prstGeom prst="rect">
            <a:avLst/>
          </a:prstGeom>
          <a:noFill/>
        </p:spPr>
        <p:txBody>
          <a:bodyPr wrap="square">
            <a:spAutoFit/>
          </a:bodyPr>
          <a:lstStyle/>
          <a:p>
            <a:pPr algn="l"/>
            <a:r>
              <a:rPr lang="en-US" sz="2000" b="1" i="0" u="sng" dirty="0">
                <a:solidFill>
                  <a:srgbClr val="000000"/>
                </a:solidFill>
                <a:effectLst/>
                <a:latin typeface="Heebo" pitchFamily="2" charset="-79"/>
                <a:cs typeface="Heebo" pitchFamily="2" charset="-79"/>
              </a:rPr>
              <a:t>6. Comment :</a:t>
            </a:r>
          </a:p>
          <a:p>
            <a:pPr algn="just"/>
            <a:r>
              <a:rPr lang="en-US" b="0" i="0" dirty="0">
                <a:solidFill>
                  <a:srgbClr val="000000"/>
                </a:solidFill>
                <a:effectLst/>
                <a:latin typeface="Nunito" pitchFamily="2" charset="0"/>
              </a:rPr>
              <a:t>This command is used to add comments to the data dictionary.</a:t>
            </a:r>
          </a:p>
        </p:txBody>
      </p:sp>
      <p:sp>
        <p:nvSpPr>
          <p:cNvPr id="13" name="Rectangle 3">
            <a:extLst>
              <a:ext uri="{FF2B5EF4-FFF2-40B4-BE49-F238E27FC236}">
                <a16:creationId xmlns:a16="http://schemas.microsoft.com/office/drawing/2014/main" id="{A263BB97-CB98-D4E1-40BD-E1F9DFAD00AE}"/>
              </a:ext>
            </a:extLst>
          </p:cNvPr>
          <p:cNvSpPr>
            <a:spLocks noChangeArrowheads="1"/>
          </p:cNvSpPr>
          <p:nvPr/>
        </p:nvSpPr>
        <p:spPr bwMode="auto">
          <a:xfrm>
            <a:off x="2875684" y="3840408"/>
            <a:ext cx="2997893" cy="56035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Heebo" pitchFamily="2" charset="-79"/>
                <a:cs typeface="Heebo" pitchFamily="2" charset="-79"/>
              </a:rPr>
              <a:t>syntax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var(--bs-font-monospace)"/>
              </a:rPr>
              <a:t>TRUNCATE TABLE </a:t>
            </a:r>
            <a:r>
              <a:rPr kumimoji="0" lang="en-US" altLang="en-US" sz="1100" b="0" i="0" u="none" strike="noStrike" cap="none" normalizeH="0" baseline="0">
                <a:ln>
                  <a:noFill/>
                </a:ln>
                <a:solidFill>
                  <a:srgbClr val="666600"/>
                </a:solidFill>
                <a:effectLst/>
                <a:latin typeface="var(--bs-font-monospace)"/>
              </a:rPr>
              <a:t>&lt;</a:t>
            </a:r>
            <a:r>
              <a:rPr kumimoji="0" lang="en-US" altLang="en-US" sz="1100" b="0" i="0" u="none" strike="noStrike" cap="none" normalizeH="0" baseline="0">
                <a:ln>
                  <a:noFill/>
                </a:ln>
                <a:solidFill>
                  <a:srgbClr val="000000"/>
                </a:solidFill>
                <a:effectLst/>
                <a:latin typeface="var(--bs-font-monospace)"/>
              </a:rPr>
              <a:t>table name</a:t>
            </a:r>
            <a:r>
              <a:rPr kumimoji="0" lang="en-US" altLang="en-US" sz="1100" b="0" i="0" u="none" strike="noStrike" cap="none" normalizeH="0" baseline="0">
                <a:ln>
                  <a:noFill/>
                </a:ln>
                <a:solidFill>
                  <a:srgbClr val="666600"/>
                </a:solidFill>
                <a:effectLst/>
                <a:latin typeface="var(--bs-font-monospace)"/>
              </a:rPr>
              <a:t>&gt;</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TextBox 14">
            <a:extLst>
              <a:ext uri="{FF2B5EF4-FFF2-40B4-BE49-F238E27FC236}">
                <a16:creationId xmlns:a16="http://schemas.microsoft.com/office/drawing/2014/main" id="{40894609-85EA-607B-878D-E7B6B198264B}"/>
              </a:ext>
            </a:extLst>
          </p:cNvPr>
          <p:cNvSpPr txBox="1"/>
          <p:nvPr/>
        </p:nvSpPr>
        <p:spPr>
          <a:xfrm>
            <a:off x="2290119" y="5310763"/>
            <a:ext cx="6096000" cy="923330"/>
          </a:xfrm>
          <a:prstGeom prst="rect">
            <a:avLst/>
          </a:prstGeom>
          <a:noFill/>
        </p:spPr>
        <p:txBody>
          <a:bodyPr wrap="square">
            <a:spAutoFit/>
          </a:bodyPr>
          <a:lstStyle/>
          <a:p>
            <a:pPr algn="l"/>
            <a:r>
              <a:rPr lang="en-US" b="0" i="0" dirty="0">
                <a:effectLst/>
                <a:latin typeface="Heebo" pitchFamily="2" charset="-79"/>
                <a:cs typeface="Heebo" pitchFamily="2" charset="-79"/>
              </a:rPr>
              <a:t>syntax</a:t>
            </a:r>
          </a:p>
          <a:p>
            <a:pPr algn="l">
              <a:buFont typeface="Arial" panose="020B0604020202020204" pitchFamily="34" charset="0"/>
              <a:buChar char="•"/>
            </a:pPr>
            <a:r>
              <a:rPr lang="en-US" b="0" i="0" dirty="0">
                <a:solidFill>
                  <a:srgbClr val="000000"/>
                </a:solidFill>
                <a:effectLst/>
                <a:latin typeface="Nunito" pitchFamily="2" charset="0"/>
              </a:rPr>
              <a:t>Single line comments:  use ‘ --‘ before any text. </a:t>
            </a:r>
          </a:p>
          <a:p>
            <a:pPr algn="l">
              <a:buFont typeface="Arial" panose="020B0604020202020204" pitchFamily="34" charset="0"/>
              <a:buChar char="•"/>
            </a:pPr>
            <a:r>
              <a:rPr lang="en-US" b="0" i="0" dirty="0">
                <a:solidFill>
                  <a:srgbClr val="000000"/>
                </a:solidFill>
                <a:effectLst/>
                <a:latin typeface="Nunito" pitchFamily="2" charset="0"/>
              </a:rPr>
              <a:t>Multiline comments:  /* comments in between   */</a:t>
            </a:r>
          </a:p>
        </p:txBody>
      </p:sp>
      <p:pic>
        <p:nvPicPr>
          <p:cNvPr id="16" name="Picture 2" descr="Centurion University of Technology and Management - Wikipedia">
            <a:extLst>
              <a:ext uri="{FF2B5EF4-FFF2-40B4-BE49-F238E27FC236}">
                <a16:creationId xmlns:a16="http://schemas.microsoft.com/office/drawing/2014/main" id="{4D366B05-B865-44B7-CF98-8E3ECA25D2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5125" y="-24713"/>
            <a:ext cx="1373699" cy="1412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530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F2B6E5-8EFC-A864-1192-2FEF388D771A}"/>
              </a:ext>
            </a:extLst>
          </p:cNvPr>
          <p:cNvSpPr txBox="1"/>
          <p:nvPr/>
        </p:nvSpPr>
        <p:spPr>
          <a:xfrm>
            <a:off x="1050323" y="461486"/>
            <a:ext cx="10091352" cy="2215991"/>
          </a:xfrm>
          <a:prstGeom prst="rect">
            <a:avLst/>
          </a:prstGeom>
          <a:noFill/>
        </p:spPr>
        <p:txBody>
          <a:bodyPr wrap="square">
            <a:spAutoFit/>
          </a:bodyPr>
          <a:lstStyle/>
          <a:p>
            <a:pPr algn="just"/>
            <a:r>
              <a:rPr lang="en-US" b="0" i="0" dirty="0">
                <a:solidFill>
                  <a:srgbClr val="610B38"/>
                </a:solidFill>
                <a:effectLst/>
                <a:latin typeface="erdana"/>
              </a:rPr>
              <a:t>                                                                            </a:t>
            </a:r>
            <a:r>
              <a:rPr lang="en-US" sz="2400" b="1" i="1" u="sng" dirty="0">
                <a:effectLst/>
                <a:latin typeface="erdana"/>
              </a:rPr>
              <a:t>SQL Table</a:t>
            </a:r>
          </a:p>
          <a:p>
            <a:pPr algn="just"/>
            <a:endParaRPr lang="en-US" sz="2400" b="1" i="1" u="sng" dirty="0">
              <a:latin typeface="erdana"/>
            </a:endParaRPr>
          </a:p>
          <a:p>
            <a:pPr algn="just"/>
            <a:endParaRPr lang="en-US" b="1" i="1" u="sng" dirty="0">
              <a:effectLst/>
              <a:latin typeface="erdana"/>
            </a:endParaRPr>
          </a:p>
          <a:p>
            <a:pPr algn="just">
              <a:buFont typeface="Arial" panose="020B0604020202020204" pitchFamily="34" charset="0"/>
              <a:buChar char="•"/>
            </a:pPr>
            <a:r>
              <a:rPr lang="en-US" b="0" i="0" dirty="0">
                <a:solidFill>
                  <a:srgbClr val="000000"/>
                </a:solidFill>
                <a:effectLst/>
                <a:latin typeface="inter-regular"/>
              </a:rPr>
              <a:t>SQL Table is a collection of data which is organized in terms of rows and columns. In DBMS, the table is known as relation and row as a tuple.</a:t>
            </a:r>
          </a:p>
          <a:p>
            <a:pPr algn="just">
              <a:buFont typeface="Arial" panose="020B0604020202020204" pitchFamily="34" charset="0"/>
              <a:buChar char="•"/>
            </a:pPr>
            <a:r>
              <a:rPr lang="en-US" b="0" i="0" dirty="0">
                <a:solidFill>
                  <a:srgbClr val="000000"/>
                </a:solidFill>
                <a:effectLst/>
                <a:latin typeface="inter-regular"/>
              </a:rPr>
              <a:t>Table is a simple form of data storage. A table is also considered as a convenient representation of relations.</a:t>
            </a:r>
          </a:p>
        </p:txBody>
      </p:sp>
      <p:sp>
        <p:nvSpPr>
          <p:cNvPr id="5" name="TextBox 4">
            <a:extLst>
              <a:ext uri="{FF2B5EF4-FFF2-40B4-BE49-F238E27FC236}">
                <a16:creationId xmlns:a16="http://schemas.microsoft.com/office/drawing/2014/main" id="{14B01ADF-0607-09B8-AF64-8C85553B4471}"/>
              </a:ext>
            </a:extLst>
          </p:cNvPr>
          <p:cNvSpPr txBox="1"/>
          <p:nvPr/>
        </p:nvSpPr>
        <p:spPr>
          <a:xfrm>
            <a:off x="3319847" y="2677477"/>
            <a:ext cx="6096000" cy="1508105"/>
          </a:xfrm>
          <a:prstGeom prst="rect">
            <a:avLst/>
          </a:prstGeom>
          <a:noFill/>
        </p:spPr>
        <p:txBody>
          <a:bodyPr wrap="square">
            <a:spAutoFit/>
          </a:bodyPr>
          <a:lstStyle/>
          <a:p>
            <a:pPr algn="just"/>
            <a:r>
              <a:rPr lang="en-US" sz="2000" b="1" i="0" u="sng" dirty="0">
                <a:effectLst/>
                <a:latin typeface="erdana"/>
              </a:rPr>
              <a:t>Operation on Table</a:t>
            </a:r>
          </a:p>
          <a:p>
            <a:pPr algn="just">
              <a:buFont typeface="+mj-lt"/>
              <a:buAutoNum type="arabicPeriod"/>
            </a:pPr>
            <a:r>
              <a:rPr lang="en-US" b="0" i="0" dirty="0">
                <a:solidFill>
                  <a:srgbClr val="000000"/>
                </a:solidFill>
                <a:effectLst/>
                <a:latin typeface="inter-regular"/>
              </a:rPr>
              <a:t>Create table</a:t>
            </a:r>
          </a:p>
          <a:p>
            <a:pPr algn="just">
              <a:buFont typeface="+mj-lt"/>
              <a:buAutoNum type="arabicPeriod"/>
            </a:pPr>
            <a:r>
              <a:rPr lang="en-US" b="0" i="0" dirty="0">
                <a:solidFill>
                  <a:srgbClr val="000000"/>
                </a:solidFill>
                <a:effectLst/>
                <a:latin typeface="inter-regular"/>
              </a:rPr>
              <a:t>Drop table</a:t>
            </a:r>
          </a:p>
          <a:p>
            <a:pPr algn="just">
              <a:buFont typeface="+mj-lt"/>
              <a:buAutoNum type="arabicPeriod"/>
            </a:pPr>
            <a:r>
              <a:rPr lang="en-US" b="0" i="0" dirty="0">
                <a:solidFill>
                  <a:srgbClr val="000000"/>
                </a:solidFill>
                <a:effectLst/>
                <a:latin typeface="inter-regular"/>
              </a:rPr>
              <a:t>Delete table</a:t>
            </a:r>
          </a:p>
          <a:p>
            <a:pPr algn="just">
              <a:buFont typeface="+mj-lt"/>
              <a:buAutoNum type="arabicPeriod"/>
            </a:pPr>
            <a:r>
              <a:rPr lang="en-US" b="0" i="0" dirty="0">
                <a:solidFill>
                  <a:srgbClr val="000000"/>
                </a:solidFill>
                <a:effectLst/>
                <a:latin typeface="inter-regular"/>
              </a:rPr>
              <a:t>Rename table</a:t>
            </a:r>
          </a:p>
        </p:txBody>
      </p:sp>
      <p:sp>
        <p:nvSpPr>
          <p:cNvPr id="7" name="TextBox 6">
            <a:extLst>
              <a:ext uri="{FF2B5EF4-FFF2-40B4-BE49-F238E27FC236}">
                <a16:creationId xmlns:a16="http://schemas.microsoft.com/office/drawing/2014/main" id="{F73DFAD6-FC85-46EA-5753-28789E752ADE}"/>
              </a:ext>
            </a:extLst>
          </p:cNvPr>
          <p:cNvSpPr txBox="1"/>
          <p:nvPr/>
        </p:nvSpPr>
        <p:spPr>
          <a:xfrm>
            <a:off x="930875" y="4593793"/>
            <a:ext cx="10330249" cy="954107"/>
          </a:xfrm>
          <a:prstGeom prst="rect">
            <a:avLst/>
          </a:prstGeom>
          <a:noFill/>
        </p:spPr>
        <p:txBody>
          <a:bodyPr wrap="square">
            <a:spAutoFit/>
          </a:bodyPr>
          <a:lstStyle/>
          <a:p>
            <a:pPr algn="just"/>
            <a:r>
              <a:rPr lang="en-US" sz="2000" b="1" i="0" u="sng" dirty="0">
                <a:effectLst/>
                <a:latin typeface="erdana"/>
              </a:rPr>
              <a:t>1.SQL Create Table :</a:t>
            </a:r>
          </a:p>
          <a:p>
            <a:pPr algn="just"/>
            <a:r>
              <a:rPr lang="en-US" b="0" i="0" dirty="0">
                <a:effectLst/>
                <a:latin typeface="inter-regular"/>
              </a:rPr>
              <a:t>SQL create table is used to create a table in the database. To define the table, you should define the name of the table and also define its columns and column's data type.</a:t>
            </a:r>
          </a:p>
        </p:txBody>
      </p:sp>
      <p:pic>
        <p:nvPicPr>
          <p:cNvPr id="8" name="Picture 2" descr="Centurion University of Technology and Management - Wikipedia">
            <a:extLst>
              <a:ext uri="{FF2B5EF4-FFF2-40B4-BE49-F238E27FC236}">
                <a16:creationId xmlns:a16="http://schemas.microsoft.com/office/drawing/2014/main" id="{AB6429F8-3C3E-7782-1E79-A9627C2414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15125" y="-24713"/>
            <a:ext cx="1373699" cy="1412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5738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B2D471-A2C7-63A9-612F-2C11850FC8E6}"/>
              </a:ext>
            </a:extLst>
          </p:cNvPr>
          <p:cNvSpPr txBox="1"/>
          <p:nvPr/>
        </p:nvSpPr>
        <p:spPr>
          <a:xfrm>
            <a:off x="757881" y="608222"/>
            <a:ext cx="9662984" cy="1231106"/>
          </a:xfrm>
          <a:prstGeom prst="rect">
            <a:avLst/>
          </a:prstGeom>
          <a:noFill/>
        </p:spPr>
        <p:txBody>
          <a:bodyPr wrap="square">
            <a:spAutoFit/>
          </a:bodyPr>
          <a:lstStyle/>
          <a:p>
            <a:pPr algn="just"/>
            <a:r>
              <a:rPr lang="en-US" sz="2000" b="1" i="0" u="sng" dirty="0">
                <a:effectLst/>
                <a:latin typeface="erdana"/>
              </a:rPr>
              <a:t>2. Drop table :</a:t>
            </a:r>
          </a:p>
          <a:p>
            <a:pPr algn="just"/>
            <a:r>
              <a:rPr lang="en-US" b="0" i="0" dirty="0">
                <a:effectLst/>
                <a:latin typeface="inter-regular"/>
              </a:rPr>
              <a:t>A SQL drop table is used to delete a table definition and all the data from a table. When this command is executed, all the information available in the table is lost forever, so you have to very careful while using this command.</a:t>
            </a:r>
          </a:p>
        </p:txBody>
      </p:sp>
      <p:sp>
        <p:nvSpPr>
          <p:cNvPr id="5" name="TextBox 4">
            <a:extLst>
              <a:ext uri="{FF2B5EF4-FFF2-40B4-BE49-F238E27FC236}">
                <a16:creationId xmlns:a16="http://schemas.microsoft.com/office/drawing/2014/main" id="{5045887A-4C7A-EB43-6EE3-64AEEB4EB790}"/>
              </a:ext>
            </a:extLst>
          </p:cNvPr>
          <p:cNvSpPr txBox="1"/>
          <p:nvPr/>
        </p:nvSpPr>
        <p:spPr>
          <a:xfrm>
            <a:off x="757881" y="2197894"/>
            <a:ext cx="10371438" cy="1231106"/>
          </a:xfrm>
          <a:prstGeom prst="rect">
            <a:avLst/>
          </a:prstGeom>
          <a:noFill/>
        </p:spPr>
        <p:txBody>
          <a:bodyPr wrap="square">
            <a:spAutoFit/>
          </a:bodyPr>
          <a:lstStyle/>
          <a:p>
            <a:pPr algn="just"/>
            <a:r>
              <a:rPr lang="en-US" sz="2000" b="1" i="0" u="sng" dirty="0">
                <a:effectLst/>
                <a:latin typeface="erdana"/>
              </a:rPr>
              <a:t>3. SQL DELETE table :</a:t>
            </a:r>
          </a:p>
          <a:p>
            <a:pPr algn="just"/>
            <a:r>
              <a:rPr lang="en-US" b="0" i="0" dirty="0">
                <a:effectLst/>
                <a:latin typeface="inter-regular"/>
              </a:rPr>
              <a:t>In SQL, DELETE statement is used to delete rows from a table. We can use WHERE condition to delete a specific row from a table. If you want to delete all the records from the table, then you don't need to use the WHERE clause.</a:t>
            </a:r>
          </a:p>
        </p:txBody>
      </p:sp>
      <p:sp>
        <p:nvSpPr>
          <p:cNvPr id="7" name="TextBox 6">
            <a:extLst>
              <a:ext uri="{FF2B5EF4-FFF2-40B4-BE49-F238E27FC236}">
                <a16:creationId xmlns:a16="http://schemas.microsoft.com/office/drawing/2014/main" id="{79EFB9A3-3899-0834-8F5F-9FF0573BC488}"/>
              </a:ext>
            </a:extLst>
          </p:cNvPr>
          <p:cNvSpPr txBox="1"/>
          <p:nvPr/>
        </p:nvSpPr>
        <p:spPr>
          <a:xfrm>
            <a:off x="757881" y="3868344"/>
            <a:ext cx="10371438" cy="1785104"/>
          </a:xfrm>
          <a:prstGeom prst="rect">
            <a:avLst/>
          </a:prstGeom>
          <a:noFill/>
        </p:spPr>
        <p:txBody>
          <a:bodyPr wrap="square">
            <a:spAutoFit/>
          </a:bodyPr>
          <a:lstStyle/>
          <a:p>
            <a:pPr algn="just"/>
            <a:r>
              <a:rPr lang="en-US" sz="2000" b="1" i="0" u="sng" dirty="0">
                <a:effectLst/>
                <a:latin typeface="erdana"/>
              </a:rPr>
              <a:t>4. SQL RENAME TABLE :</a:t>
            </a:r>
          </a:p>
          <a:p>
            <a:pPr algn="just"/>
            <a:r>
              <a:rPr lang="en-US" b="0" i="0" dirty="0">
                <a:effectLst/>
                <a:latin typeface="inter-regular"/>
              </a:rPr>
              <a:t>In some situations, database administrators and users want to change the name of the table in the SQL database because they want to give a more relevant name to the table.</a:t>
            </a:r>
          </a:p>
          <a:p>
            <a:pPr algn="just"/>
            <a:r>
              <a:rPr lang="en-US" b="0" i="0" dirty="0">
                <a:effectLst/>
                <a:latin typeface="inter-regular"/>
              </a:rPr>
              <a:t>                                Any database user can easily change the name by using the RENAME TABLE and ALTER TABLE statement in Structured Query Language.</a:t>
            </a:r>
          </a:p>
          <a:p>
            <a:pPr algn="just"/>
            <a:r>
              <a:rPr lang="en-US" b="0" i="0" dirty="0">
                <a:effectLst/>
                <a:latin typeface="inter-regular"/>
              </a:rPr>
              <a:t>                                The RENAME TABLE and ALTER TABLE syntax help in changing the name of the table.</a:t>
            </a:r>
          </a:p>
        </p:txBody>
      </p:sp>
      <p:pic>
        <p:nvPicPr>
          <p:cNvPr id="8" name="Picture 2" descr="Centurion University of Technology and Management - Wikipedia">
            <a:extLst>
              <a:ext uri="{FF2B5EF4-FFF2-40B4-BE49-F238E27FC236}">
                <a16:creationId xmlns:a16="http://schemas.microsoft.com/office/drawing/2014/main" id="{3FFBCB1B-C195-0FCF-960C-6B0CEEDE43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15125" y="-24713"/>
            <a:ext cx="1373699" cy="1412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8395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B5A523-89B8-BFE1-1F9B-FCD750B96E4D}"/>
              </a:ext>
            </a:extLst>
          </p:cNvPr>
          <p:cNvSpPr txBox="1"/>
          <p:nvPr/>
        </p:nvSpPr>
        <p:spPr>
          <a:xfrm>
            <a:off x="984421" y="484655"/>
            <a:ext cx="10223157" cy="1846659"/>
          </a:xfrm>
          <a:prstGeom prst="rect">
            <a:avLst/>
          </a:prstGeom>
          <a:noFill/>
        </p:spPr>
        <p:txBody>
          <a:bodyPr wrap="square">
            <a:spAutoFit/>
          </a:bodyPr>
          <a:lstStyle/>
          <a:p>
            <a:pPr algn="just"/>
            <a:r>
              <a:rPr lang="en-US" b="0" i="0" dirty="0">
                <a:solidFill>
                  <a:srgbClr val="610B38"/>
                </a:solidFill>
                <a:effectLst/>
                <a:latin typeface="erdana"/>
              </a:rPr>
              <a:t>                                                                                      </a:t>
            </a:r>
            <a:r>
              <a:rPr lang="en-US" sz="2400" b="1" i="0" u="sng" dirty="0">
                <a:effectLst/>
                <a:latin typeface="erdana"/>
              </a:rPr>
              <a:t>Keys :</a:t>
            </a:r>
            <a:endParaRPr lang="en-US" b="1" i="0" u="sng" dirty="0">
              <a:effectLst/>
              <a:latin typeface="erdana"/>
            </a:endParaRPr>
          </a:p>
          <a:p>
            <a:pPr algn="just"/>
            <a:endParaRPr lang="en-US" dirty="0">
              <a:solidFill>
                <a:srgbClr val="610B38"/>
              </a:solidFill>
              <a:latin typeface="erdana"/>
            </a:endParaRPr>
          </a:p>
          <a:p>
            <a:pPr algn="just"/>
            <a:endParaRPr lang="en-US" b="0" i="0" dirty="0">
              <a:solidFill>
                <a:srgbClr val="610B38"/>
              </a:solidFill>
              <a:effectLst/>
              <a:latin typeface="erdana"/>
            </a:endParaRPr>
          </a:p>
          <a:p>
            <a:pPr algn="just">
              <a:buFont typeface="Arial" panose="020B0604020202020204" pitchFamily="34" charset="0"/>
              <a:buChar char="•"/>
            </a:pPr>
            <a:r>
              <a:rPr lang="en-US" b="0" i="0" dirty="0">
                <a:solidFill>
                  <a:srgbClr val="000000"/>
                </a:solidFill>
                <a:effectLst/>
                <a:latin typeface="inter-regular"/>
              </a:rPr>
              <a:t>Keys play an important role in the relational database.</a:t>
            </a:r>
          </a:p>
          <a:p>
            <a:pPr algn="just">
              <a:buFont typeface="Arial" panose="020B0604020202020204" pitchFamily="34" charset="0"/>
              <a:buChar char="•"/>
            </a:pPr>
            <a:r>
              <a:rPr lang="en-US" b="0" i="0" dirty="0">
                <a:solidFill>
                  <a:srgbClr val="000000"/>
                </a:solidFill>
                <a:effectLst/>
                <a:latin typeface="inter-regular"/>
              </a:rPr>
              <a:t>It is used to uniquely identify any record or row of data from the table. It is also used to establish and identify relationships between tables.</a:t>
            </a:r>
          </a:p>
        </p:txBody>
      </p:sp>
      <p:sp>
        <p:nvSpPr>
          <p:cNvPr id="5" name="TextBox 4">
            <a:extLst>
              <a:ext uri="{FF2B5EF4-FFF2-40B4-BE49-F238E27FC236}">
                <a16:creationId xmlns:a16="http://schemas.microsoft.com/office/drawing/2014/main" id="{6CDE901D-0197-EB5F-D02B-0F41563DA896}"/>
              </a:ext>
            </a:extLst>
          </p:cNvPr>
          <p:cNvSpPr txBox="1"/>
          <p:nvPr/>
        </p:nvSpPr>
        <p:spPr>
          <a:xfrm>
            <a:off x="922637" y="2660987"/>
            <a:ext cx="10128421" cy="1200329"/>
          </a:xfrm>
          <a:prstGeom prst="rect">
            <a:avLst/>
          </a:prstGeom>
          <a:noFill/>
        </p:spPr>
        <p:txBody>
          <a:bodyPr wrap="square">
            <a:spAutoFit/>
          </a:bodyPr>
          <a:lstStyle/>
          <a:p>
            <a:pPr algn="just"/>
            <a:r>
              <a:rPr lang="en-US" b="1" i="0" dirty="0">
                <a:effectLst/>
                <a:latin typeface="inter-bold"/>
              </a:rPr>
              <a:t>For example,</a:t>
            </a:r>
            <a:r>
              <a:rPr lang="en-US" b="0" i="0" dirty="0">
                <a:effectLst/>
                <a:latin typeface="inter-regular"/>
              </a:rPr>
              <a:t> ID is used as a key in the Student table because it is unique for each student. In the PERSON table, </a:t>
            </a:r>
            <a:r>
              <a:rPr lang="en-US" b="0" i="0" dirty="0" err="1">
                <a:effectLst/>
                <a:latin typeface="inter-regular"/>
              </a:rPr>
              <a:t>passport_number</a:t>
            </a:r>
            <a:r>
              <a:rPr lang="en-US" b="0" i="0" dirty="0">
                <a:effectLst/>
                <a:latin typeface="inter-regular"/>
              </a:rPr>
              <a:t>, </a:t>
            </a:r>
            <a:r>
              <a:rPr lang="en-US" b="0" i="0" dirty="0" err="1">
                <a:effectLst/>
                <a:latin typeface="inter-regular"/>
              </a:rPr>
              <a:t>license_number</a:t>
            </a:r>
            <a:r>
              <a:rPr lang="en-US" b="0" i="0" dirty="0">
                <a:effectLst/>
                <a:latin typeface="inter-regular"/>
              </a:rPr>
              <a:t>, SSN are keys since they are unique for each person.</a:t>
            </a:r>
          </a:p>
          <a:p>
            <a:br>
              <a:rPr lang="en-US" dirty="0"/>
            </a:br>
            <a:endParaRPr lang="en-IN" dirty="0"/>
          </a:p>
        </p:txBody>
      </p:sp>
      <p:pic>
        <p:nvPicPr>
          <p:cNvPr id="4098" name="Picture 2" descr="DBMS Keys">
            <a:extLst>
              <a:ext uri="{FF2B5EF4-FFF2-40B4-BE49-F238E27FC236}">
                <a16:creationId xmlns:a16="http://schemas.microsoft.com/office/drawing/2014/main" id="{4707BCD8-AB28-AD0F-63AE-372F448310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3570" y="3429000"/>
            <a:ext cx="5715000" cy="296227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enturion University of Technology and Management - Wikipedia">
            <a:extLst>
              <a:ext uri="{FF2B5EF4-FFF2-40B4-BE49-F238E27FC236}">
                <a16:creationId xmlns:a16="http://schemas.microsoft.com/office/drawing/2014/main" id="{52D77A78-D816-300B-1BAB-13B7821F4A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5125" y="-24713"/>
            <a:ext cx="1373699" cy="1412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238988"/>
      </p:ext>
    </p:extLst>
  </p:cSld>
  <p:clrMapOvr>
    <a:masterClrMapping/>
  </p:clrMapOvr>
</p:sld>
</file>

<file path=ppt/theme/theme1.xml><?xml version="1.0" encoding="utf-8"?>
<a:theme xmlns:a="http://schemas.openxmlformats.org/drawingml/2006/main" name="Drople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TM04033925[[fn=Droplet]]</Template>
  <TotalTime>85</TotalTime>
  <Words>958</Words>
  <Application>Microsoft Office PowerPoint</Application>
  <PresentationFormat>Widescreen</PresentationFormat>
  <Paragraphs>94</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erdana</vt:lpstr>
      <vt:lpstr>Heebo</vt:lpstr>
      <vt:lpstr>inter-bold</vt:lpstr>
      <vt:lpstr>inter-regular</vt:lpstr>
      <vt:lpstr>Nunito</vt:lpstr>
      <vt:lpstr>Tw Cen MT</vt:lpstr>
      <vt:lpstr>var(--bs-font-monospace)</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REGULAPATI NANDINI</dc:creator>
  <cp:lastModifiedBy>REGULAPATI NANDINI</cp:lastModifiedBy>
  <cp:revision>3</cp:revision>
  <dcterms:created xsi:type="dcterms:W3CDTF">2023-03-06T13:47:09Z</dcterms:created>
  <dcterms:modified xsi:type="dcterms:W3CDTF">2023-03-06T15:13:03Z</dcterms:modified>
</cp:coreProperties>
</file>