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2" r:id="rId6"/>
    <p:sldId id="263" r:id="rId7"/>
    <p:sldId id="257" r:id="rId8"/>
    <p:sldId id="258" r:id="rId9"/>
    <p:sldId id="265" r:id="rId10"/>
    <p:sldId id="266" r:id="rId11"/>
    <p:sldId id="264" r:id="rId12"/>
    <p:sldId id="25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04962-76DD-477E-8B66-7A801A5E773A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0"/>
      <dgm:spPr/>
    </dgm:pt>
    <dgm:pt modelId="{A203E1AD-4200-4E80-B670-EA4A01539A3B}" type="pres">
      <dgm:prSet presAssocID="{EBB04962-76DD-477E-8B66-7A801A5E773A}" presName="Name0" presStyleCnt="0">
        <dgm:presLayoutVars>
          <dgm:dir/>
          <dgm:animLvl val="lvl"/>
          <dgm:resizeHandles val="exact"/>
        </dgm:presLayoutVars>
      </dgm:prSet>
      <dgm:spPr/>
    </dgm:pt>
    <dgm:pt modelId="{EB926325-55CB-4F02-9D83-D8248500224B}" type="pres">
      <dgm:prSet presAssocID="{EBB04962-76DD-477E-8B66-7A801A5E773A}" presName="dummy" presStyleCnt="0"/>
      <dgm:spPr/>
    </dgm:pt>
    <dgm:pt modelId="{C52FAD16-5E6A-4F65-88A1-2ACFEFFCFF6A}" type="pres">
      <dgm:prSet presAssocID="{EBB04962-76DD-477E-8B66-7A801A5E773A}" presName="linH" presStyleCnt="0"/>
      <dgm:spPr/>
    </dgm:pt>
    <dgm:pt modelId="{3CC20A98-7018-4D4F-92FA-CA997785BC1E}" type="pres">
      <dgm:prSet presAssocID="{EBB04962-76DD-477E-8B66-7A801A5E773A}" presName="padding1" presStyleCnt="0"/>
      <dgm:spPr/>
    </dgm:pt>
    <dgm:pt modelId="{B2FC6FA6-A56B-43F8-868F-C108A9173863}" type="pres">
      <dgm:prSet presAssocID="{EBB04962-76DD-477E-8B66-7A801A5E773A}" presName="padding2" presStyleCnt="0"/>
      <dgm:spPr/>
    </dgm:pt>
    <dgm:pt modelId="{2DDC1618-F4F9-48A5-AD21-748053778691}" type="pres">
      <dgm:prSet presAssocID="{EBB04962-76DD-477E-8B66-7A801A5E773A}" presName="negArrow" presStyleCnt="0"/>
      <dgm:spPr/>
    </dgm:pt>
    <dgm:pt modelId="{4E293CE1-D9D0-4523-B268-C0E88D569008}" type="pres">
      <dgm:prSet presAssocID="{EBB04962-76DD-477E-8B66-7A801A5E773A}" presName="backgroundArrow" presStyleLbl="node1" presStyleIdx="0" presStyleCnt="1" custLinFactNeighborY="-1800"/>
      <dgm:spPr>
        <a:solidFill>
          <a:srgbClr val="92D050"/>
        </a:solidFill>
      </dgm:spPr>
    </dgm:pt>
  </dgm:ptLst>
  <dgm:cxnLst>
    <dgm:cxn modelId="{A3206B05-EA76-43F4-96C4-8EDF06C0A851}" type="presOf" srcId="{EBB04962-76DD-477E-8B66-7A801A5E773A}" destId="{A203E1AD-4200-4E80-B670-EA4A01539A3B}" srcOrd="0" destOrd="0" presId="urn:microsoft.com/office/officeart/2005/8/layout/hProcess3"/>
    <dgm:cxn modelId="{47BDC7B7-B9D6-410F-8B8A-23DF142C575E}" type="presParOf" srcId="{A203E1AD-4200-4E80-B670-EA4A01539A3B}" destId="{EB926325-55CB-4F02-9D83-D8248500224B}" srcOrd="0" destOrd="0" presId="urn:microsoft.com/office/officeart/2005/8/layout/hProcess3"/>
    <dgm:cxn modelId="{9E0A59D4-AF57-44FB-9241-D590A321EF8C}" type="presParOf" srcId="{A203E1AD-4200-4E80-B670-EA4A01539A3B}" destId="{C52FAD16-5E6A-4F65-88A1-2ACFEFFCFF6A}" srcOrd="1" destOrd="0" presId="urn:microsoft.com/office/officeart/2005/8/layout/hProcess3"/>
    <dgm:cxn modelId="{A1A90AAE-AF7D-49BC-8871-831ED12A647B}" type="presParOf" srcId="{C52FAD16-5E6A-4F65-88A1-2ACFEFFCFF6A}" destId="{3CC20A98-7018-4D4F-92FA-CA997785BC1E}" srcOrd="0" destOrd="0" presId="urn:microsoft.com/office/officeart/2005/8/layout/hProcess3"/>
    <dgm:cxn modelId="{BBFDCB42-8849-44B7-882E-AFE951A59479}" type="presParOf" srcId="{C52FAD16-5E6A-4F65-88A1-2ACFEFFCFF6A}" destId="{B2FC6FA6-A56B-43F8-868F-C108A9173863}" srcOrd="1" destOrd="0" presId="urn:microsoft.com/office/officeart/2005/8/layout/hProcess3"/>
    <dgm:cxn modelId="{89940EF5-76FC-4E26-9BE9-613D6D6E1EA2}" type="presParOf" srcId="{C52FAD16-5E6A-4F65-88A1-2ACFEFFCFF6A}" destId="{2DDC1618-F4F9-48A5-AD21-748053778691}" srcOrd="2" destOrd="0" presId="urn:microsoft.com/office/officeart/2005/8/layout/hProcess3"/>
    <dgm:cxn modelId="{64998E65-53EC-4DFE-8F7A-FBB9859E5CE7}" type="presParOf" srcId="{C52FAD16-5E6A-4F65-88A1-2ACFEFFCFF6A}" destId="{4E293CE1-D9D0-4523-B268-C0E88D569008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93CE1-D9D0-4523-B268-C0E88D569008}">
      <dsp:nvSpPr>
        <dsp:cNvPr id="0" name=""/>
        <dsp:cNvSpPr/>
      </dsp:nvSpPr>
      <dsp:spPr>
        <a:xfrm>
          <a:off x="0" y="0"/>
          <a:ext cx="1870556" cy="720000"/>
        </a:xfrm>
        <a:prstGeom prst="rightArrow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C36-2323-49E2-848A-86A56E6F713D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9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C36-2323-49E2-848A-86A56E6F713D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65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C36-2323-49E2-848A-86A56E6F713D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90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C36-2323-49E2-848A-86A56E6F713D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64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210BC36-2323-49E2-848A-86A56E6F713D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13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C36-2323-49E2-848A-86A56E6F713D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99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C36-2323-49E2-848A-86A56E6F713D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28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C36-2323-49E2-848A-86A56E6F713D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1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C36-2323-49E2-848A-86A56E6F713D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29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C36-2323-49E2-848A-86A56E6F713D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02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C36-2323-49E2-848A-86A56E6F713D}" type="datetimeFigureOut">
              <a:rPr lang="en-IN" smtClean="0"/>
              <a:t>13-03-2022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210BC36-2323-49E2-848A-86A56E6F713D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D35F-2FB9-4778-B5C6-33D1E0F46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Marketing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BC6CD-39CE-4579-BAA4-36EC136A3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000" b="1" dirty="0"/>
              <a:t>Project 3 – </a:t>
            </a:r>
            <a:r>
              <a:rPr lang="en-CA" sz="3000" b="1" dirty="0"/>
              <a:t>Mobile App Behavior</a:t>
            </a:r>
          </a:p>
          <a:p>
            <a:pPr algn="l"/>
            <a:r>
              <a:rPr lang="en-CA" b="1" i="0" dirty="0">
                <a:solidFill>
                  <a:srgbClr val="000000"/>
                </a:solidFill>
                <a:effectLst/>
                <a:latin typeface="inherit"/>
              </a:rPr>
              <a:t>Group S1- 3</a:t>
            </a:r>
            <a:endParaRPr lang="en-CA" b="1" i="0" dirty="0">
              <a:solidFill>
                <a:srgbClr val="000000"/>
              </a:solidFill>
              <a:effectLst/>
              <a:latin typeface="Open Sans" panose="020B0604020202020204" pitchFamily="34" charset="0"/>
            </a:endParaRPr>
          </a:p>
          <a:p>
            <a:r>
              <a:rPr lang="en-CA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 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3F09D5D-4CFA-4465-AF35-BB718CBFAE68}"/>
              </a:ext>
            </a:extLst>
          </p:cNvPr>
          <p:cNvSpPr txBox="1">
            <a:spLocks/>
          </p:cNvSpPr>
          <p:nvPr/>
        </p:nvSpPr>
        <p:spPr>
          <a:xfrm>
            <a:off x="6415685" y="5251734"/>
            <a:ext cx="4706467" cy="100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>
              <a:solidFill>
                <a:srgbClr val="000000"/>
              </a:solidFill>
              <a:latin typeface="Open Sans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7CAEB79-753B-4EF6-B918-BD25AB90BD92}"/>
              </a:ext>
            </a:extLst>
          </p:cNvPr>
          <p:cNvSpPr txBox="1">
            <a:spLocks/>
          </p:cNvSpPr>
          <p:nvPr/>
        </p:nvSpPr>
        <p:spPr>
          <a:xfrm>
            <a:off x="7169287" y="4793350"/>
            <a:ext cx="3583665" cy="1918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CA" sz="1400" b="1" dirty="0" err="1">
                <a:solidFill>
                  <a:srgbClr val="333333"/>
                </a:solidFill>
                <a:latin typeface="Open Sans" panose="020B0604020202020204" pitchFamily="34" charset="0"/>
              </a:rPr>
              <a:t>Benneth</a:t>
            </a:r>
            <a:r>
              <a:rPr lang="en-CA" sz="1400" b="1" dirty="0">
                <a:solidFill>
                  <a:srgbClr val="333333"/>
                </a:solidFill>
                <a:latin typeface="Open Sans" panose="020B0604020202020204" pitchFamily="34" charset="0"/>
              </a:rPr>
              <a:t> Johnson</a:t>
            </a:r>
          </a:p>
          <a:p>
            <a:pPr>
              <a:lnSpc>
                <a:spcPct val="100000"/>
              </a:lnSpc>
            </a:pPr>
            <a:r>
              <a:rPr lang="en-CA" sz="1400" b="1" dirty="0">
                <a:solidFill>
                  <a:srgbClr val="333333"/>
                </a:solidFill>
                <a:latin typeface="Open Sans" panose="020B0604020202020204" pitchFamily="34" charset="0"/>
              </a:rPr>
              <a:t>Nikhil </a:t>
            </a:r>
            <a:r>
              <a:rPr lang="en-CA" sz="1400" b="1" dirty="0" err="1">
                <a:solidFill>
                  <a:srgbClr val="333333"/>
                </a:solidFill>
                <a:latin typeface="Open Sans" panose="020B0604020202020204" pitchFamily="34" charset="0"/>
              </a:rPr>
              <a:t>joshi</a:t>
            </a:r>
            <a:endParaRPr lang="en-CA" sz="1400" b="1" dirty="0">
              <a:solidFill>
                <a:srgbClr val="333333"/>
              </a:solidFill>
              <a:latin typeface="Open Sans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CA" sz="1400" b="1" dirty="0">
                <a:solidFill>
                  <a:srgbClr val="333333"/>
                </a:solidFill>
                <a:latin typeface="Open Sans" panose="020B0604020202020204" pitchFamily="34" charset="0"/>
              </a:rPr>
              <a:t>Rahul </a:t>
            </a:r>
            <a:r>
              <a:rPr lang="en-CA" sz="1400" b="1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Karippurathukattil</a:t>
            </a:r>
            <a:r>
              <a:rPr lang="en-CA" sz="14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Suresh</a:t>
            </a:r>
            <a:endParaRPr lang="en-CA" sz="1400" b="1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CA" sz="14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Gurpreet Kaur</a:t>
            </a:r>
          </a:p>
          <a:p>
            <a:pPr>
              <a:lnSpc>
                <a:spcPct val="100000"/>
              </a:lnSpc>
            </a:pPr>
            <a:r>
              <a:rPr lang="en-CA" sz="14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Pranav Ratnakar Jadhav</a:t>
            </a:r>
            <a:r>
              <a:rPr lang="en-CA" sz="1400" b="1" dirty="0">
                <a:solidFill>
                  <a:srgbClr val="333333"/>
                </a:solidFill>
                <a:latin typeface="Open Sans" panose="020B0604020202020204" pitchFamily="34" charset="0"/>
              </a:rPr>
              <a:t> 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16755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0EA3-F436-48BD-9044-76C3A374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EA8A9-5CC3-437F-B83A-A3126CE0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Maximum people have liked the app but not subscribed, so it is imperative to take feedback from the user and know the reasons for non-subscriptions.</a:t>
            </a:r>
          </a:p>
          <a:p>
            <a:r>
              <a:rPr lang="en-IN" dirty="0"/>
              <a:t>Target age group after 30 years of age and let them know about the features which could interest them.</a:t>
            </a:r>
          </a:p>
          <a:p>
            <a:r>
              <a:rPr lang="en-IN" dirty="0"/>
              <a:t>No data regarding discounts/offers/freebies. Customers tend to buy the product/service having discounts. So, include these type of offers.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28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0B36-91FE-4993-BC51-32C541D5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64" y="93813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Overview of Problem</a:t>
            </a:r>
            <a:endParaRPr lang="en-IN" sz="3600" u="sng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5A053E-5CA0-4A5D-9639-7F44559C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94" y="1508849"/>
            <a:ext cx="10058400" cy="405079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User has signed up for free version of the product.</a:t>
            </a:r>
          </a:p>
          <a:p>
            <a:endParaRPr lang="en-US" dirty="0"/>
          </a:p>
          <a:p>
            <a:r>
              <a:rPr lang="en-CA" dirty="0"/>
              <a:t>Predict and make Strategy for unhappy customers</a:t>
            </a:r>
          </a:p>
          <a:p>
            <a:endParaRPr lang="en-CA" dirty="0"/>
          </a:p>
          <a:p>
            <a:r>
              <a:rPr lang="en-CA" dirty="0"/>
              <a:t>Convince them to upgrade themselves for paid membership</a:t>
            </a:r>
          </a:p>
          <a:p>
            <a:endParaRPr lang="en-CA" dirty="0"/>
          </a:p>
        </p:txBody>
      </p:sp>
      <p:pic>
        <p:nvPicPr>
          <p:cNvPr id="10" name="Picture 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03A43F0-399B-4A0A-9308-A42A5BFCF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87" y="4440631"/>
            <a:ext cx="2064059" cy="2064059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B27F61A-ECD4-4403-9FB9-659EB23F8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62" y="4440631"/>
            <a:ext cx="1848405" cy="223802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2E6BBE27-C333-470B-B2FF-0AB6D431F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492" y="4325837"/>
            <a:ext cx="2438400" cy="191719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6097DA3-1411-481C-A12A-56CAD58AFC26}"/>
              </a:ext>
            </a:extLst>
          </p:cNvPr>
          <p:cNvSpPr/>
          <p:nvPr/>
        </p:nvSpPr>
        <p:spPr>
          <a:xfrm>
            <a:off x="2121763" y="186431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EDAF225C-69D1-4829-B9CD-5FDE1D240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115098"/>
              </p:ext>
            </p:extLst>
          </p:nvPr>
        </p:nvGraphicFramePr>
        <p:xfrm>
          <a:off x="2582248" y="4989250"/>
          <a:ext cx="1870556" cy="745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3D653F98-68F7-4BCE-A727-97F3A01FEEC2}"/>
              </a:ext>
            </a:extLst>
          </p:cNvPr>
          <p:cNvSpPr/>
          <p:nvPr/>
        </p:nvSpPr>
        <p:spPr>
          <a:xfrm>
            <a:off x="6572936" y="5039146"/>
            <a:ext cx="1870556" cy="720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723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8601-2317-41BA-A8D2-92E19B1A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Review of Data Source</a:t>
            </a:r>
            <a:endParaRPr lang="en-IN" sz="36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E459-35C6-471D-96B4-1A24F1EB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598020"/>
            <a:ext cx="7368380" cy="4207976"/>
          </a:xfrm>
        </p:spPr>
        <p:txBody>
          <a:bodyPr anchor="ctr">
            <a:normAutofit/>
          </a:bodyPr>
          <a:lstStyle/>
          <a:p>
            <a:endParaRPr lang="en-IN" sz="2400" dirty="0"/>
          </a:p>
          <a:p>
            <a:r>
              <a:rPr lang="en-IN" sz="2400" dirty="0"/>
              <a:t>Data gives overview about enrolled customers.</a:t>
            </a:r>
          </a:p>
          <a:p>
            <a:r>
              <a:rPr lang="en-IN" sz="2400" dirty="0"/>
              <a:t>Total Number of observations – </a:t>
            </a:r>
            <a:r>
              <a:rPr lang="en-IN" sz="2400" b="1" dirty="0"/>
              <a:t>50000</a:t>
            </a:r>
            <a:endParaRPr lang="en-IN" sz="2200" b="1" dirty="0"/>
          </a:p>
          <a:p>
            <a:r>
              <a:rPr lang="en-IN" sz="2400" dirty="0"/>
              <a:t>Total number of features- </a:t>
            </a:r>
            <a:r>
              <a:rPr lang="en-IN" sz="2400" b="1" dirty="0"/>
              <a:t>12</a:t>
            </a:r>
          </a:p>
          <a:p>
            <a:pPr lvl="1"/>
            <a:r>
              <a:rPr lang="en-IN" sz="2200" b="1" dirty="0"/>
              <a:t>8 numerical </a:t>
            </a:r>
          </a:p>
          <a:p>
            <a:pPr lvl="1"/>
            <a:r>
              <a:rPr lang="en-IN" sz="2200" b="1" dirty="0"/>
              <a:t>4 categorical</a:t>
            </a:r>
          </a:p>
          <a:p>
            <a:r>
              <a:rPr lang="en-IN" sz="2400" dirty="0"/>
              <a:t>Missing values in- </a:t>
            </a:r>
            <a:r>
              <a:rPr lang="en-IN" sz="2400" b="1" dirty="0"/>
              <a:t>Enrolled date</a:t>
            </a:r>
          </a:p>
          <a:p>
            <a:r>
              <a:rPr lang="en-IN" sz="2400" dirty="0"/>
              <a:t>Target feature- </a:t>
            </a:r>
            <a:r>
              <a:rPr lang="en-IN" sz="2400" b="1" dirty="0"/>
              <a:t>Enrolled</a:t>
            </a:r>
            <a:r>
              <a:rPr lang="en-IN" sz="2400" dirty="0"/>
              <a:t> </a:t>
            </a:r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63015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3726-E602-47C4-A582-E521C5C8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r>
              <a:rPr lang="en-IN" dirty="0"/>
              <a:t>Descriptive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5B046-E768-44B9-88A0-C5FA62D4087D}"/>
              </a:ext>
            </a:extLst>
          </p:cNvPr>
          <p:cNvSpPr txBox="1"/>
          <p:nvPr/>
        </p:nvSpPr>
        <p:spPr>
          <a:xfrm>
            <a:off x="962527" y="3965608"/>
            <a:ext cx="1780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see that the most of the subscriptions are on Sunday, Wednesday and Friday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DAECD-C818-4454-B50D-69AE4A4F1E9A}"/>
              </a:ext>
            </a:extLst>
          </p:cNvPr>
          <p:cNvSpPr txBox="1"/>
          <p:nvPr/>
        </p:nvSpPr>
        <p:spPr>
          <a:xfrm>
            <a:off x="4667319" y="3965608"/>
            <a:ext cx="2367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Maximum subscriptions occurred at 3pm and 8pm and the lowest subscriptions occur at 10am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F82B33-BC39-4B90-8793-6074D4381851}"/>
              </a:ext>
            </a:extLst>
          </p:cNvPr>
          <p:cNvSpPr txBox="1"/>
          <p:nvPr/>
        </p:nvSpPr>
        <p:spPr>
          <a:xfrm>
            <a:off x="8479858" y="3965608"/>
            <a:ext cx="189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Highest customers are from age group 20 to 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01882-C9DF-43C3-9682-99EB2C4F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1" y="1011121"/>
            <a:ext cx="4441988" cy="2655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BB198F-8CF5-475D-8846-F7F6014EC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669" y="1175192"/>
            <a:ext cx="4195986" cy="24814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103584-FD70-4B1D-9452-EEB1B234D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108" y="1165402"/>
            <a:ext cx="3958216" cy="248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4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E077-D3F5-461D-BEAC-75986E13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Insights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7FC32A0-4553-497A-A801-C1EE2EABF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2" y="1589294"/>
            <a:ext cx="5959977" cy="3533775"/>
          </a:xfr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EBF3A4C3-D7C7-4EF6-91DE-C73A6D27F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" y="1595437"/>
            <a:ext cx="6027989" cy="34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2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DD5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, bar chart, histogram&#10;&#10;Description automatically generated">
            <a:extLst>
              <a:ext uri="{FF2B5EF4-FFF2-40B4-BE49-F238E27FC236}">
                <a16:creationId xmlns:a16="http://schemas.microsoft.com/office/drawing/2014/main" id="{C0367F75-ADE0-48B2-A0F0-70956DF6F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657342"/>
            <a:ext cx="6165235" cy="3117065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01B7E2F-2285-4161-A5F9-F57D08E8B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3545633"/>
            <a:ext cx="6266760" cy="283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78F6387-1669-43AC-B3CC-088375078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42" y="4953"/>
            <a:ext cx="5702023" cy="3102137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0C3F7EB-B5D5-43AF-A5A5-CFD0FD5C3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27" y="3200400"/>
            <a:ext cx="5702023" cy="3438039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9F1E20A-9533-45E6-8094-D6BCDB988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107" y="4952"/>
            <a:ext cx="5923869" cy="3102138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2855C4A-62B9-441E-B7BB-F615D61E0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92" y="3428999"/>
            <a:ext cx="5923869" cy="320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7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849A-0202-402E-AFA6-D9CAD50D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42596"/>
            <a:ext cx="10058400" cy="1609344"/>
          </a:xfrm>
        </p:spPr>
        <p:txBody>
          <a:bodyPr/>
          <a:lstStyle/>
          <a:p>
            <a:r>
              <a:rPr lang="en-IN" dirty="0"/>
              <a:t>Descriptive Insights (</a:t>
            </a:r>
            <a:r>
              <a:rPr lang="en-IN" dirty="0" err="1"/>
              <a:t>Contd</a:t>
            </a:r>
            <a:r>
              <a:rPr lang="en-IN" dirty="0"/>
              <a:t>….)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1C097-63D4-4DB3-B1E1-A82F4A3AF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845" y="1578879"/>
            <a:ext cx="3407298" cy="2422777"/>
          </a:xfr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074D4E18-FEC0-4166-9DDB-FA67276D7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91" y="4001656"/>
            <a:ext cx="4677848" cy="2856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A36EB3-B01D-4D48-ACDD-C54579F50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238" y="1000073"/>
            <a:ext cx="4879806" cy="356825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9D046F-7643-4173-A941-9304609C8595}"/>
              </a:ext>
            </a:extLst>
          </p:cNvPr>
          <p:cNvSpPr txBox="1">
            <a:spLocks/>
          </p:cNvSpPr>
          <p:nvPr/>
        </p:nvSpPr>
        <p:spPr>
          <a:xfrm>
            <a:off x="6842889" y="4315000"/>
            <a:ext cx="4677848" cy="222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IN" sz="21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39548-BF45-41A8-8A54-2E52D4D3F3DA}"/>
              </a:ext>
            </a:extLst>
          </p:cNvPr>
          <p:cNvSpPr txBox="1"/>
          <p:nvPr/>
        </p:nvSpPr>
        <p:spPr>
          <a:xfrm>
            <a:off x="4156451" y="1676924"/>
            <a:ext cx="31358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We can clearly see that the customers enrolled are much more than the customers not enrolled and hence a good strategy has the potential to convert them too.</a:t>
            </a:r>
          </a:p>
          <a:p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21B8D-42C4-4EF1-A972-DE352EF1D6AC}"/>
              </a:ext>
            </a:extLst>
          </p:cNvPr>
          <p:cNvSpPr txBox="1"/>
          <p:nvPr/>
        </p:nvSpPr>
        <p:spPr>
          <a:xfrm>
            <a:off x="6133813" y="456833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+mn-lt"/>
              </a:rPr>
              <a:t>Here we see that the correlation with the enrolled, </a:t>
            </a:r>
            <a:r>
              <a:rPr lang="en-IN" sz="1800" dirty="0" err="1">
                <a:latin typeface="+mn-lt"/>
              </a:rPr>
              <a:t>numscreens</a:t>
            </a:r>
            <a:r>
              <a:rPr lang="en-IN" sz="1800" dirty="0">
                <a:latin typeface="+mn-lt"/>
              </a:rPr>
              <a:t>, </a:t>
            </a:r>
            <a:r>
              <a:rPr lang="en-IN" sz="1800" dirty="0" err="1">
                <a:latin typeface="+mn-lt"/>
              </a:rPr>
              <a:t>mingames</a:t>
            </a:r>
            <a:r>
              <a:rPr lang="en-IN" sz="1800" dirty="0">
                <a:latin typeface="+mn-lt"/>
              </a:rPr>
              <a:t> and </a:t>
            </a:r>
            <a:r>
              <a:rPr lang="en-IN" sz="1800" dirty="0" err="1">
                <a:latin typeface="+mn-lt"/>
              </a:rPr>
              <a:t>dayofweek</a:t>
            </a:r>
            <a:r>
              <a:rPr lang="en-IN" sz="1800" dirty="0">
                <a:latin typeface="+mn-lt"/>
              </a:rPr>
              <a:t> are positive whereas whereas the correlation </a:t>
            </a:r>
            <a:r>
              <a:rPr lang="en-IN" dirty="0"/>
              <a:t>with the rest of the features negative .</a:t>
            </a:r>
            <a:endParaRPr lang="en-IN" sz="1800" dirty="0">
              <a:latin typeface="+mn-lt"/>
            </a:endParaRPr>
          </a:p>
          <a:p>
            <a:endParaRPr lang="en-IN" dirty="0"/>
          </a:p>
          <a:p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143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CC38-A119-442E-8429-DC60EE0D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Interpretation AND </a:t>
            </a:r>
            <a:r>
              <a:rPr lang="en-IN" dirty="0"/>
              <a:t>Results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CBD32B2-B2BA-4CF3-9CC4-E84605E0A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6756" y="2093975"/>
            <a:ext cx="5207731" cy="3852799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078D95-5E47-4E3D-8221-7A1D4545734B}"/>
              </a:ext>
            </a:extLst>
          </p:cNvPr>
          <p:cNvSpPr txBox="1"/>
          <p:nvPr/>
        </p:nvSpPr>
        <p:spPr>
          <a:xfrm>
            <a:off x="5122862" y="15959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Confusion Matrix between </a:t>
            </a:r>
            <a:r>
              <a:rPr lang="en-US" sz="1800" dirty="0" err="1"/>
              <a:t>Y_test</a:t>
            </a:r>
            <a:r>
              <a:rPr lang="en-US" sz="1800" dirty="0"/>
              <a:t> and </a:t>
            </a:r>
            <a:r>
              <a:rPr lang="en-US" sz="1800" dirty="0" err="1"/>
              <a:t>Y_Predicted</a:t>
            </a:r>
            <a:r>
              <a:rPr lang="en-US" sz="1800" dirty="0"/>
              <a:t>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F06A43-BA52-4A04-A4F0-C247B1E8BC2C}"/>
              </a:ext>
            </a:extLst>
          </p:cNvPr>
          <p:cNvSpPr txBox="1"/>
          <p:nvPr/>
        </p:nvSpPr>
        <p:spPr>
          <a:xfrm>
            <a:off x="979234" y="1989050"/>
            <a:ext cx="35198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Our model  predicts  70% of the total observations correctly.</a:t>
            </a:r>
          </a:p>
          <a:p>
            <a:pPr marL="342900" indent="-342900">
              <a:buAutoNum type="arabicPeriod"/>
            </a:pPr>
            <a:r>
              <a:rPr lang="en-US" dirty="0"/>
              <a:t>  69.86% of the enrolled clients predicted by the model were enrolled instances in real but it wrongly predicted  69.14% of them. </a:t>
            </a:r>
          </a:p>
          <a:p>
            <a:pPr marL="342900" indent="-342900">
              <a:buAutoNum type="arabicPeriod"/>
            </a:pPr>
            <a:r>
              <a:rPr lang="en-US" dirty="0"/>
              <a:t>The classifier model predicted  70% of the enrolled clients as enrolled.  And 60.63% of enrolled customers </a:t>
            </a:r>
            <a:r>
              <a:rPr lang="en-US" dirty="0" err="1"/>
              <a:t>were’nt</a:t>
            </a:r>
            <a:r>
              <a:rPr lang="en-US" dirty="0"/>
              <a:t> recognized.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5721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FB3FD86655D74F8272505097159017" ma:contentTypeVersion="7" ma:contentTypeDescription="Create a new document." ma:contentTypeScope="" ma:versionID="c42127c87c6b1462e4174b4140deefda">
  <xsd:schema xmlns:xsd="http://www.w3.org/2001/XMLSchema" xmlns:xs="http://www.w3.org/2001/XMLSchema" xmlns:p="http://schemas.microsoft.com/office/2006/metadata/properties" xmlns:ns3="c286feba-71a8-4f35-b5c1-7487a6bd2949" xmlns:ns4="3fea1234-327c-42b1-942f-6dbb58096077" targetNamespace="http://schemas.microsoft.com/office/2006/metadata/properties" ma:root="true" ma:fieldsID="f7cc0c891d194091fa9c58352d13ae6d" ns3:_="" ns4:_="">
    <xsd:import namespace="c286feba-71a8-4f35-b5c1-7487a6bd2949"/>
    <xsd:import namespace="3fea1234-327c-42b1-942f-6dbb5809607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86feba-71a8-4f35-b5c1-7487a6bd29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ea1234-327c-42b1-942f-6dbb580960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344E3-C372-4C72-A4E4-9FE698A5C8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17FAC0-40E9-4790-A0B8-75DA305484D2}">
  <ds:schemaRefs>
    <ds:schemaRef ds:uri="http://www.w3.org/XML/1998/namespace"/>
    <ds:schemaRef ds:uri="c286feba-71a8-4f35-b5c1-7487a6bd2949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3fea1234-327c-42b1-942f-6dbb58096077"/>
  </ds:schemaRefs>
</ds:datastoreItem>
</file>

<file path=customXml/itemProps3.xml><?xml version="1.0" encoding="utf-8"?>
<ds:datastoreItem xmlns:ds="http://schemas.openxmlformats.org/officeDocument/2006/customXml" ds:itemID="{242CDC2F-F11A-49EC-94CA-E01A1BB982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86feba-71a8-4f35-b5c1-7487a6bd2949"/>
    <ds:schemaRef ds:uri="3fea1234-327c-42b1-942f-6dbb580960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640</TotalTime>
  <Words>342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inherit</vt:lpstr>
      <vt:lpstr>Open Sans</vt:lpstr>
      <vt:lpstr>Rockwell</vt:lpstr>
      <vt:lpstr>Rockwell Condensed</vt:lpstr>
      <vt:lpstr>Wingdings</vt:lpstr>
      <vt:lpstr>Wood Type</vt:lpstr>
      <vt:lpstr>Marketing Analytics </vt:lpstr>
      <vt:lpstr>Overview of Problem</vt:lpstr>
      <vt:lpstr>Review of Data Source</vt:lpstr>
      <vt:lpstr>Descriptive Insights</vt:lpstr>
      <vt:lpstr>Descriptive Insights</vt:lpstr>
      <vt:lpstr>PowerPoint Presentation</vt:lpstr>
      <vt:lpstr>PowerPoint Presentation</vt:lpstr>
      <vt:lpstr>Descriptive Insights (Contd….)</vt:lpstr>
      <vt:lpstr>Interpretation AND Results</vt:lpstr>
      <vt:lpstr>Future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Benneth Johnson</dc:creator>
  <cp:lastModifiedBy>Rahul Karippurathukattil Suresh</cp:lastModifiedBy>
  <cp:revision>23</cp:revision>
  <dcterms:created xsi:type="dcterms:W3CDTF">2022-02-28T00:54:08Z</dcterms:created>
  <dcterms:modified xsi:type="dcterms:W3CDTF">2022-03-14T03:44:30Z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0x01010061FB3FD86655D74F8272505097159017</vt:lpwstr>
  </property>
</Properties>
</file>