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3" r:id="rId7"/>
    <p:sldId id="264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9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9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2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10BC36-2323-49E2-848A-86A56E6F713D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D1BF99-80D5-42F0-9AB1-ED7B163C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D35F-2FB9-4778-B5C6-33D1E0F4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Marketing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BC6CD-39CE-4579-BAA4-36EC136A3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2 –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16755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0B36-91FE-4993-BC51-32C541D5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69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Overview of Problem / Requirement</a:t>
            </a:r>
            <a:endParaRPr lang="en-IN" sz="36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1375-53D3-44E2-98D1-F530B705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0861"/>
            <a:ext cx="10515600" cy="1603375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Segmentation</a:t>
            </a:r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allows the organization to deliver right product/services to the customer in a right way rather than targeting a larger  audience of customers.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C194E-3AE2-46AB-8CB6-9311188DE2E9}"/>
              </a:ext>
            </a:extLst>
          </p:cNvPr>
          <p:cNvSpPr txBox="1"/>
          <p:nvPr/>
        </p:nvSpPr>
        <p:spPr>
          <a:xfrm>
            <a:off x="838200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 Black" panose="020B0A04020102020204" pitchFamily="34" charset="0"/>
              </a:rPr>
              <a:t>fig.1:</a:t>
            </a:r>
            <a:r>
              <a:rPr lang="en-CA" b="1" i="1" u="sng" dirty="0">
                <a:latin typeface="Arial Black" panose="020B0A04020102020204" pitchFamily="34" charset="0"/>
              </a:rPr>
              <a:t>Bar plot on country vs the number of customers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1B999-A735-40C9-B75F-21127F22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2884932"/>
            <a:ext cx="5412158" cy="36968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E373A9-E19E-4E8A-BC3E-8D7762D54805}"/>
              </a:ext>
            </a:extLst>
          </p:cNvPr>
          <p:cNvSpPr txBox="1"/>
          <p:nvPr/>
        </p:nvSpPr>
        <p:spPr>
          <a:xfrm>
            <a:off x="0" y="44727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United  Kingdom has the highest number of customers, and the lowest numbers of customers are in  Australia.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So, we consider UK for the RFM Analysis.</a:t>
            </a:r>
          </a:p>
        </p:txBody>
      </p:sp>
    </p:spTree>
    <p:extLst>
      <p:ext uri="{BB962C8B-B14F-4D97-AF65-F5344CB8AC3E}">
        <p14:creationId xmlns:p14="http://schemas.microsoft.com/office/powerpoint/2010/main" val="32972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8601-2317-41BA-A8D2-92E19B1A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sz="2800" b="1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Review of Data </a:t>
            </a:r>
            <a:r>
              <a:rPr lang="en-IN" sz="2800" b="1" u="sng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Source</a:t>
            </a:r>
            <a:r>
              <a:rPr lang="en-IN" sz="2800" b="1" u="sng" err="1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IN" sz="2800" b="1" u="sng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Including</a:t>
            </a:r>
            <a:r>
              <a:rPr lang="en-IN" sz="2800" b="1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description of data / Cleansing Required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E459-35C6-471D-96B4-1A24F1EB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Negative Quantity : Quantity is a Unit representation of the number of customers.</a:t>
            </a:r>
          </a:p>
          <a:p>
            <a:r>
              <a:rPr lang="en-IN" sz="2400" dirty="0"/>
              <a:t>Invoice Date to calculate the Recency</a:t>
            </a:r>
          </a:p>
          <a:p>
            <a:r>
              <a:rPr lang="en-IN" sz="2400" dirty="0"/>
              <a:t>Invoice No: for the Frequency </a:t>
            </a:r>
          </a:p>
          <a:p>
            <a:r>
              <a:rPr lang="en-IN" sz="2400" dirty="0"/>
              <a:t>Total price for the Frequency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4B7FACFC-A120-4930-84AD-49A5278E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5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0A0B-2BA9-4221-90B9-32B366AA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923"/>
            <a:ext cx="7362825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 Distribution of data</a:t>
            </a:r>
            <a:r>
              <a:rPr lang="en-US" sz="3600" b="1" u="sng" dirty="0"/>
              <a:t> </a:t>
            </a:r>
            <a:r>
              <a:rPr lang="en-US" sz="3600" b="1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Outliers</a:t>
            </a:r>
            <a:endParaRPr lang="en-US" sz="3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080F6BD-A299-4828-BFB6-73D6A37EB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7654"/>
            <a:ext cx="5003174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F3128-8423-47E2-A26C-9A0A811C64EA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Recency ,frequency and Monetary data have outliers.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Using Boxplot algorithm to remove the outliers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Finding Z score to normalize the data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EA10CB-4E9D-4687-96BB-86556030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3047"/>
            <a:ext cx="5353049" cy="27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3726-E602-47C4-A582-E521C5C8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IN" dirty="0"/>
              <a:t>Descriptive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64B4F-5A29-446E-B61F-40FA5F75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5" y="1170707"/>
            <a:ext cx="3835867" cy="2585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0F8E2-9E15-42D2-A78D-323F7302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99" y="1170708"/>
            <a:ext cx="4034972" cy="2585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0FDF9-F5B3-4719-B377-F0968AF5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530" y="1170707"/>
            <a:ext cx="3926097" cy="2585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D5B046-E768-44B9-88A0-C5FA62D4087D}"/>
              </a:ext>
            </a:extLst>
          </p:cNvPr>
          <p:cNvSpPr txBox="1"/>
          <p:nvPr/>
        </p:nvSpPr>
        <p:spPr>
          <a:xfrm>
            <a:off x="962527" y="3965608"/>
            <a:ext cx="1780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Recency histogram we can see that the majority of customers have visited the store in the last 90 days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DAECD-C818-4454-B50D-69AE4A4F1E9A}"/>
              </a:ext>
            </a:extLst>
          </p:cNvPr>
          <p:cNvSpPr txBox="1"/>
          <p:nvPr/>
        </p:nvSpPr>
        <p:spPr>
          <a:xfrm>
            <a:off x="4427622" y="3965608"/>
            <a:ext cx="2367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Frequency plot we can see that most of the customers have visited the store less than 50 times and the highest number of customers are one time visitors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82B33-BC39-4B90-8793-6074D4381851}"/>
              </a:ext>
            </a:extLst>
          </p:cNvPr>
          <p:cNvSpPr txBox="1"/>
          <p:nvPr/>
        </p:nvSpPr>
        <p:spPr>
          <a:xfrm>
            <a:off x="8479858" y="3965608"/>
            <a:ext cx="1892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very small percentage of customers have spent more than $2500 at the shop.</a:t>
            </a:r>
          </a:p>
        </p:txBody>
      </p:sp>
    </p:spTree>
    <p:extLst>
      <p:ext uri="{BB962C8B-B14F-4D97-AF65-F5344CB8AC3E}">
        <p14:creationId xmlns:p14="http://schemas.microsoft.com/office/powerpoint/2010/main" val="31344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E077-D3F5-461D-BEAC-75986E13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Insights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1D4EBF-0AFC-4CCC-BA38-45C3295AE1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97914"/>
            <a:ext cx="4966251" cy="27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9BA2A-75EB-47E8-9E07-D71ABD2A2418}"/>
              </a:ext>
            </a:extLst>
          </p:cNvPr>
          <p:cNvSpPr txBox="1"/>
          <p:nvPr/>
        </p:nvSpPr>
        <p:spPr>
          <a:xfrm>
            <a:off x="5874027" y="1997914"/>
            <a:ext cx="6033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Looking at the data available we can categorize our customers into the following categories,</a:t>
            </a:r>
          </a:p>
          <a:p>
            <a:endParaRPr lang="en-IN" dirty="0"/>
          </a:p>
          <a:p>
            <a:r>
              <a:rPr lang="en-IN" dirty="0"/>
              <a:t>1) Champions – Customers who buy frequently and recently</a:t>
            </a:r>
          </a:p>
          <a:p>
            <a:r>
              <a:rPr lang="en-IN" dirty="0"/>
              <a:t>2) Loyal Customers – Customers who buy recently and frequently but not as much as champions (Potential Champion candidates)</a:t>
            </a:r>
          </a:p>
          <a:p>
            <a:r>
              <a:rPr lang="en-IN" dirty="0"/>
              <a:t>3) New Customers – Customers who have recently purchased for the first time </a:t>
            </a:r>
          </a:p>
          <a:p>
            <a:r>
              <a:rPr lang="en-IN" dirty="0"/>
              <a:t>4) Can’t Loose – Customers who buy frequently but have not been active recently</a:t>
            </a:r>
          </a:p>
          <a:p>
            <a:r>
              <a:rPr lang="en-IN" dirty="0"/>
              <a:t>5) Need Attention – Customers who have not purchased recently but have frequented the store in the past</a:t>
            </a:r>
          </a:p>
          <a:p>
            <a:r>
              <a:rPr lang="en-IN" dirty="0"/>
              <a:t>6) At Risk – Customers who have not been active for a prolonged period of time and also have not frequented the store in the past</a:t>
            </a:r>
          </a:p>
        </p:txBody>
      </p:sp>
    </p:spTree>
    <p:extLst>
      <p:ext uri="{BB962C8B-B14F-4D97-AF65-F5344CB8AC3E}">
        <p14:creationId xmlns:p14="http://schemas.microsoft.com/office/powerpoint/2010/main" val="53572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CC38-A119-442E-8429-DC60EE0D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D9425-3BF7-48A7-871B-2CBFC118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22044"/>
            <a:ext cx="2747341" cy="2370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7761D-5EE9-4ED6-9EB9-40C61006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40" y="1807115"/>
            <a:ext cx="2908375" cy="248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53C86-4F8F-448D-98A2-04308D33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65" y="1768614"/>
            <a:ext cx="2939762" cy="2562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4217C-E47C-492F-86F8-F32AB7104F6C}"/>
              </a:ext>
            </a:extLst>
          </p:cNvPr>
          <p:cNvSpPr txBox="1"/>
          <p:nvPr/>
        </p:nvSpPr>
        <p:spPr>
          <a:xfrm>
            <a:off x="9387027" y="1548779"/>
            <a:ext cx="2442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from the plots that, the segmentation has been done mostly based on the monitory gains from the customers. </a:t>
            </a:r>
          </a:p>
          <a:p>
            <a:r>
              <a:rPr lang="en-IN" dirty="0"/>
              <a:t>Because of this we can see a clear segregation when monitory is in one if the axis but looks a little disoriented when it is not.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2C327F-03F7-4189-BA50-4452A6B74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27" y="4875092"/>
            <a:ext cx="2225886" cy="16177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FB7BDD-3D6B-4CCB-8924-33451F74C5CD}"/>
              </a:ext>
            </a:extLst>
          </p:cNvPr>
          <p:cNvSpPr txBox="1"/>
          <p:nvPr/>
        </p:nvSpPr>
        <p:spPr>
          <a:xfrm>
            <a:off x="2691213" y="5137331"/>
            <a:ext cx="582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here from the elbow method that 3 clusters is where the elbow is significant but we have chosen 4 to better understand the customer segments </a:t>
            </a:r>
          </a:p>
        </p:txBody>
      </p:sp>
    </p:spTree>
    <p:extLst>
      <p:ext uri="{BB962C8B-B14F-4D97-AF65-F5344CB8AC3E}">
        <p14:creationId xmlns:p14="http://schemas.microsoft.com/office/powerpoint/2010/main" val="313572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57F-3D85-4248-AD5C-730FB6B0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450044-853E-4B4D-BDDF-B6A1C3D4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2044"/>
            <a:ext cx="2747341" cy="237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9D5BD-7952-40AD-BAC1-A571C743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40" y="1807115"/>
            <a:ext cx="2908375" cy="2485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62AB9-4F82-4BBF-AAAC-D09A2707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65" y="1768614"/>
            <a:ext cx="2939762" cy="256275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CC431D5-240B-4063-82A6-017AFDF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24252"/>
              </p:ext>
            </p:extLst>
          </p:nvPr>
        </p:nvGraphicFramePr>
        <p:xfrm>
          <a:off x="838199" y="4562723"/>
          <a:ext cx="11029752" cy="221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87">
                  <a:extLst>
                    <a:ext uri="{9D8B030D-6E8A-4147-A177-3AD203B41FA5}">
                      <a16:colId xmlns:a16="http://schemas.microsoft.com/office/drawing/2014/main" val="2560365609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984851390"/>
                    </a:ext>
                  </a:extLst>
                </a:gridCol>
                <a:gridCol w="3878982">
                  <a:extLst>
                    <a:ext uri="{9D8B030D-6E8A-4147-A177-3AD203B41FA5}">
                      <a16:colId xmlns:a16="http://schemas.microsoft.com/office/drawing/2014/main" val="3467637740"/>
                    </a:ext>
                  </a:extLst>
                </a:gridCol>
                <a:gridCol w="3436220">
                  <a:extLst>
                    <a:ext uri="{9D8B030D-6E8A-4147-A177-3AD203B41FA5}">
                      <a16:colId xmlns:a16="http://schemas.microsoft.com/office/drawing/2014/main" val="3618527072"/>
                    </a:ext>
                  </a:extLst>
                </a:gridCol>
              </a:tblGrid>
              <a:tr h="386030">
                <a:tc>
                  <a:txBody>
                    <a:bodyPr/>
                    <a:lstStyle/>
                    <a:p>
                      <a:r>
                        <a:rPr lang="en-IN" sz="11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Monitory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Recency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51254"/>
                  </a:ext>
                </a:extLst>
              </a:tr>
              <a:tr h="386030">
                <a:tc>
                  <a:txBody>
                    <a:bodyPr/>
                    <a:lstStyle/>
                    <a:p>
                      <a:r>
                        <a:rPr lang="en-IN" sz="1100" dirty="0"/>
                        <a:t>0 - Champions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Highest - $10,000 and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Most customers have visited the store in the last 50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Ranges from one time visits to more than 700 independent visits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6363"/>
                  </a:ext>
                </a:extLst>
              </a:tr>
              <a:tr h="386030">
                <a:tc>
                  <a:txBody>
                    <a:bodyPr/>
                    <a:lstStyle/>
                    <a:p>
                      <a:r>
                        <a:rPr lang="en-IN" sz="1100" dirty="0"/>
                        <a:t>1 – Loyal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Second Best - $5,000 to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Most customers have visited the store in the last 100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Ranges from one time visits to more than 700 independent visits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45161"/>
                  </a:ext>
                </a:extLst>
              </a:tr>
              <a:tr h="386030">
                <a:tc>
                  <a:txBody>
                    <a:bodyPr/>
                    <a:lstStyle/>
                    <a:p>
                      <a:r>
                        <a:rPr lang="en-IN" sz="1100" dirty="0"/>
                        <a:t>2 – Need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Second least - $1,000 to 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Most customers have visited the store in the last 150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Most customers have a frequency less than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289"/>
                  </a:ext>
                </a:extLst>
              </a:tr>
              <a:tr h="386030">
                <a:tc>
                  <a:txBody>
                    <a:bodyPr/>
                    <a:lstStyle/>
                    <a:p>
                      <a:r>
                        <a:rPr lang="en-IN" sz="1100" dirty="0"/>
                        <a:t>3 – 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Least – Between $1 and 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No definable limit for recency.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Most customers have a frequency less than 200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6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59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0EA3-F436-48BD-9044-76C3A374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A8A9-5CC3-437F-B83A-A3126CE0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Champions – They are our best customers, use them to get feedback and provide offers. They will support the company in case of a new product or concept launch</a:t>
            </a:r>
          </a:p>
          <a:p>
            <a:r>
              <a:rPr lang="en-IN" dirty="0"/>
              <a:t>Loyal Customers – The are second only to Champions, they can be nudged to become champions. Provide opportunities to visit the store more often and make them purchase more and become champions.</a:t>
            </a:r>
          </a:p>
          <a:p>
            <a:r>
              <a:rPr lang="en-IN" dirty="0"/>
              <a:t>New Customers – Provide a pleasant experience, create a bond with the brand to ensure they stay with the company</a:t>
            </a:r>
          </a:p>
          <a:p>
            <a:r>
              <a:rPr lang="en-IN" dirty="0"/>
              <a:t>Need Attention – They have been inactive for a while, provide offers they cannot say no to. Make them come back and shop with the brand.</a:t>
            </a:r>
          </a:p>
          <a:p>
            <a:r>
              <a:rPr lang="en-IN" dirty="0"/>
              <a:t>Can’t Loose – They were once high value assets who are at risk of becoming inactive, provide special offers. Get feedback to understand needs and gaps in marketing or services provided</a:t>
            </a:r>
          </a:p>
          <a:p>
            <a:r>
              <a:rPr lang="en-IN" dirty="0"/>
              <a:t>At Risk – They are the other who are at risk of leaving or hibernating, get feedback understand needs to start rebuilding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893283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B3FD86655D74F8272505097159017" ma:contentTypeVersion="7" ma:contentTypeDescription="Create a new document." ma:contentTypeScope="" ma:versionID="c42127c87c6b1462e4174b4140deefda">
  <xsd:schema xmlns:xsd="http://www.w3.org/2001/XMLSchema" xmlns:xs="http://www.w3.org/2001/XMLSchema" xmlns:p="http://schemas.microsoft.com/office/2006/metadata/properties" xmlns:ns3="c286feba-71a8-4f35-b5c1-7487a6bd2949" xmlns:ns4="3fea1234-327c-42b1-942f-6dbb58096077" targetNamespace="http://schemas.microsoft.com/office/2006/metadata/properties" ma:root="true" ma:fieldsID="f7cc0c891d194091fa9c58352d13ae6d" ns3:_="" ns4:_="">
    <xsd:import namespace="c286feba-71a8-4f35-b5c1-7487a6bd2949"/>
    <xsd:import namespace="3fea1234-327c-42b1-942f-6dbb580960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6feba-71a8-4f35-b5c1-7487a6bd29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a1234-327c-42b1-942f-6dbb58096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6344E3-C372-4C72-A4E4-9FE698A5C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CDC2F-F11A-49EC-94CA-E01A1BB98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86feba-71a8-4f35-b5c1-7487a6bd2949"/>
    <ds:schemaRef ds:uri="3fea1234-327c-42b1-942f-6dbb58096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17FAC0-40E9-4790-A0B8-75DA305484D2}">
  <ds:schemaRefs>
    <ds:schemaRef ds:uri="http://www.w3.org/XML/1998/namespace"/>
    <ds:schemaRef ds:uri="c286feba-71a8-4f35-b5c1-7487a6bd2949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3fea1234-327c-42b1-942f-6dbb580960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</TotalTime>
  <Words>727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Rockwell</vt:lpstr>
      <vt:lpstr>Rockwell Condensed</vt:lpstr>
      <vt:lpstr>Wingdings</vt:lpstr>
      <vt:lpstr>Wood Type</vt:lpstr>
      <vt:lpstr>Marketing Analytics </vt:lpstr>
      <vt:lpstr>Overview of Problem / Requirement</vt:lpstr>
      <vt:lpstr>Review of Data Source:Including description of data / Cleansing Required</vt:lpstr>
      <vt:lpstr>  Distribution of data Outliers</vt:lpstr>
      <vt:lpstr>Descriptive Insights</vt:lpstr>
      <vt:lpstr>Descriptive Insights</vt:lpstr>
      <vt:lpstr>Results</vt:lpstr>
      <vt:lpstr>Segmentation</vt:lpstr>
      <vt:lpstr>Future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Benneth Johnson</dc:creator>
  <cp:lastModifiedBy>Rahul Karippurathukattil Suresh</cp:lastModifiedBy>
  <cp:revision>3</cp:revision>
  <dcterms:created xsi:type="dcterms:W3CDTF">2022-02-28T00:54:08Z</dcterms:created>
  <dcterms:modified xsi:type="dcterms:W3CDTF">2022-02-28T01:38:02Z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0x01010061FB3FD86655D74F8272505097159017</vt:lpwstr>
  </property>
</Properties>
</file>