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5" r:id="rId5"/>
    <p:sldId id="266" r:id="rId6"/>
    <p:sldId id="263" r:id="rId7"/>
    <p:sldId id="264" r:id="rId8"/>
    <p:sldId id="259" r:id="rId9"/>
    <p:sldId id="261" r:id="rId10"/>
    <p:sldId id="262" r:id="rId11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g2oTJGEiS0OqL36DOMAI+3tFEFJ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H N" initials="NHN" lastIdx="8" clrIdx="0">
    <p:extLst>
      <p:ext uri="{19B8F6BF-5375-455C-9EA6-DF929625EA0E}">
        <p15:presenceInfo xmlns:p15="http://schemas.microsoft.com/office/powerpoint/2012/main" userId="f7c185f3c0683f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69F68-DEBD-45ED-B0FC-E388116ACA1A}" v="1268" dt="2020-03-29T21:57:12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30T00:18:26.616" idx="8">
    <p:pos x="3149" y="1343"/>
    <p:text>Maximum 5 slides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30T00:13:31.194" idx="1">
    <p:pos x="3965" y="2221"/>
    <p:text>Can you add the other equation as well?</p:text>
    <p:extLst>
      <p:ext uri="{C676402C-5697-4E1C-873F-D02D1690AC5C}">
        <p15:threadingInfo xmlns:p15="http://schemas.microsoft.com/office/powerpoint/2012/main" timeZoneBias="-120"/>
      </p:ext>
    </p:extLst>
  </p:cm>
  <p:cm authorId="1" dt="2020-03-30T00:13:42.748" idx="2">
    <p:pos x="2921" y="698"/>
    <p:text>Heading size is smaller than body</p:text>
    <p:extLst>
      <p:ext uri="{C676402C-5697-4E1C-873F-D02D1690AC5C}">
        <p15:threadingInfo xmlns:p15="http://schemas.microsoft.com/office/powerpoint/2012/main" timeZoneBias="-120"/>
      </p:ext>
    </p:extLst>
  </p:cm>
  <p:cm authorId="1" dt="2020-03-30T00:15:23.428" idx="5">
    <p:pos x="2390" y="2218"/>
    <p:text>Also one more state to be added. (already added)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30T00:14:24.344" idx="3">
    <p:pos x="2223" y="721"/>
    <p:text>heading size here as well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30T00:14:40.344" idx="4">
    <p:pos x="5421" y="839"/>
    <p:text>If the cost function would be in 1 line it would be helpful.</p:text>
    <p:extLst>
      <p:ext uri="{C676402C-5697-4E1C-873F-D02D1690AC5C}">
        <p15:threadingInfo xmlns:p15="http://schemas.microsoft.com/office/powerpoint/2012/main" timeZoneBias="-120"/>
      </p:ext>
    </p:extLst>
  </p:cm>
  <p:cm authorId="1" dt="2020-03-30T00:17:36.716" idx="6">
    <p:pos x="2777" y="2269"/>
    <p:text>Shouldn't this come in previous slide itself?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30T00:17:59.064" idx="7">
    <p:pos x="3207" y="1049"/>
    <p:text>This should also fit in previous slide.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e08ff8702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7e08ff870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e08ff8702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7e08ff870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92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e08ff8702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7e08ff870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13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e08ff8702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7e08ff870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709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e08ff8702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7e08ff870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101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e08ff87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7e08ff87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e08ff87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7e08ff87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947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e08ff87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7e08ff87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01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7200"/>
              <a:buFont typeface="Arial"/>
              <a:buNone/>
              <a:defRPr sz="7200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6" descr="TU_P5#white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264" y="4581184"/>
            <a:ext cx="1368883" cy="6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6"/>
          <p:cNvSpPr txBox="1"/>
          <p:nvPr/>
        </p:nvSpPr>
        <p:spPr>
          <a:xfrm>
            <a:off x="6651560" y="4815702"/>
            <a:ext cx="23163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00A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6"/>
          <p:cNvSpPr/>
          <p:nvPr/>
        </p:nvSpPr>
        <p:spPr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" name="Google Shape;11;p6" descr="TU_P5#white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264" y="4389330"/>
            <a:ext cx="1368883" cy="8432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>
            <a:spLocks noGrp="1"/>
          </p:cNvSpPr>
          <p:nvPr>
            <p:ph type="ctrTitle"/>
          </p:nvPr>
        </p:nvSpPr>
        <p:spPr>
          <a:xfrm>
            <a:off x="1819975" y="592725"/>
            <a:ext cx="7030800" cy="17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8800"/>
            </a:pPr>
            <a:r>
              <a:rPr lang="en-US" sz="3600" dirty="0"/>
              <a:t>Motion Planning and Control of an Autonomous Car for Pedestrian Avoidance</a:t>
            </a:r>
            <a:endParaRPr lang="en-US" dirty="0"/>
          </a:p>
        </p:txBody>
      </p:sp>
      <p:sp>
        <p:nvSpPr>
          <p:cNvPr id="24" name="Google Shape;24;p1"/>
          <p:cNvSpPr txBox="1">
            <a:spLocks noGrp="1"/>
          </p:cNvSpPr>
          <p:nvPr>
            <p:ph type="subTitle" idx="1"/>
          </p:nvPr>
        </p:nvSpPr>
        <p:spPr>
          <a:xfrm>
            <a:off x="1758025" y="2503075"/>
            <a:ext cx="72531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ME47035 Robot Motion Planning and </a:t>
            </a:r>
            <a:r>
              <a:rPr lang="en-US"/>
              <a:t>control (Final Project)</a:t>
            </a:r>
            <a:endParaRPr lang="en-US" dirty="0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6384710" y="3574186"/>
            <a:ext cx="2428800" cy="12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Group 13</a:t>
            </a:r>
            <a:endParaRPr b="1" dirty="0"/>
          </a:p>
          <a:p>
            <a:r>
              <a:rPr lang="en-US" dirty="0"/>
              <a:t>Nikhil H N        5049628</a:t>
            </a:r>
          </a:p>
          <a:p>
            <a:r>
              <a:rPr lang="en-US" dirty="0"/>
              <a:t>Shantanu S     5032814</a:t>
            </a:r>
          </a:p>
          <a:p>
            <a:r>
              <a:rPr lang="en-US" dirty="0"/>
              <a:t>Varun K           4980611</a:t>
            </a:r>
          </a:p>
          <a:p>
            <a:r>
              <a:rPr lang="en-US" dirty="0"/>
              <a:t>Weiming C      5015006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08ff8702_0_0"/>
          <p:cNvSpPr txBox="1">
            <a:spLocks noGrp="1"/>
          </p:cNvSpPr>
          <p:nvPr>
            <p:ph type="title"/>
          </p:nvPr>
        </p:nvSpPr>
        <p:spPr>
          <a:xfrm>
            <a:off x="1763100" y="492250"/>
            <a:ext cx="7106400" cy="76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Further Discussions</a:t>
            </a:r>
            <a:endParaRPr/>
          </a:p>
        </p:txBody>
      </p:sp>
      <p:sp>
        <p:nvSpPr>
          <p:cNvPr id="47" name="Google Shape;47;g7e08ff8702_0_0"/>
          <p:cNvSpPr txBox="1">
            <a:spLocks noGrp="1"/>
          </p:cNvSpPr>
          <p:nvPr>
            <p:ph type="body" idx="1"/>
          </p:nvPr>
        </p:nvSpPr>
        <p:spPr>
          <a:xfrm>
            <a:off x="1633214" y="1787179"/>
            <a:ext cx="7106400" cy="301828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>
                <a:solidFill>
                  <a:srgbClr val="666666"/>
                </a:solidFill>
                <a:highlight>
                  <a:srgbClr val="FFFFFF"/>
                </a:highlight>
              </a:rPr>
              <a:t>Complication of model, including the model of the steering, suspension and the tire dynamics to icrease the fedality of the model.</a:t>
            </a:r>
            <a:endParaRPr lang="en-US" sz="18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rgbClr val="666666"/>
                </a:solidFill>
                <a:highlight>
                  <a:srgbClr val="FFFFFF"/>
                </a:highlight>
              </a:rPr>
              <a:t>Some comfort features like limit to the rate of steering and the rate of acceleration to avoid the jerky ride.</a:t>
            </a: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rgbClr val="666666"/>
                </a:solidFill>
                <a:highlight>
                  <a:srgbClr val="FFFFFF"/>
                </a:highlight>
              </a:rPr>
              <a:t>More kind of small path planning manuvers such as Parking, Lane merging or overtaking can be included.</a:t>
            </a:r>
          </a:p>
        </p:txBody>
      </p:sp>
      <p:sp>
        <p:nvSpPr>
          <p:cNvPr id="48" name="Google Shape;48;g7e08ff8702_0_0"/>
          <p:cNvSpPr txBox="1"/>
          <p:nvPr/>
        </p:nvSpPr>
        <p:spPr>
          <a:xfrm>
            <a:off x="1835400" y="4671300"/>
            <a:ext cx="69618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FDE79-73B8-4797-9344-5F10BC8F7AB6}"/>
              </a:ext>
            </a:extLst>
          </p:cNvPr>
          <p:cNvSpPr txBox="1"/>
          <p:nvPr/>
        </p:nvSpPr>
        <p:spPr>
          <a:xfrm>
            <a:off x="1635269" y="13040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/>
              <a:t>Possible Improvements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94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e08ff8702_2_1"/>
          <p:cNvSpPr txBox="1">
            <a:spLocks noGrp="1"/>
          </p:cNvSpPr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3600"/>
            </a:pPr>
            <a:r>
              <a:rPr lang="en-US"/>
              <a:t>Description of the Model</a:t>
            </a:r>
            <a:endParaRPr/>
          </a:p>
        </p:txBody>
      </p:sp>
      <p:sp>
        <p:nvSpPr>
          <p:cNvPr id="40" name="Google Shape;40;g7e08ff8702_2_1"/>
          <p:cNvSpPr txBox="1">
            <a:spLocks noGrp="1"/>
          </p:cNvSpPr>
          <p:nvPr>
            <p:ph type="body" idx="1"/>
          </p:nvPr>
        </p:nvSpPr>
        <p:spPr>
          <a:xfrm>
            <a:off x="1706756" y="1485505"/>
            <a:ext cx="7106400" cy="306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dirty="0"/>
              <a:t>3 DOF kinematic bicycle model with lateral Dynamics.</a:t>
            </a:r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800" dirty="0"/>
              <a:t>No Ackerman steering.</a:t>
            </a:r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800" dirty="0"/>
              <a:t>Limited steering and Throttle Input possible.</a:t>
            </a:r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800" dirty="0"/>
              <a:t>States of the Model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US" sz="1400" dirty="0"/>
              <a:t>Global X position of the car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US" sz="1400" dirty="0"/>
              <a:t>Global Y position of the car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US" sz="1400" dirty="0"/>
              <a:t>Orientation θ of the car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US" sz="1400" dirty="0"/>
              <a:t>Throttle delta of the car</a:t>
            </a:r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800" dirty="0"/>
              <a:t>The Non linear equation for motion are </a:t>
            </a:r>
          </a:p>
        </p:txBody>
      </p:sp>
      <p:sp>
        <p:nvSpPr>
          <p:cNvPr id="41" name="Google Shape;41;g7e08ff8702_2_1"/>
          <p:cNvSpPr txBox="1"/>
          <p:nvPr/>
        </p:nvSpPr>
        <p:spPr>
          <a:xfrm>
            <a:off x="1862300" y="4549375"/>
            <a:ext cx="67953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BC1B4-2B51-4D98-9373-95F7733A205B}"/>
              </a:ext>
            </a:extLst>
          </p:cNvPr>
          <p:cNvSpPr txBox="1"/>
          <p:nvPr/>
        </p:nvSpPr>
        <p:spPr>
          <a:xfrm>
            <a:off x="1765156" y="1063769"/>
            <a:ext cx="70489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Model Parameters and </a:t>
            </a:r>
            <a:r>
              <a:rPr lang="en-US" dirty="0" err="1"/>
              <a:t>assumtions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9C03C55-27E6-43D4-9E3A-D97F1E5E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65" y="3519488"/>
            <a:ext cx="1019175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e08ff8702_2_1"/>
          <p:cNvSpPr txBox="1">
            <a:spLocks noGrp="1"/>
          </p:cNvSpPr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3600"/>
            </a:pPr>
            <a:r>
              <a:rPr lang="en-US"/>
              <a:t>Description of the Model</a:t>
            </a:r>
          </a:p>
        </p:txBody>
      </p:sp>
      <p:sp>
        <p:nvSpPr>
          <p:cNvPr id="40" name="Google Shape;40;g7e08ff8702_2_1"/>
          <p:cNvSpPr txBox="1">
            <a:spLocks noGrp="1"/>
          </p:cNvSpPr>
          <p:nvPr>
            <p:ph type="body" idx="1"/>
          </p:nvPr>
        </p:nvSpPr>
        <p:spPr>
          <a:xfrm>
            <a:off x="1706756" y="1485505"/>
            <a:ext cx="7106400" cy="306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800" dirty="0"/>
              <a:t>A Model Predictive Control is used for path planning.</a:t>
            </a:r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800" dirty="0"/>
              <a:t>The constraints of the motion are included in the design.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US" sz="1400" dirty="0"/>
              <a:t>The steering angle is constrained between –0.5 and 0.5 rad.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US" sz="1400" dirty="0"/>
              <a:t>The throttle input is constrained between –1 and +1 (full acc/full braking).</a:t>
            </a:r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800" dirty="0"/>
              <a:t>The path planning is done online as the environment is dynamics with moving pedestrian.</a:t>
            </a:r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800" dirty="0"/>
              <a:t>Predicted horizon of 10 steps.</a:t>
            </a:r>
          </a:p>
          <a:p>
            <a:pPr>
              <a:lnSpc>
                <a:spcPct val="114999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41" name="Google Shape;41;g7e08ff8702_2_1"/>
          <p:cNvSpPr txBox="1"/>
          <p:nvPr/>
        </p:nvSpPr>
        <p:spPr>
          <a:xfrm>
            <a:off x="1862300" y="4549375"/>
            <a:ext cx="67953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BC1B4-2B51-4D98-9373-95F7733A205B}"/>
              </a:ext>
            </a:extLst>
          </p:cNvPr>
          <p:cNvSpPr txBox="1"/>
          <p:nvPr/>
        </p:nvSpPr>
        <p:spPr>
          <a:xfrm>
            <a:off x="1706707" y="1063769"/>
            <a:ext cx="70489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Motion Planning</a:t>
            </a:r>
          </a:p>
        </p:txBody>
      </p:sp>
    </p:spTree>
    <p:extLst>
      <p:ext uri="{BB962C8B-B14F-4D97-AF65-F5344CB8AC3E}">
        <p14:creationId xmlns:p14="http://schemas.microsoft.com/office/powerpoint/2010/main" val="13113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e08ff8702_2_1"/>
          <p:cNvSpPr txBox="1">
            <a:spLocks noGrp="1"/>
          </p:cNvSpPr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3600"/>
            </a:pPr>
            <a:r>
              <a:rPr lang="en-US"/>
              <a:t>Model and planning</a:t>
            </a:r>
            <a:endParaRPr/>
          </a:p>
        </p:txBody>
      </p:sp>
      <p:sp>
        <p:nvSpPr>
          <p:cNvPr id="40" name="Google Shape;40;g7e08ff8702_2_1"/>
          <p:cNvSpPr txBox="1">
            <a:spLocks noGrp="1"/>
          </p:cNvSpPr>
          <p:nvPr>
            <p:ph type="body" idx="1"/>
          </p:nvPr>
        </p:nvSpPr>
        <p:spPr>
          <a:xfrm>
            <a:off x="1706756" y="1485505"/>
            <a:ext cx="3924184" cy="306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/>
              <a:t>The cost function is defined as</a:t>
            </a:r>
            <a:endParaRPr lang="en-US" sz="1800" dirty="0"/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800"/>
              <a:t>It consist of the following factors</a:t>
            </a:r>
            <a:endParaRPr lang="en-US" sz="1800" dirty="0"/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US" sz="1400"/>
              <a:t>Positive for deviation from the lane</a:t>
            </a:r>
            <a:endParaRPr lang="en-US" sz="1400" dirty="0"/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US" sz="1400"/>
              <a:t>Positive for deviation from the straight position</a:t>
            </a:r>
            <a:endParaRPr lang="en-US" sz="1400" dirty="0"/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US" sz="1400"/>
              <a:t>Negative for distance between car and pedestrian.</a:t>
            </a:r>
            <a:endParaRPr lang="en-US" sz="1400" dirty="0"/>
          </a:p>
          <a:p>
            <a:pPr marL="114300" indent="0">
              <a:lnSpc>
                <a:spcPct val="114999"/>
              </a:lnSpc>
              <a:spcBef>
                <a:spcPts val="0"/>
              </a:spcBef>
              <a:buNone/>
            </a:pPr>
            <a:endParaRPr lang="en-US" sz="1800" dirty="0"/>
          </a:p>
          <a:p>
            <a:pPr>
              <a:lnSpc>
                <a:spcPct val="114999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14999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41" name="Google Shape;41;g7e08ff8702_2_1"/>
          <p:cNvSpPr txBox="1"/>
          <p:nvPr/>
        </p:nvSpPr>
        <p:spPr>
          <a:xfrm>
            <a:off x="1862300" y="4549375"/>
            <a:ext cx="67953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BC1B4-2B51-4D98-9373-95F7733A205B}"/>
              </a:ext>
            </a:extLst>
          </p:cNvPr>
          <p:cNvSpPr txBox="1"/>
          <p:nvPr/>
        </p:nvSpPr>
        <p:spPr>
          <a:xfrm>
            <a:off x="1706707" y="1063769"/>
            <a:ext cx="70489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Motion Planning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6BFBE72-A5C6-4DC3-9837-70FDE2FB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70" y="1332483"/>
            <a:ext cx="2743200" cy="18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1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e08ff8702_2_1"/>
          <p:cNvSpPr txBox="1">
            <a:spLocks noGrp="1"/>
          </p:cNvSpPr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3600"/>
            </a:pPr>
            <a:r>
              <a:rPr lang="en-US"/>
              <a:t>Model and planning</a:t>
            </a:r>
            <a:endParaRPr/>
          </a:p>
        </p:txBody>
      </p:sp>
      <p:sp>
        <p:nvSpPr>
          <p:cNvPr id="40" name="Google Shape;40;g7e08ff8702_2_1"/>
          <p:cNvSpPr txBox="1">
            <a:spLocks noGrp="1"/>
          </p:cNvSpPr>
          <p:nvPr>
            <p:ph type="body" idx="1"/>
          </p:nvPr>
        </p:nvSpPr>
        <p:spPr>
          <a:xfrm>
            <a:off x="1706756" y="1485505"/>
            <a:ext cx="7106400" cy="306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dirty="0"/>
              <a:t>A straight 40 m wide road.</a:t>
            </a:r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800" dirty="0"/>
              <a:t>The car should reach the goal with the desired heading</a:t>
            </a:r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800" dirty="0"/>
              <a:t>2 Pedestrians cross the road at different locations with the speed of 2 km/h.</a:t>
            </a:r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800" dirty="0"/>
              <a:t>If there are no pedestrians the car drives in the center of the road.</a:t>
            </a:r>
          </a:p>
        </p:txBody>
      </p:sp>
      <p:sp>
        <p:nvSpPr>
          <p:cNvPr id="41" name="Google Shape;41;g7e08ff8702_2_1"/>
          <p:cNvSpPr txBox="1"/>
          <p:nvPr/>
        </p:nvSpPr>
        <p:spPr>
          <a:xfrm>
            <a:off x="1862300" y="4549375"/>
            <a:ext cx="67953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BC1B4-2B51-4D98-9373-95F7733A205B}"/>
              </a:ext>
            </a:extLst>
          </p:cNvPr>
          <p:cNvSpPr txBox="1"/>
          <p:nvPr/>
        </p:nvSpPr>
        <p:spPr>
          <a:xfrm>
            <a:off x="1706707" y="1063769"/>
            <a:ext cx="70489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Planned Scenario and Obstacle</a:t>
            </a:r>
          </a:p>
        </p:txBody>
      </p:sp>
    </p:spTree>
    <p:extLst>
      <p:ext uri="{BB962C8B-B14F-4D97-AF65-F5344CB8AC3E}">
        <p14:creationId xmlns:p14="http://schemas.microsoft.com/office/powerpoint/2010/main" val="94403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e08ff8702_2_1"/>
          <p:cNvSpPr txBox="1">
            <a:spLocks noGrp="1"/>
          </p:cNvSpPr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3600"/>
            </a:pPr>
            <a:r>
              <a:rPr lang="en-US"/>
              <a:t>Results </a:t>
            </a:r>
            <a:endParaRPr/>
          </a:p>
        </p:txBody>
      </p:sp>
      <p:sp>
        <p:nvSpPr>
          <p:cNvPr id="40" name="Google Shape;40;g7e08ff8702_2_1"/>
          <p:cNvSpPr txBox="1">
            <a:spLocks noGrp="1"/>
          </p:cNvSpPr>
          <p:nvPr>
            <p:ph type="body" idx="1"/>
          </p:nvPr>
        </p:nvSpPr>
        <p:spPr>
          <a:xfrm>
            <a:off x="1706756" y="1485505"/>
            <a:ext cx="7106400" cy="306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14999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41" name="Google Shape;41;g7e08ff8702_2_1"/>
          <p:cNvSpPr txBox="1"/>
          <p:nvPr/>
        </p:nvSpPr>
        <p:spPr>
          <a:xfrm>
            <a:off x="1862300" y="4549375"/>
            <a:ext cx="67953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BC1B4-2B51-4D98-9373-95F7733A205B}"/>
              </a:ext>
            </a:extLst>
          </p:cNvPr>
          <p:cNvSpPr txBox="1"/>
          <p:nvPr/>
        </p:nvSpPr>
        <p:spPr>
          <a:xfrm>
            <a:off x="1706707" y="1063769"/>
            <a:ext cx="70489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3" name="mpc2_updated">
            <a:hlinkClick r:id="" action="ppaction://media"/>
            <a:extLst>
              <a:ext uri="{FF2B5EF4-FFF2-40B4-BE49-F238E27FC236}">
                <a16:creationId xmlns:a16="http://schemas.microsoft.com/office/drawing/2014/main" id="{7100708D-C8EA-4A86-A1FE-89A68591AC0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31165" y="971550"/>
            <a:ext cx="5055704" cy="37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49FCA87-AF33-4A8C-ADE8-CFFB1D98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71442"/>
            <a:ext cx="2743200" cy="227751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E9C0E37-E1CD-42D8-9531-386628BC1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39" y="395738"/>
            <a:ext cx="2743200" cy="225321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EE8233D-8D5C-41C4-A675-E1F9FE470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146" y="2944582"/>
            <a:ext cx="2743200" cy="2152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FA57C5-708E-4614-AC8C-C993122BD392}"/>
              </a:ext>
            </a:extLst>
          </p:cNvPr>
          <p:cNvSpPr txBox="1"/>
          <p:nvPr/>
        </p:nvSpPr>
        <p:spPr>
          <a:xfrm>
            <a:off x="3697147" y="2636805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Car Avoiding the obstacle</a:t>
            </a:r>
          </a:p>
        </p:txBody>
      </p:sp>
    </p:spTree>
    <p:extLst>
      <p:ext uri="{BB962C8B-B14F-4D97-AF65-F5344CB8AC3E}">
        <p14:creationId xmlns:p14="http://schemas.microsoft.com/office/powerpoint/2010/main" val="394199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08ff8702_0_0"/>
          <p:cNvSpPr txBox="1">
            <a:spLocks noGrp="1"/>
          </p:cNvSpPr>
          <p:nvPr>
            <p:ph type="title"/>
          </p:nvPr>
        </p:nvSpPr>
        <p:spPr>
          <a:xfrm>
            <a:off x="1763100" y="492250"/>
            <a:ext cx="7106400" cy="76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Further Discussions</a:t>
            </a:r>
            <a:endParaRPr/>
          </a:p>
        </p:txBody>
      </p:sp>
      <p:sp>
        <p:nvSpPr>
          <p:cNvPr id="47" name="Google Shape;47;g7e08ff8702_0_0"/>
          <p:cNvSpPr txBox="1">
            <a:spLocks noGrp="1"/>
          </p:cNvSpPr>
          <p:nvPr>
            <p:ph type="body" idx="1"/>
          </p:nvPr>
        </p:nvSpPr>
        <p:spPr>
          <a:xfrm>
            <a:off x="1633214" y="1787179"/>
            <a:ext cx="7106400" cy="301828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solidFill>
                  <a:srgbClr val="666666"/>
                </a:solidFill>
                <a:highlight>
                  <a:srgbClr val="FFFFFF"/>
                </a:highlight>
              </a:rPr>
              <a:t>The Implementation of the MPC application is solving it in real time.</a:t>
            </a:r>
          </a:p>
          <a:p>
            <a:pPr>
              <a:lnSpc>
                <a:spcPct val="114999"/>
              </a:lnSpc>
            </a:pPr>
            <a:r>
              <a:rPr lang="en-US" sz="1800" dirty="0">
                <a:solidFill>
                  <a:srgbClr val="666666"/>
                </a:solidFill>
                <a:highlight>
                  <a:srgbClr val="FFFFFF"/>
                </a:highlight>
              </a:rPr>
              <a:t>We can use simple linear model with a linear solver or a bicycle model with a non linear solver to get the solution in real time depending on the computing power</a:t>
            </a:r>
          </a:p>
          <a:p>
            <a:pPr>
              <a:lnSpc>
                <a:spcPct val="114999"/>
              </a:lnSpc>
            </a:pPr>
            <a:r>
              <a:rPr lang="en-US" sz="1800" dirty="0">
                <a:solidFill>
                  <a:srgbClr val="666666"/>
                </a:solidFill>
                <a:highlight>
                  <a:srgbClr val="FFFFFF"/>
                </a:highlight>
              </a:rPr>
              <a:t>A path planning for obstacle avoidance by a simple car model with 2 inputs and 3 DOF is achieved.</a:t>
            </a:r>
          </a:p>
        </p:txBody>
      </p:sp>
      <p:sp>
        <p:nvSpPr>
          <p:cNvPr id="48" name="Google Shape;48;g7e08ff8702_0_0"/>
          <p:cNvSpPr txBox="1"/>
          <p:nvPr/>
        </p:nvSpPr>
        <p:spPr>
          <a:xfrm>
            <a:off x="1835400" y="4671300"/>
            <a:ext cx="69618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FDE79-73B8-4797-9344-5F10BC8F7AB6}"/>
              </a:ext>
            </a:extLst>
          </p:cNvPr>
          <p:cNvSpPr txBox="1"/>
          <p:nvPr/>
        </p:nvSpPr>
        <p:spPr>
          <a:xfrm>
            <a:off x="1635269" y="13040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/>
              <a:t>Implementation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08ff8702_0_0"/>
          <p:cNvSpPr txBox="1">
            <a:spLocks noGrp="1"/>
          </p:cNvSpPr>
          <p:nvPr>
            <p:ph type="title"/>
          </p:nvPr>
        </p:nvSpPr>
        <p:spPr>
          <a:xfrm>
            <a:off x="1763100" y="492250"/>
            <a:ext cx="7106400" cy="76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Further Discussions</a:t>
            </a:r>
            <a:endParaRPr/>
          </a:p>
        </p:txBody>
      </p:sp>
      <p:sp>
        <p:nvSpPr>
          <p:cNvPr id="47" name="Google Shape;47;g7e08ff8702_0_0"/>
          <p:cNvSpPr txBox="1">
            <a:spLocks noGrp="1"/>
          </p:cNvSpPr>
          <p:nvPr>
            <p:ph type="body" idx="1"/>
          </p:nvPr>
        </p:nvSpPr>
        <p:spPr>
          <a:xfrm>
            <a:off x="1633214" y="1787179"/>
            <a:ext cx="7106400" cy="301828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>
                <a:solidFill>
                  <a:srgbClr val="666666"/>
                </a:solidFill>
                <a:highlight>
                  <a:srgbClr val="FFFFFF"/>
                </a:highlight>
              </a:rPr>
              <a:t>The Bicycle model has lot of assumtion regarding the dynamics of the car and therefore can only be implimented with a high safety factor for the path chosen.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rgbClr val="666666"/>
                </a:solidFill>
                <a:highlight>
                  <a:srgbClr val="FFFFFF"/>
                </a:highlight>
              </a:rPr>
              <a:t>Planar model of the car will increase the complication of the problem but will give more accurate prediction regarding the path of the car.</a:t>
            </a:r>
            <a:endParaRPr lang="en-US" sz="1800" dirty="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48" name="Google Shape;48;g7e08ff8702_0_0"/>
          <p:cNvSpPr txBox="1"/>
          <p:nvPr/>
        </p:nvSpPr>
        <p:spPr>
          <a:xfrm>
            <a:off x="1835400" y="4671300"/>
            <a:ext cx="69618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FDE79-73B8-4797-9344-5F10BC8F7AB6}"/>
              </a:ext>
            </a:extLst>
          </p:cNvPr>
          <p:cNvSpPr txBox="1"/>
          <p:nvPr/>
        </p:nvSpPr>
        <p:spPr>
          <a:xfrm>
            <a:off x="1635269" y="13040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/>
              <a:t>Limitation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416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rgbClr val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On-screen Show (16:9)</PresentationFormat>
  <Paragraphs>63</Paragraphs>
  <Slides>10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Tahoma</vt:lpstr>
      <vt:lpstr>Office Theme</vt:lpstr>
      <vt:lpstr>Motion Planning and Control of an Autonomous Car for Pedestrian Avoidance</vt:lpstr>
      <vt:lpstr>Description of the Model</vt:lpstr>
      <vt:lpstr>Description of the Model</vt:lpstr>
      <vt:lpstr>Model and planning</vt:lpstr>
      <vt:lpstr>Model and planning</vt:lpstr>
      <vt:lpstr>Results </vt:lpstr>
      <vt:lpstr>PowerPoint Presentation</vt:lpstr>
      <vt:lpstr>Further Discussions</vt:lpstr>
      <vt:lpstr>Further Discussions</vt:lpstr>
      <vt:lpstr>Further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Planning and Control of an Autonomous Car for PedestrianAvoidance</dc:title>
  <dc:creator>Saskia de Been</dc:creator>
  <cp:lastModifiedBy>Nikhil H N</cp:lastModifiedBy>
  <cp:revision>395</cp:revision>
  <dcterms:created xsi:type="dcterms:W3CDTF">2015-07-09T11:57:30Z</dcterms:created>
  <dcterms:modified xsi:type="dcterms:W3CDTF">2020-03-29T22:19:01Z</dcterms:modified>
</cp:coreProperties>
</file>