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3" r:id="rId4"/>
    <p:sldId id="259" r:id="rId5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2oTJGEiS0OqL36DOMAI+3tFEFJ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H N" initials="NHN" lastIdx="9" clrIdx="0">
    <p:extLst>
      <p:ext uri="{19B8F6BF-5375-455C-9EA6-DF929625EA0E}">
        <p15:presenceInfo xmlns:p15="http://schemas.microsoft.com/office/powerpoint/2012/main" userId="f7c185f3c0683f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69F68-DEBD-45ED-B0FC-E388116ACA1A}" v="1268" dt="2020-03-29T21:57:12.405"/>
    <p1510:client id="{C86A4C3A-85A6-4FCF-B373-F6475A114A1E}" v="102" dt="2020-03-30T17:17:42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tanu Shivankar" userId="0e5d4d187e3c8ef5" providerId="Windows Live" clId="Web-{C86A4C3A-85A6-4FCF-B373-F6475A114A1E}"/>
    <pc:docChg chg="delSld modSld">
      <pc:chgData name="Shantanu Shivankar" userId="0e5d4d187e3c8ef5" providerId="Windows Live" clId="Web-{C86A4C3A-85A6-4FCF-B373-F6475A114A1E}" dt="2020-03-30T17:17:42.789" v="99"/>
      <pc:docMkLst>
        <pc:docMk/>
      </pc:docMkLst>
      <pc:sldChg chg="addSp modSp">
        <pc:chgData name="Shantanu Shivankar" userId="0e5d4d187e3c8ef5" providerId="Windows Live" clId="Web-{C86A4C3A-85A6-4FCF-B373-F6475A114A1E}" dt="2020-03-30T17:16:18.741" v="88" actId="1076"/>
        <pc:sldMkLst>
          <pc:docMk/>
          <pc:sldMk cId="0" sldId="258"/>
        </pc:sldMkLst>
        <pc:spChg chg="mod">
          <ac:chgData name="Shantanu Shivankar" userId="0e5d4d187e3c8ef5" providerId="Windows Live" clId="Web-{C86A4C3A-85A6-4FCF-B373-F6475A114A1E}" dt="2020-03-30T17:07:18.369" v="5" actId="20577"/>
          <ac:spMkLst>
            <pc:docMk/>
            <pc:sldMk cId="0" sldId="258"/>
            <ac:spMk id="2" creationId="{9CEBC1B4-2B51-4D98-9373-95F7733A205B}"/>
          </ac:spMkLst>
        </pc:spChg>
        <pc:spChg chg="mod">
          <ac:chgData name="Shantanu Shivankar" userId="0e5d4d187e3c8ef5" providerId="Windows Live" clId="Web-{C86A4C3A-85A6-4FCF-B373-F6475A114A1E}" dt="2020-03-30T17:15:12.235" v="81" actId="20577"/>
          <ac:spMkLst>
            <pc:docMk/>
            <pc:sldMk cId="0" sldId="258"/>
            <ac:spMk id="40" creationId="{00000000-0000-0000-0000-000000000000}"/>
          </ac:spMkLst>
        </pc:spChg>
        <pc:picChg chg="mod">
          <ac:chgData name="Shantanu Shivankar" userId="0e5d4d187e3c8ef5" providerId="Windows Live" clId="Web-{C86A4C3A-85A6-4FCF-B373-F6475A114A1E}" dt="2020-03-30T17:16:18.741" v="88" actId="1076"/>
          <ac:picMkLst>
            <pc:docMk/>
            <pc:sldMk cId="0" sldId="258"/>
            <ac:picMk id="3" creationId="{19C03C55-27E6-43D4-9E3A-D97F1E5EBA0F}"/>
          </ac:picMkLst>
        </pc:picChg>
        <pc:picChg chg="add mod">
          <ac:chgData name="Shantanu Shivankar" userId="0e5d4d187e3c8ef5" providerId="Windows Live" clId="Web-{C86A4C3A-85A6-4FCF-B373-F6475A114A1E}" dt="2020-03-30T17:16:12.050" v="87" actId="1076"/>
          <ac:picMkLst>
            <pc:docMk/>
            <pc:sldMk cId="0" sldId="258"/>
            <ac:picMk id="4" creationId="{433A9BC9-08AF-4AA4-9BA5-9B5E8D870005}"/>
          </ac:picMkLst>
        </pc:picChg>
      </pc:sldChg>
      <pc:sldChg chg="modSp">
        <pc:chgData name="Shantanu Shivankar" userId="0e5d4d187e3c8ef5" providerId="Windows Live" clId="Web-{C86A4C3A-85A6-4FCF-B373-F6475A114A1E}" dt="2020-03-30T17:11:42.585" v="31" actId="20577"/>
        <pc:sldMkLst>
          <pc:docMk/>
          <pc:sldMk cId="0" sldId="259"/>
        </pc:sldMkLst>
        <pc:spChg chg="mod">
          <ac:chgData name="Shantanu Shivankar" userId="0e5d4d187e3c8ef5" providerId="Windows Live" clId="Web-{C86A4C3A-85A6-4FCF-B373-F6475A114A1E}" dt="2020-03-30T17:11:42.585" v="31" actId="20577"/>
          <ac:spMkLst>
            <pc:docMk/>
            <pc:sldMk cId="0" sldId="259"/>
            <ac:spMk id="47" creationId="{00000000-0000-0000-0000-000000000000}"/>
          </ac:spMkLst>
        </pc:spChg>
      </pc:sldChg>
      <pc:sldChg chg="modSp">
        <pc:chgData name="Shantanu Shivankar" userId="0e5d4d187e3c8ef5" providerId="Windows Live" clId="Web-{C86A4C3A-85A6-4FCF-B373-F6475A114A1E}" dt="2020-03-30T17:07:26.572" v="10" actId="20577"/>
        <pc:sldMkLst>
          <pc:docMk/>
          <pc:sldMk cId="131133927" sldId="260"/>
        </pc:sldMkLst>
        <pc:spChg chg="mod">
          <ac:chgData name="Shantanu Shivankar" userId="0e5d4d187e3c8ef5" providerId="Windows Live" clId="Web-{C86A4C3A-85A6-4FCF-B373-F6475A114A1E}" dt="2020-03-30T17:07:26.572" v="10" actId="20577"/>
          <ac:spMkLst>
            <pc:docMk/>
            <pc:sldMk cId="131133927" sldId="260"/>
            <ac:spMk id="2" creationId="{9CEBC1B4-2B51-4D98-9373-95F7733A205B}"/>
          </ac:spMkLst>
        </pc:spChg>
      </pc:sldChg>
      <pc:sldChg chg="modSp">
        <pc:chgData name="Shantanu Shivankar" userId="0e5d4d187e3c8ef5" providerId="Windows Live" clId="Web-{C86A4C3A-85A6-4FCF-B373-F6475A114A1E}" dt="2020-03-30T17:09:59.564" v="25" actId="20577"/>
        <pc:sldMkLst>
          <pc:docMk/>
          <pc:sldMk cId="2304163569" sldId="261"/>
        </pc:sldMkLst>
        <pc:spChg chg="mod">
          <ac:chgData name="Shantanu Shivankar" userId="0e5d4d187e3c8ef5" providerId="Windows Live" clId="Web-{C86A4C3A-85A6-4FCF-B373-F6475A114A1E}" dt="2020-03-30T17:09:59.564" v="25" actId="20577"/>
          <ac:spMkLst>
            <pc:docMk/>
            <pc:sldMk cId="2304163569" sldId="261"/>
            <ac:spMk id="47" creationId="{00000000-0000-0000-0000-000000000000}"/>
          </ac:spMkLst>
        </pc:spChg>
      </pc:sldChg>
      <pc:sldChg chg="modSp">
        <pc:chgData name="Shantanu Shivankar" userId="0e5d4d187e3c8ef5" providerId="Windows Live" clId="Web-{C86A4C3A-85A6-4FCF-B373-F6475A114A1E}" dt="2020-03-30T17:10:35.050" v="29" actId="20577"/>
        <pc:sldMkLst>
          <pc:docMk/>
          <pc:sldMk cId="344943673" sldId="262"/>
        </pc:sldMkLst>
        <pc:spChg chg="mod">
          <ac:chgData name="Shantanu Shivankar" userId="0e5d4d187e3c8ef5" providerId="Windows Live" clId="Web-{C86A4C3A-85A6-4FCF-B373-F6475A114A1E}" dt="2020-03-30T17:10:35.050" v="29" actId="20577"/>
          <ac:spMkLst>
            <pc:docMk/>
            <pc:sldMk cId="344943673" sldId="262"/>
            <ac:spMk id="47" creationId="{00000000-0000-0000-0000-000000000000}"/>
          </ac:spMkLst>
        </pc:spChg>
      </pc:sldChg>
      <pc:sldChg chg="modSp">
        <pc:chgData name="Shantanu Shivankar" userId="0e5d4d187e3c8ef5" providerId="Windows Live" clId="Web-{C86A4C3A-85A6-4FCF-B373-F6475A114A1E}" dt="2020-03-30T17:17:25.288" v="98" actId="1076"/>
        <pc:sldMkLst>
          <pc:docMk/>
          <pc:sldMk cId="4090915061" sldId="265"/>
        </pc:sldMkLst>
        <pc:spChg chg="mod">
          <ac:chgData name="Shantanu Shivankar" userId="0e5d4d187e3c8ef5" providerId="Windows Live" clId="Web-{C86A4C3A-85A6-4FCF-B373-F6475A114A1E}" dt="2020-03-30T17:09:34.157" v="15" actId="20577"/>
          <ac:spMkLst>
            <pc:docMk/>
            <pc:sldMk cId="4090915061" sldId="265"/>
            <ac:spMk id="2" creationId="{9CEBC1B4-2B51-4D98-9373-95F7733A205B}"/>
          </ac:spMkLst>
        </pc:spChg>
        <pc:spChg chg="mod">
          <ac:chgData name="Shantanu Shivankar" userId="0e5d4d187e3c8ef5" providerId="Windows Live" clId="Web-{C86A4C3A-85A6-4FCF-B373-F6475A114A1E}" dt="2020-03-30T17:17:20.585" v="97" actId="20577"/>
          <ac:spMkLst>
            <pc:docMk/>
            <pc:sldMk cId="4090915061" sldId="265"/>
            <ac:spMk id="40" creationId="{00000000-0000-0000-0000-000000000000}"/>
          </ac:spMkLst>
        </pc:spChg>
        <pc:picChg chg="mod">
          <ac:chgData name="Shantanu Shivankar" userId="0e5d4d187e3c8ef5" providerId="Windows Live" clId="Web-{C86A4C3A-85A6-4FCF-B373-F6475A114A1E}" dt="2020-03-30T17:17:25.288" v="98" actId="1076"/>
          <ac:picMkLst>
            <pc:docMk/>
            <pc:sldMk cId="4090915061" sldId="265"/>
            <ac:picMk id="3" creationId="{36BFBE72-A5C6-4DC3-9837-70FDE2FBE99D}"/>
          </ac:picMkLst>
        </pc:picChg>
      </pc:sldChg>
      <pc:sldChg chg="modSp del">
        <pc:chgData name="Shantanu Shivankar" userId="0e5d4d187e3c8ef5" providerId="Windows Live" clId="Web-{C86A4C3A-85A6-4FCF-B373-F6475A114A1E}" dt="2020-03-30T17:17:42.789" v="99"/>
        <pc:sldMkLst>
          <pc:docMk/>
          <pc:sldMk cId="944035865" sldId="266"/>
        </pc:sldMkLst>
        <pc:spChg chg="mod">
          <ac:chgData name="Shantanu Shivankar" userId="0e5d4d187e3c8ef5" providerId="Windows Live" clId="Web-{C86A4C3A-85A6-4FCF-B373-F6475A114A1E}" dt="2020-03-30T17:09:39.048" v="20" actId="20577"/>
          <ac:spMkLst>
            <pc:docMk/>
            <pc:sldMk cId="944035865" sldId="266"/>
            <ac:spMk id="2" creationId="{9CEBC1B4-2B51-4D98-9373-95F7733A20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e08ff870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e08ff870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10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e08ff87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7e08ff87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 descr="TU_P5#white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6"/>
          <p:cNvSpPr txBox="1"/>
          <p:nvPr/>
        </p:nvSpPr>
        <p:spPr>
          <a:xfrm>
            <a:off x="6651560" y="4815702"/>
            <a:ext cx="23163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"/>
          <p:cNvSpPr/>
          <p:nvPr/>
        </p:nvSpPr>
        <p:spPr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" name="Google Shape;11;p6" descr="TU_P5#whit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264" y="4389330"/>
            <a:ext cx="1368883" cy="8432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ia.nikkei.com/Business/Startups/Self-driving-cars-face-long-road-despite-industry-raising-35b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80246-AAFE-47B2-8D5D-5CE8AAECF5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83635" y="0"/>
            <a:ext cx="7560365" cy="5143499"/>
          </a:xfrm>
          <a:prstGeom prst="rect">
            <a:avLst/>
          </a:prstGeom>
        </p:spPr>
      </p:pic>
      <p:sp>
        <p:nvSpPr>
          <p:cNvPr id="23" name="Google Shape;23;p1"/>
          <p:cNvSpPr txBox="1">
            <a:spLocks noGrp="1"/>
          </p:cNvSpPr>
          <p:nvPr>
            <p:ph type="ctrTitle"/>
          </p:nvPr>
        </p:nvSpPr>
        <p:spPr>
          <a:xfrm>
            <a:off x="1819975" y="592725"/>
            <a:ext cx="7030800" cy="152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8800"/>
            </a:pPr>
            <a:r>
              <a:rPr lang="en-US" sz="2800" dirty="0"/>
              <a:t>Motion Planning and Control of an Autonomous Car for Pedestrian Avoidance using MPC</a:t>
            </a:r>
            <a:endParaRPr lang="en-US" sz="6000" dirty="0"/>
          </a:p>
        </p:txBody>
      </p:sp>
      <p:sp>
        <p:nvSpPr>
          <p:cNvPr id="24" name="Google Shape;24;p1"/>
          <p:cNvSpPr txBox="1">
            <a:spLocks noGrp="1"/>
          </p:cNvSpPr>
          <p:nvPr>
            <p:ph type="subTitle" idx="1"/>
          </p:nvPr>
        </p:nvSpPr>
        <p:spPr>
          <a:xfrm>
            <a:off x="1708825" y="2189626"/>
            <a:ext cx="7253100" cy="83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</a:pPr>
            <a:r>
              <a:rPr lang="en-US" sz="1600" dirty="0"/>
              <a:t>ME47035 </a:t>
            </a:r>
          </a:p>
          <a:p>
            <a:pPr marL="0" indent="0" algn="ctr">
              <a:spcBef>
                <a:spcPts val="0"/>
              </a:spcBef>
            </a:pPr>
            <a:r>
              <a:rPr lang="en-US" sz="1600" dirty="0"/>
              <a:t>Robot Motion Planning and Control</a:t>
            </a:r>
          </a:p>
          <a:p>
            <a:pPr marL="0" indent="0" algn="ctr">
              <a:spcBef>
                <a:spcPts val="0"/>
              </a:spcBef>
            </a:pPr>
            <a:r>
              <a:rPr lang="en-US" sz="1600" dirty="0"/>
              <a:t>Final Project 2020-2021</a:t>
            </a:r>
          </a:p>
        </p:txBody>
      </p:sp>
      <p:sp>
        <p:nvSpPr>
          <p:cNvPr id="25" name="Google Shape;25;p1"/>
          <p:cNvSpPr txBox="1"/>
          <p:nvPr/>
        </p:nvSpPr>
        <p:spPr>
          <a:xfrm>
            <a:off x="6384710" y="3574186"/>
            <a:ext cx="2428800" cy="122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Group 13</a:t>
            </a:r>
            <a:endParaRPr b="1" dirty="0"/>
          </a:p>
          <a:p>
            <a:r>
              <a:rPr lang="en-US" dirty="0"/>
              <a:t>Nikhil H N        5049628</a:t>
            </a:r>
          </a:p>
          <a:p>
            <a:r>
              <a:rPr lang="en-US" dirty="0"/>
              <a:t>Shantanu S     5032814</a:t>
            </a:r>
          </a:p>
          <a:p>
            <a:r>
              <a:rPr lang="en-US" dirty="0"/>
              <a:t>Varun K           4980611</a:t>
            </a:r>
          </a:p>
          <a:p>
            <a:r>
              <a:rPr lang="en-US" dirty="0"/>
              <a:t>Weiming C      5015006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D0CB3-AA0C-4312-BF9F-7AEBF3C709B7}"/>
              </a:ext>
            </a:extLst>
          </p:cNvPr>
          <p:cNvSpPr txBox="1"/>
          <p:nvPr/>
        </p:nvSpPr>
        <p:spPr>
          <a:xfrm>
            <a:off x="7221220" y="4869557"/>
            <a:ext cx="755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hlinkClick r:id="rId4"/>
              </a:rPr>
              <a:t>Image Source</a:t>
            </a:r>
            <a:endParaRPr lang="en-IN" sz="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C43D-6896-470F-9AB0-E22A88BF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 and Planner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D6FCF-666B-4170-8AD1-5840FE7C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855554"/>
          </a:xfrm>
        </p:spPr>
        <p:txBody>
          <a:bodyPr>
            <a:normAutofit/>
          </a:bodyPr>
          <a:lstStyle/>
          <a:p>
            <a:r>
              <a:rPr lang="en-US" sz="1100" dirty="0"/>
              <a:t>Challenge: Path planning and obstacle avoidance of a car.</a:t>
            </a:r>
            <a:endParaRPr lang="en-US" sz="1100" b="1" dirty="0"/>
          </a:p>
          <a:p>
            <a:pPr marL="114300" indent="0">
              <a:buNone/>
            </a:pPr>
            <a:r>
              <a:rPr lang="en-US" sz="1100" b="1" dirty="0"/>
              <a:t>                      “Model Predictive Control (MPC)”</a:t>
            </a:r>
            <a:endParaRPr lang="en-US" sz="1100" dirty="0"/>
          </a:p>
          <a:p>
            <a:r>
              <a:rPr lang="en-US" sz="1100" dirty="0"/>
              <a:t>Car – Classical Bicycle Model (3DOF).</a:t>
            </a:r>
          </a:p>
          <a:p>
            <a:pPr marL="114300" indent="0">
              <a:buNone/>
            </a:pPr>
            <a:r>
              <a:rPr lang="en-US" sz="1100" dirty="0"/>
              <a:t>	   Workspace: </a:t>
            </a:r>
          </a:p>
          <a:p>
            <a:pPr marL="114300" indent="0">
              <a:buNone/>
            </a:pPr>
            <a:r>
              <a:rPr lang="en-US" sz="1100" dirty="0"/>
              <a:t>         Configuration Space: </a:t>
            </a:r>
          </a:p>
          <a:p>
            <a:r>
              <a:rPr lang="en-US" sz="1100" dirty="0"/>
              <a:t>Moves on the center lane – </a:t>
            </a:r>
            <a:r>
              <a:rPr lang="en-US" sz="1100" b="1" dirty="0"/>
              <a:t>maintain trajectory</a:t>
            </a:r>
            <a:r>
              <a:rPr lang="en-US" sz="1100" dirty="0"/>
              <a:t>.</a:t>
            </a:r>
          </a:p>
          <a:p>
            <a:r>
              <a:rPr lang="en-US" sz="1100" dirty="0"/>
              <a:t>Two moving pedestrians  – </a:t>
            </a:r>
            <a:r>
              <a:rPr lang="en-US" sz="1100" b="1" dirty="0"/>
              <a:t>avoid</a:t>
            </a:r>
            <a:r>
              <a:rPr lang="en-US" sz="1100" dirty="0"/>
              <a:t> </a:t>
            </a:r>
            <a:r>
              <a:rPr lang="en-US" sz="1100" b="1" dirty="0"/>
              <a:t>obstacles</a:t>
            </a:r>
            <a:r>
              <a:rPr lang="en-US" sz="1100" dirty="0"/>
              <a:t>. </a:t>
            </a:r>
          </a:p>
          <a:p>
            <a:r>
              <a:rPr lang="en-US" sz="1100" dirty="0"/>
              <a:t>After obstacle avoidance, the car returns to original trajectory – </a:t>
            </a:r>
            <a:r>
              <a:rPr lang="en-IN" sz="1100" b="1" dirty="0"/>
              <a:t>zero error</a:t>
            </a:r>
            <a:r>
              <a:rPr lang="en-IN" sz="1100" dirty="0"/>
              <a:t>.</a:t>
            </a:r>
          </a:p>
          <a:p>
            <a:pPr marL="114300" indent="0">
              <a:buNone/>
            </a:pPr>
            <a:endParaRPr lang="en-US" sz="1400" b="1" dirty="0"/>
          </a:p>
          <a:p>
            <a:r>
              <a:rPr lang="en-IN" sz="1100" dirty="0"/>
              <a:t>Model Predictive Control Algorithm with constraints and a cost function. Prediction Horizon: </a:t>
            </a:r>
            <a:r>
              <a:rPr lang="en-IN" sz="1100" b="1" dirty="0"/>
              <a:t>10 steps</a:t>
            </a:r>
            <a:r>
              <a:rPr lang="en-IN" sz="1100" dirty="0"/>
              <a:t>.</a:t>
            </a:r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EE4CA70-9827-4BEC-B466-D7515995D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84672"/>
              </p:ext>
            </p:extLst>
          </p:nvPr>
        </p:nvGraphicFramePr>
        <p:xfrm>
          <a:off x="5446644" y="1509562"/>
          <a:ext cx="3578086" cy="10509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2511457481"/>
                    </a:ext>
                  </a:extLst>
                </a:gridCol>
                <a:gridCol w="1789043">
                  <a:extLst>
                    <a:ext uri="{9D8B030D-6E8A-4147-A177-3AD203B41FA5}">
                      <a16:colId xmlns:a16="http://schemas.microsoft.com/office/drawing/2014/main" val="2392505328"/>
                    </a:ext>
                  </a:extLst>
                </a:gridCol>
              </a:tblGrid>
              <a:tr h="291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u="sng" dirty="0"/>
                        <a:t>Non-linear</a:t>
                      </a:r>
                      <a:r>
                        <a:rPr lang="en-US" sz="800" dirty="0"/>
                        <a:t> equations for motion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Analytical Jacobian equations for motion prediction</a:t>
                      </a:r>
                      <a:endParaRPr lang="en-IN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48360"/>
                  </a:ext>
                </a:extLst>
              </a:tr>
              <a:tr h="7156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976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C196D93-D1F7-472F-BC03-BB27A171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8777" y="1820380"/>
            <a:ext cx="1751141" cy="703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5F21F-2CFD-4A5B-97D7-C27929D737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2025" y="1820380"/>
            <a:ext cx="789992" cy="7216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1564B9-D67B-4740-9D5F-A6D839E1C29A}"/>
              </a:ext>
            </a:extLst>
          </p:cNvPr>
          <p:cNvCxnSpPr>
            <a:cxnSpLocks/>
          </p:cNvCxnSpPr>
          <p:nvPr/>
        </p:nvCxnSpPr>
        <p:spPr>
          <a:xfrm>
            <a:off x="4764157" y="1833971"/>
            <a:ext cx="649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Google Shape;41;g7e08ff8702_2_1">
            <a:extLst>
              <a:ext uri="{FF2B5EF4-FFF2-40B4-BE49-F238E27FC236}">
                <a16:creationId xmlns:a16="http://schemas.microsoft.com/office/drawing/2014/main" id="{F10E01B9-783A-41C8-B535-0D686423C00D}"/>
              </a:ext>
            </a:extLst>
          </p:cNvPr>
          <p:cNvSpPr txBox="1"/>
          <p:nvPr/>
        </p:nvSpPr>
        <p:spPr>
          <a:xfrm>
            <a:off x="5369346" y="2498213"/>
            <a:ext cx="3802419" cy="31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/>
              <a:t>Here, </a:t>
            </a:r>
            <a:r>
              <a:rPr lang="en-IN" sz="800" i="1" dirty="0"/>
              <a:t>v</a:t>
            </a:r>
            <a:r>
              <a:rPr lang="en-IN" sz="800" dirty="0"/>
              <a:t> represents the velocity of the car and </a:t>
            </a:r>
            <a:r>
              <a:rPr lang="en-IN" sz="800" i="1" dirty="0"/>
              <a:t>L</a:t>
            </a:r>
            <a:r>
              <a:rPr lang="en-IN" sz="800" dirty="0"/>
              <a:t> represents the car length.</a:t>
            </a:r>
            <a:endParaRPr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3754-5996-44D6-B883-C031E9974052}"/>
              </a:ext>
            </a:extLst>
          </p:cNvPr>
          <p:cNvSpPr txBox="1"/>
          <p:nvPr/>
        </p:nvSpPr>
        <p:spPr>
          <a:xfrm>
            <a:off x="368868" y="109606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3806C-45EF-46CA-972B-CD417D07E8FB}"/>
              </a:ext>
            </a:extLst>
          </p:cNvPr>
          <p:cNvSpPr txBox="1"/>
          <p:nvPr/>
        </p:nvSpPr>
        <p:spPr>
          <a:xfrm>
            <a:off x="329592" y="3202037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Planner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B72364-8881-498D-B3E5-C40595A1B750}"/>
              </a:ext>
            </a:extLst>
          </p:cNvPr>
          <p:cNvCxnSpPr/>
          <p:nvPr/>
        </p:nvCxnSpPr>
        <p:spPr>
          <a:xfrm>
            <a:off x="1570266" y="1086677"/>
            <a:ext cx="75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D4C999-02C8-45EB-B282-B71839960DC9}"/>
              </a:ext>
            </a:extLst>
          </p:cNvPr>
          <p:cNvCxnSpPr/>
          <p:nvPr/>
        </p:nvCxnSpPr>
        <p:spPr>
          <a:xfrm>
            <a:off x="1570266" y="3200402"/>
            <a:ext cx="75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64DE8-7A70-4DA5-9B81-A98EA8B6565A}"/>
              </a:ext>
            </a:extLst>
          </p:cNvPr>
          <p:cNvGrpSpPr/>
          <p:nvPr/>
        </p:nvGrpSpPr>
        <p:grpSpPr>
          <a:xfrm>
            <a:off x="1633556" y="3428796"/>
            <a:ext cx="7430450" cy="977210"/>
            <a:chOff x="1633556" y="3634202"/>
            <a:chExt cx="7430450" cy="9772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86E77B3-3C93-4182-B0A1-E4ED5FEF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31964"/>
            <a:stretch/>
          </p:blipFill>
          <p:spPr>
            <a:xfrm>
              <a:off x="2561236" y="3634202"/>
              <a:ext cx="6502770" cy="42066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509467-50C1-440B-B354-F5C2417AA760}"/>
                </a:ext>
              </a:extLst>
            </p:cNvPr>
            <p:cNvSpPr txBox="1"/>
            <p:nvPr/>
          </p:nvSpPr>
          <p:spPr>
            <a:xfrm>
              <a:off x="1633556" y="3741867"/>
              <a:ext cx="10572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/>
                <a:t>Cost Function:</a:t>
              </a:r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9F9F9370-AD2F-4245-9E82-087778473BD7}"/>
                </a:ext>
              </a:extLst>
            </p:cNvPr>
            <p:cNvSpPr/>
            <p:nvPr/>
          </p:nvSpPr>
          <p:spPr>
            <a:xfrm rot="5400000">
              <a:off x="3254799" y="3935837"/>
              <a:ext cx="215543" cy="417779"/>
            </a:xfrm>
            <a:prstGeom prst="righ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B95B460-0D51-4C3D-BD6D-AC82DE49C30E}"/>
                </a:ext>
              </a:extLst>
            </p:cNvPr>
            <p:cNvSpPr/>
            <p:nvPr/>
          </p:nvSpPr>
          <p:spPr>
            <a:xfrm rot="5400000">
              <a:off x="3711994" y="3935839"/>
              <a:ext cx="215543" cy="417778"/>
            </a:xfrm>
            <a:prstGeom prst="righ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F9D91F8-DCB1-4120-9B30-4D8AD601967A}"/>
                </a:ext>
              </a:extLst>
            </p:cNvPr>
            <p:cNvSpPr/>
            <p:nvPr/>
          </p:nvSpPr>
          <p:spPr>
            <a:xfrm rot="5400000">
              <a:off x="4778795" y="3359363"/>
              <a:ext cx="215543" cy="1570727"/>
            </a:xfrm>
            <a:prstGeom prst="rightBrac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CC4AECC7-98C2-4780-994D-0362BAA398DB}"/>
                </a:ext>
              </a:extLst>
            </p:cNvPr>
            <p:cNvSpPr/>
            <p:nvPr/>
          </p:nvSpPr>
          <p:spPr>
            <a:xfrm rot="5400000">
              <a:off x="6422068" y="3359363"/>
              <a:ext cx="215543" cy="1570727"/>
            </a:xfrm>
            <a:prstGeom prst="rightBrac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FC59AA9B-73B5-4B12-A3FD-D7CE29DB9D10}"/>
                </a:ext>
              </a:extLst>
            </p:cNvPr>
            <p:cNvSpPr/>
            <p:nvPr/>
          </p:nvSpPr>
          <p:spPr>
            <a:xfrm rot="5400000">
              <a:off x="7657830" y="3780121"/>
              <a:ext cx="215543" cy="72921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9EF2C03-9B78-4D4A-A159-F1E7851E6F4D}"/>
                </a:ext>
              </a:extLst>
            </p:cNvPr>
            <p:cNvSpPr/>
            <p:nvPr/>
          </p:nvSpPr>
          <p:spPr>
            <a:xfrm rot="5400000">
              <a:off x="8486637" y="3780120"/>
              <a:ext cx="215543" cy="72921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6CAE24-39E7-406B-B6E0-DE7353A38F95}"/>
                </a:ext>
              </a:extLst>
            </p:cNvPr>
            <p:cNvSpPr/>
            <p:nvPr/>
          </p:nvSpPr>
          <p:spPr>
            <a:xfrm>
              <a:off x="2654084" y="4247979"/>
              <a:ext cx="1627505" cy="363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lnSpc>
                  <a:spcPct val="114999"/>
                </a:lnSpc>
              </a:pPr>
              <a:r>
                <a:rPr lang="en-US" sz="800" dirty="0"/>
                <a:t>Positive for deviation from lane</a:t>
              </a:r>
            </a:p>
            <a:p>
              <a:pPr lvl="1" algn="ctr">
                <a:lnSpc>
                  <a:spcPct val="114999"/>
                </a:lnSpc>
              </a:pPr>
              <a:r>
                <a:rPr lang="en-US" sz="800" dirty="0"/>
                <a:t>and straight position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8198A6-F06B-4CAA-95A2-0C63517F8093}"/>
                </a:ext>
              </a:extLst>
            </p:cNvPr>
            <p:cNvSpPr/>
            <p:nvPr/>
          </p:nvSpPr>
          <p:spPr>
            <a:xfrm>
              <a:off x="7315203" y="4247649"/>
              <a:ext cx="874974" cy="221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lnSpc>
                  <a:spcPct val="114999"/>
                </a:lnSpc>
              </a:pPr>
              <a:r>
                <a:rPr lang="en-US" sz="800" dirty="0"/>
                <a:t>Throttle Error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63045-07D8-41EC-9AE0-306EE437F2B8}"/>
                </a:ext>
              </a:extLst>
            </p:cNvPr>
            <p:cNvSpPr/>
            <p:nvPr/>
          </p:nvSpPr>
          <p:spPr>
            <a:xfrm>
              <a:off x="8103701" y="4247649"/>
              <a:ext cx="874974" cy="221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lnSpc>
                  <a:spcPct val="114999"/>
                </a:lnSpc>
              </a:pPr>
              <a:r>
                <a:rPr lang="en-US" sz="800" dirty="0"/>
                <a:t>Steering Error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3B23B1-517A-4488-8C35-25B87D66E569}"/>
                </a:ext>
              </a:extLst>
            </p:cNvPr>
            <p:cNvSpPr/>
            <p:nvPr/>
          </p:nvSpPr>
          <p:spPr>
            <a:xfrm>
              <a:off x="4082823" y="4278522"/>
              <a:ext cx="3277110" cy="221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lnSpc>
                  <a:spcPct val="114999"/>
                </a:lnSpc>
              </a:pPr>
              <a:r>
                <a:rPr lang="en-US" sz="800" dirty="0"/>
                <a:t>Weighted errors between car position and pedestrian position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C9ACF-FAC2-4D58-83CF-C6535130D282}"/>
              </a:ext>
            </a:extLst>
          </p:cNvPr>
          <p:cNvGrpSpPr/>
          <p:nvPr/>
        </p:nvGrpSpPr>
        <p:grpSpPr>
          <a:xfrm>
            <a:off x="3529206" y="1896641"/>
            <a:ext cx="1076400" cy="491552"/>
            <a:chOff x="3456320" y="1903267"/>
            <a:chExt cx="1076400" cy="49155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01C12ED-2275-45DF-ABAA-4FDC5DA0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6320" y="1903267"/>
              <a:ext cx="810880" cy="30578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80F2F15-A57F-4AF2-9A78-179073044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24589" y="2123554"/>
              <a:ext cx="1008131" cy="27126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ABB4D1-F566-4809-87AA-5188E7351AA4}"/>
              </a:ext>
            </a:extLst>
          </p:cNvPr>
          <p:cNvGrpSpPr/>
          <p:nvPr/>
        </p:nvGrpSpPr>
        <p:grpSpPr>
          <a:xfrm>
            <a:off x="3783497" y="4280305"/>
            <a:ext cx="2245799" cy="802150"/>
            <a:chOff x="3783497" y="4280305"/>
            <a:chExt cx="2245799" cy="80215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98D0EA-A787-4B64-943E-E49ED8915EF8}"/>
                </a:ext>
              </a:extLst>
            </p:cNvPr>
            <p:cNvSpPr txBox="1"/>
            <p:nvPr/>
          </p:nvSpPr>
          <p:spPr>
            <a:xfrm>
              <a:off x="3783497" y="4599121"/>
              <a:ext cx="13562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/>
                <a:t>Given Constraints: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7687011-F073-488A-AE43-E4BC81F11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4046" y="4280305"/>
              <a:ext cx="985250" cy="802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BAB6A2-D237-4168-80E4-70C59EEAFF1C}"/>
              </a:ext>
            </a:extLst>
          </p:cNvPr>
          <p:cNvCxnSpPr/>
          <p:nvPr/>
        </p:nvCxnSpPr>
        <p:spPr>
          <a:xfrm>
            <a:off x="5961769" y="4518991"/>
            <a:ext cx="591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BE32B8-3EDE-45F9-ADF7-972D821D643D}"/>
              </a:ext>
            </a:extLst>
          </p:cNvPr>
          <p:cNvCxnSpPr/>
          <p:nvPr/>
        </p:nvCxnSpPr>
        <p:spPr>
          <a:xfrm>
            <a:off x="5981649" y="4803911"/>
            <a:ext cx="591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F8C0F-6BFC-4348-8F16-EEBA654F4A46}"/>
              </a:ext>
            </a:extLst>
          </p:cNvPr>
          <p:cNvCxnSpPr/>
          <p:nvPr/>
        </p:nvCxnSpPr>
        <p:spPr>
          <a:xfrm>
            <a:off x="5988271" y="4989440"/>
            <a:ext cx="591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020B49-5EC3-4675-ACF5-99BE60D0BDF1}"/>
              </a:ext>
            </a:extLst>
          </p:cNvPr>
          <p:cNvSpPr txBox="1"/>
          <p:nvPr/>
        </p:nvSpPr>
        <p:spPr>
          <a:xfrm>
            <a:off x="6547723" y="4400379"/>
            <a:ext cx="1073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State Constraints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2A3749-2AE0-46AF-8D56-CF5DAB128AA5}"/>
              </a:ext>
            </a:extLst>
          </p:cNvPr>
          <p:cNvSpPr txBox="1"/>
          <p:nvPr/>
        </p:nvSpPr>
        <p:spPr>
          <a:xfrm>
            <a:off x="6541265" y="4675999"/>
            <a:ext cx="1211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Throttle Constraint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5B725-3A9F-4959-9295-CE5098705B7A}"/>
              </a:ext>
            </a:extLst>
          </p:cNvPr>
          <p:cNvSpPr txBox="1"/>
          <p:nvPr/>
        </p:nvSpPr>
        <p:spPr>
          <a:xfrm>
            <a:off x="6553786" y="4893839"/>
            <a:ext cx="1211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Steering Constraint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919B27-1F80-44B3-B88A-6C5F084C599A}"/>
              </a:ext>
            </a:extLst>
          </p:cNvPr>
          <p:cNvCxnSpPr/>
          <p:nvPr/>
        </p:nvCxnSpPr>
        <p:spPr>
          <a:xfrm>
            <a:off x="6173923" y="1858536"/>
            <a:ext cx="0" cy="696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C814FF33-42B6-490B-9F28-1FF76FFA71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690" y="1865250"/>
            <a:ext cx="1041275" cy="34503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6973BC8-56E3-4D67-8EBF-FE60AE0CA5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0888" y="2237041"/>
            <a:ext cx="972645" cy="27118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FE10FC-5E4C-48A4-84F9-36E7C067264F}"/>
              </a:ext>
            </a:extLst>
          </p:cNvPr>
          <p:cNvCxnSpPr>
            <a:cxnSpLocks/>
          </p:cNvCxnSpPr>
          <p:nvPr/>
        </p:nvCxnSpPr>
        <p:spPr>
          <a:xfrm>
            <a:off x="6202235" y="2214317"/>
            <a:ext cx="1008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pc2">
            <a:hlinkClick r:id="" action="ppaction://media"/>
            <a:extLst>
              <a:ext uri="{FF2B5EF4-FFF2-40B4-BE49-F238E27FC236}">
                <a16:creationId xmlns:a16="http://schemas.microsoft.com/office/drawing/2014/main" id="{AA7B042B-2E20-427D-8B5F-CBB8AB43A7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2950" y="602784"/>
            <a:ext cx="5334000" cy="4008437"/>
          </a:xfrm>
          <a:prstGeom prst="rect">
            <a:avLst/>
          </a:prstGeom>
        </p:spPr>
      </p:pic>
      <p:sp>
        <p:nvSpPr>
          <p:cNvPr id="40" name="Google Shape;40;g7e08ff8702_2_1"/>
          <p:cNvSpPr txBox="1">
            <a:spLocks noGrp="1"/>
          </p:cNvSpPr>
          <p:nvPr>
            <p:ph type="body" idx="1"/>
          </p:nvPr>
        </p:nvSpPr>
        <p:spPr>
          <a:xfrm>
            <a:off x="1706756" y="1485505"/>
            <a:ext cx="7106400" cy="306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1" name="Google Shape;41;g7e08ff8702_2_1"/>
          <p:cNvSpPr txBox="1"/>
          <p:nvPr/>
        </p:nvSpPr>
        <p:spPr>
          <a:xfrm>
            <a:off x="1862300" y="4549375"/>
            <a:ext cx="6795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BC1B4-2B51-4D98-9373-95F7733A205B}"/>
              </a:ext>
            </a:extLst>
          </p:cNvPr>
          <p:cNvSpPr txBox="1"/>
          <p:nvPr/>
        </p:nvSpPr>
        <p:spPr>
          <a:xfrm>
            <a:off x="1706707" y="1063769"/>
            <a:ext cx="70489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B57D4-B6A6-462F-A683-5550696F7EEE}"/>
              </a:ext>
            </a:extLst>
          </p:cNvPr>
          <p:cNvSpPr txBox="1"/>
          <p:nvPr/>
        </p:nvSpPr>
        <p:spPr>
          <a:xfrm>
            <a:off x="61877" y="180155"/>
            <a:ext cx="140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1C17BA-AA0E-4B93-B9D8-E7B8D6E09D7F}"/>
              </a:ext>
            </a:extLst>
          </p:cNvPr>
          <p:cNvGrpSpPr/>
          <p:nvPr/>
        </p:nvGrpSpPr>
        <p:grpSpPr>
          <a:xfrm>
            <a:off x="1917302" y="258987"/>
            <a:ext cx="6508639" cy="4726079"/>
            <a:chOff x="1917302" y="258987"/>
            <a:chExt cx="6508639" cy="472607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EB04D5-9CB4-4D89-BA6C-95A5AA9E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7302" y="258987"/>
              <a:ext cx="2743200" cy="2277511"/>
            </a:xfrm>
            <a:prstGeom prst="rect">
              <a:avLst/>
            </a:prstGeom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BB23F80D-5432-426A-8049-470A121B1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2741" y="283283"/>
              <a:ext cx="2743200" cy="2253215"/>
            </a:xfrm>
            <a:prstGeom prst="rect">
              <a:avLst/>
            </a:prstGeom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7C69B27C-5D29-4CAF-BDC6-7A840B95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1648" y="2832127"/>
              <a:ext cx="2743200" cy="215293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3F5C91-1960-4743-802E-1D43176480B7}"/>
                </a:ext>
              </a:extLst>
            </p:cNvPr>
            <p:cNvSpPr txBox="1"/>
            <p:nvPr/>
          </p:nvSpPr>
          <p:spPr>
            <a:xfrm>
              <a:off x="6282824" y="3755230"/>
              <a:ext cx="194144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Straight 40m road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Car avoids pedestrian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100" dirty="0"/>
                <a:t>Pedestrian speed: 2 km/h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8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6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08ff8702_0_0"/>
          <p:cNvSpPr txBox="1">
            <a:spLocks noGrp="1"/>
          </p:cNvSpPr>
          <p:nvPr>
            <p:ph type="title"/>
          </p:nvPr>
        </p:nvSpPr>
        <p:spPr>
          <a:xfrm>
            <a:off x="1763100" y="213041"/>
            <a:ext cx="71064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Discussion</a:t>
            </a:r>
            <a:endParaRPr dirty="0"/>
          </a:p>
        </p:txBody>
      </p:sp>
      <p:sp>
        <p:nvSpPr>
          <p:cNvPr id="47" name="Google Shape;47;g7e08ff8702_0_0"/>
          <p:cNvSpPr txBox="1">
            <a:spLocks noGrp="1"/>
          </p:cNvSpPr>
          <p:nvPr>
            <p:ph type="body" idx="1"/>
          </p:nvPr>
        </p:nvSpPr>
        <p:spPr>
          <a:xfrm>
            <a:off x="1633214" y="812239"/>
            <a:ext cx="7106400" cy="40248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endParaRPr lang="en-US" sz="1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tx1"/>
                </a:solidFill>
              </a:rPr>
              <a:t>MPC - </a:t>
            </a:r>
            <a:r>
              <a:rPr lang="en-US" sz="1100" b="1" dirty="0">
                <a:solidFill>
                  <a:schemeClr val="tx1"/>
                </a:solidFill>
              </a:rPr>
              <a:t>locally optimal solution </a:t>
            </a:r>
            <a:r>
              <a:rPr lang="en-US" sz="1100" dirty="0">
                <a:solidFill>
                  <a:schemeClr val="tx1"/>
                </a:solidFill>
              </a:rPr>
              <a:t>for the given cost function and constraints if the problem is </a:t>
            </a:r>
            <a:r>
              <a:rPr lang="en-US" sz="1100" b="1" dirty="0">
                <a:solidFill>
                  <a:schemeClr val="tx1"/>
                </a:solidFill>
              </a:rPr>
              <a:t>convex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Implementation of the MPC application -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online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. Solution is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complete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 as goal is reached.</a:t>
            </a:r>
          </a:p>
          <a:p>
            <a:pPr>
              <a:lnSpc>
                <a:spcPct val="114999"/>
              </a:lnSpc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A path planning with obstacle avoidance by a simple car model with 2 inputs and 3 DOF is achieved.</a:t>
            </a:r>
          </a:p>
          <a:p>
            <a:pPr>
              <a:lnSpc>
                <a:spcPct val="114999"/>
              </a:lnSpc>
            </a:pPr>
            <a:endParaRPr lang="en-US" sz="11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The Bicycle model is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simple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 and has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lot of assumptions 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regarding the dynamics of the car and therefore can only be implemented with a high safety factor for the path chosen.</a:t>
            </a: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Car heading not accurately simulated. Planar model 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of the car to accurately simulate car heading.</a:t>
            </a:r>
          </a:p>
          <a:p>
            <a:pPr>
              <a:lnSpc>
                <a:spcPct val="114999"/>
              </a:lnSpc>
            </a:pPr>
            <a:endParaRPr lang="en-US" sz="11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14999"/>
              </a:lnSpc>
            </a:pPr>
            <a:endParaRPr lang="en-US" sz="11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Complex model 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can be considered, by modeling steering, suspension and tire dynamics to increase the feudality.</a:t>
            </a:r>
          </a:p>
          <a:p>
            <a:pPr>
              <a:lnSpc>
                <a:spcPct val="114999"/>
              </a:lnSpc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Some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additional constraints 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- limit rate of steering, rate of acceleration to avoid jerky ride.</a:t>
            </a:r>
          </a:p>
          <a:p>
            <a:pPr>
              <a:lnSpc>
                <a:spcPct val="114999"/>
              </a:lnSpc>
            </a:pP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Usage of RRT/RRT* 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for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path planning 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and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MPC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 for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</a:rPr>
              <a:t>obstacle avoidance 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– MPC is local.</a:t>
            </a:r>
          </a:p>
          <a:p>
            <a:pPr>
              <a:lnSpc>
                <a:spcPct val="114999"/>
              </a:lnSpc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</a:rPr>
              <a:t>Additionally, small path planning maneuvers such as parking, lane merging or overtaking can also be included.</a:t>
            </a:r>
          </a:p>
          <a:p>
            <a:pPr>
              <a:lnSpc>
                <a:spcPct val="114999"/>
              </a:lnSpc>
            </a:pPr>
            <a:endParaRPr lang="en-US"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80CC1-C35E-464D-BA03-B5D08BAAC1D0}"/>
              </a:ext>
            </a:extLst>
          </p:cNvPr>
          <p:cNvSpPr txBox="1"/>
          <p:nvPr/>
        </p:nvSpPr>
        <p:spPr>
          <a:xfrm>
            <a:off x="1633213" y="821152"/>
            <a:ext cx="164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Implementation: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3A471-EDEE-4D2C-971B-416910F05031}"/>
              </a:ext>
            </a:extLst>
          </p:cNvPr>
          <p:cNvSpPr txBox="1"/>
          <p:nvPr/>
        </p:nvSpPr>
        <p:spPr>
          <a:xfrm>
            <a:off x="1633213" y="1805724"/>
            <a:ext cx="1320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Limitations: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27DD2-2DAA-4C93-817E-3140DE4FE9B5}"/>
              </a:ext>
            </a:extLst>
          </p:cNvPr>
          <p:cNvSpPr txBox="1"/>
          <p:nvPr/>
        </p:nvSpPr>
        <p:spPr>
          <a:xfrm>
            <a:off x="1703465" y="2876111"/>
            <a:ext cx="1746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Recommendation: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383</Words>
  <Application>Microsoft Office PowerPoint</Application>
  <PresentationFormat>On-screen Show (16:9)</PresentationFormat>
  <Paragraphs>60</Paragraphs>
  <Slides>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Tahoma</vt:lpstr>
      <vt:lpstr>Office Theme</vt:lpstr>
      <vt:lpstr>Motion Planning and Control of an Autonomous Car for Pedestrian Avoidance using MPC</vt:lpstr>
      <vt:lpstr>Project Description and Planner</vt:lpstr>
      <vt:lpstr>PowerPoint Presentation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 and Control of an Autonomous Car for PedestrianAvoidance</dc:title>
  <dc:creator>Nikhil H N</dc:creator>
  <cp:lastModifiedBy>Nikhil H N</cp:lastModifiedBy>
  <cp:revision>456</cp:revision>
  <dcterms:created xsi:type="dcterms:W3CDTF">2015-07-09T11:57:30Z</dcterms:created>
  <dcterms:modified xsi:type="dcterms:W3CDTF">2020-03-30T21:07:34Z</dcterms:modified>
</cp:coreProperties>
</file>