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310" r:id="rId4"/>
    <p:sldId id="389" r:id="rId5"/>
    <p:sldId id="372" r:id="rId6"/>
    <p:sldId id="395" r:id="rId7"/>
    <p:sldId id="396" r:id="rId8"/>
    <p:sldId id="397" r:id="rId9"/>
    <p:sldId id="398" r:id="rId10"/>
    <p:sldId id="399" r:id="rId11"/>
    <p:sldId id="381" r:id="rId12"/>
    <p:sldId id="382" r:id="rId13"/>
    <p:sldId id="384" r:id="rId14"/>
    <p:sldId id="390" r:id="rId15"/>
    <p:sldId id="401" r:id="rId16"/>
    <p:sldId id="400" r:id="rId17"/>
    <p:sldId id="402" r:id="rId18"/>
    <p:sldId id="391" r:id="rId19"/>
    <p:sldId id="392" r:id="rId20"/>
    <p:sldId id="393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1" autoAdjust="0"/>
    <p:restoredTop sz="92654" autoAdjust="0"/>
  </p:normalViewPr>
  <p:slideViewPr>
    <p:cSldViewPr>
      <p:cViewPr varScale="1">
        <p:scale>
          <a:sx n="67" d="100"/>
          <a:sy n="67" d="100"/>
        </p:scale>
        <p:origin x="-12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D601C-1E82-4F2A-8C2C-E59F3DCA7BF5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6EEDF-C42B-4FED-961A-3444DF603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4147-263F-4483-9B94-266B20B5F4E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D5BA-9609-4529-A093-3300C57B3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D5BA-9609-4529-A093-3300C57B3E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D5BA-9609-4529-A093-3300C57B3E2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Epoch,learning</a:t>
            </a:r>
            <a:r>
              <a:rPr lang="en-US" dirty="0" smtClean="0"/>
              <a:t> </a:t>
            </a:r>
            <a:r>
              <a:rPr lang="en-US" dirty="0" err="1" smtClean="0"/>
              <a:t>rate,other</a:t>
            </a:r>
            <a:r>
              <a:rPr lang="en-US" dirty="0" smtClean="0"/>
              <a:t> </a:t>
            </a:r>
            <a:r>
              <a:rPr lang="en-US" dirty="0" err="1" smtClean="0"/>
              <a:t>NN,traditional</a:t>
            </a:r>
            <a:r>
              <a:rPr lang="en-US" dirty="0" smtClean="0"/>
              <a:t> DM </a:t>
            </a:r>
            <a:r>
              <a:rPr lang="en-US" dirty="0" err="1" smtClean="0"/>
              <a:t>classification,MATLAB</a:t>
            </a:r>
            <a:r>
              <a:rPr lang="en-US" dirty="0" smtClean="0"/>
              <a:t> </a:t>
            </a:r>
            <a:r>
              <a:rPr lang="en-US" dirty="0" err="1" smtClean="0"/>
              <a:t>toolbox,performance</a:t>
            </a:r>
            <a:r>
              <a:rPr lang="en-US" dirty="0" smtClean="0"/>
              <a:t> </a:t>
            </a:r>
            <a:r>
              <a:rPr lang="en-US" smtClean="0"/>
              <a:t>comparison,accuracy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D5BA-9609-4529-A093-3300C57B3E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3D665-BE81-4900-89F2-3B9A114C77E5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85D5D-4F7C-4764-B8EC-CCD8FEF0A676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E95A9B-8343-4B5E-8B85-2F143B4DEC72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EA157C-0742-4E4B-8565-D0C5FCDFF44A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282A6-E0BF-4F55-9729-DE22E21B9BFC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2641D-228D-467F-812E-80AB483AEA4B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CC6168-C67A-4DEE-8B4D-BA329528F3D9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35228-5BBA-4313-9879-8C2CAEA6C3DF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B9109-7998-4FBA-871C-1A9C8BDBF329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5E73F-F818-48E9-A519-A8F3F0BB620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799042-C85C-4E72-9D18-E100399E1B2C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143389E-4A58-4641-866A-E744DC58C0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 </a:t>
            </a:r>
            <a:br>
              <a:rPr lang="en-US" sz="24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>Presentation </a:t>
            </a:r>
            <a:br>
              <a:rPr lang="en-US" sz="3200" dirty="0" smtClean="0"/>
            </a:br>
            <a:r>
              <a:rPr lang="en-US" sz="3200" dirty="0" smtClean="0"/>
              <a:t> on</a:t>
            </a:r>
            <a:br>
              <a:rPr lang="en-US" sz="3200" dirty="0" smtClean="0"/>
            </a:br>
            <a:r>
              <a:rPr lang="en-US" sz="3200" dirty="0" smtClean="0"/>
              <a:t>“Mining Classification Rules from Database Using Artificial Neural Networks” </a:t>
            </a:r>
            <a:br>
              <a:rPr lang="en-US" sz="32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835A-0D4B-4D6D-8676-93BC210C1256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200400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Prashant P. Avaghade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Nikhilesh Shinde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Mr.Mahesh Kshatriya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Mr.Datta Diware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Mr.Sumit Wankhede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Pimpri Chinchwad College of Engineering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Information Technology 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Pune-44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22860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Guided  by: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Prof Mrs. S. V. shinde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49808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A support vector machine constructs a hyper plane or set of hyper planes in a high or infinite dimensional space, which can be used for classification, regression, all other tasks</a:t>
            </a:r>
            <a:endParaRPr lang="en-US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C:\Documents and Settings\mahesh\Desktop\Svm_separating_hyperplan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47800" y="427038"/>
            <a:ext cx="76382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Support Vector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Machine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498080" cy="6019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Re‐RX(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S, D, C):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set of samples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 having discrete attributes D and continuous attributes C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set of classification rules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Train and prune a neural network using the data set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 and all its attributes D and C.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Let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D' and C' be the sets of discrete and continuous attributes   still present in the network, respectively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Let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S' be the set of data samples that are correctly classified by the pruned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3.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D' = NULL , then generate a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to split the samples in S' according to the values of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continuous attributes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C' and stop. Otherwise, using only discrete attributes D', generate the 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classification rules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 for the data set S'.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Algorithm(cond.)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4.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each rule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generated: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If support(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l-GR" sz="35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and error(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) &gt;</a:t>
            </a:r>
            <a:r>
              <a:rPr lang="en-US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5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, then: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Let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Si be the set of data samples that satisfy the     condition of rule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, and Di be the set of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discrete attributes that do not appear in the rule  condition of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Di = NULL, then generate a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to  split  the  </a:t>
            </a:r>
          </a:p>
          <a:p>
            <a:pPr>
              <a:lnSpc>
                <a:spcPct val="120000"/>
              </a:lnSpc>
              <a:buNone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   samples in Si according to the values of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their  continuous attributes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and stop.</a:t>
            </a:r>
          </a:p>
          <a:p>
            <a:pPr>
              <a:lnSpc>
                <a:spcPct val="120000"/>
              </a:lnSpc>
              <a:buNone/>
            </a:pPr>
            <a:r>
              <a:rPr lang="it-IT" sz="2600" dirty="0" smtClean="0">
                <a:latin typeface="Times New Roman" pitchFamily="18" charset="0"/>
                <a:cs typeface="Times New Roman" pitchFamily="18" charset="0"/>
              </a:rPr>
              <a:t>5. Otherwise, call Re‐RX(</a:t>
            </a:r>
            <a:r>
              <a:rPr lang="it-IT" sz="2600" i="1" dirty="0" smtClean="0">
                <a:latin typeface="Times New Roman" pitchFamily="18" charset="0"/>
                <a:cs typeface="Times New Roman" pitchFamily="18" charset="0"/>
              </a:rPr>
              <a:t>Si, Di, Ci</a:t>
            </a: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Process Flow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5" descr="C:\Users\Mahesh\Desktop\mayanew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304800"/>
            <a:ext cx="749808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Windows XP Platform</a:t>
            </a:r>
          </a:p>
          <a:p>
            <a:pPr marL="596646" indent="-514350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MATLAB NNToolbox </a:t>
            </a:r>
          </a:p>
          <a:p>
            <a:pPr marL="596646" indent="-514350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JAVA  Environment</a:t>
            </a:r>
          </a:p>
          <a:p>
            <a:pPr marL="596646" indent="-514350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WEKA </a:t>
            </a:r>
            <a:r>
              <a:rPr lang="en-US" dirty="0" smtClean="0"/>
              <a:t>(j48,SMO)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Architecture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setup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Rules generated using Discrete Attributes: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R1: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D2&lt;=100 and D5&lt;=25, then Predict class 0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R2: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D2&lt;=100 and D5&gt;25 and D1&lt;=10 and D3&lt;=52, then Predict  Class1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R3: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D2&lt;=100 and D5&gt;25 and D1&lt;=10 and D3&gt;52, then Predict Class0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R4: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D2&lt;=100 and D5&gt;25 and D1&gt;10, then Predict Class 1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R5: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D2&gt;100 and D5&lt;=28, then Predict Class0</a:t>
            </a: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Rule R6: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If D2&lt;=154 and D2&gt;100 and D5&gt;28 and D5&lt;=58 and D3&lt;=76, then Predict Class0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"/>
            <a:ext cx="75438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Rule R7: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D2&lt;=154 and D2&gt;100 and D5&gt;28 and D5&lt;=58 and D3&gt;76 and D4&lt;=21, then Predict Class0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Rule R8: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D2&lt;=154 and D2&gt;100 and D5&gt;28 and D5&lt;=58 and D3&gt;76 and D4&gt;21, then Predict Class1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Rule R9: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D2&lt;=154 and D2&gt;100  and D5&gt;58, then Predict class0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Rule 10: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D2&gt;154 then, Predict Class 1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NN result with 20 hidden nodes: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3886200"/>
          <a:ext cx="6400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Training+ validation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Correctly Classified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Wrong Classified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%Accuracy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366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357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97.54%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Testing Samples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Correctly Classified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Wrong Classified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%Accuracy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121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72.89%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47800" y="1219200"/>
          <a:ext cx="7499352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92"/>
                <a:gridCol w="1249892"/>
                <a:gridCol w="1249892"/>
                <a:gridCol w="1249892"/>
                <a:gridCol w="1249892"/>
                <a:gridCol w="1249892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No. of samples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Correctly classified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Wrong Classified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%Support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%Error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17.32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0.56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12.57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6.67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1.12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27.09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18.56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14.52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42.31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8.66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19.35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2.23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R10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14.52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13.45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358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301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5405" algn="l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533400"/>
            <a:ext cx="1544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Rules Table: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lnSpc>
                <a:spcPct val="16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Customer Segmentation</a:t>
            </a:r>
            <a:endParaRPr lang="en-US" dirty="0" smtClean="0"/>
          </a:p>
          <a:p>
            <a:pPr marL="596646" indent="-514350">
              <a:lnSpc>
                <a:spcPct val="16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Image Classification.</a:t>
            </a:r>
            <a:endParaRPr lang="en-US" dirty="0" smtClean="0"/>
          </a:p>
          <a:p>
            <a:pPr marL="596646" indent="-514350">
              <a:lnSpc>
                <a:spcPct val="16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Vegetation Classification.</a:t>
            </a:r>
            <a:endParaRPr lang="en-US" dirty="0" smtClean="0"/>
          </a:p>
          <a:p>
            <a:pPr marL="596646" indent="-514350">
              <a:lnSpc>
                <a:spcPct val="16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Credit scoring</a:t>
            </a:r>
          </a:p>
          <a:p>
            <a:pPr marL="596646" indent="-514350">
              <a:lnSpc>
                <a:spcPct val="160000"/>
              </a:lnSpc>
              <a:buClrTx/>
              <a:buFont typeface="Wingdings" pitchFamily="2" charset="2"/>
              <a:buChar char="v"/>
            </a:pPr>
            <a:r>
              <a:rPr lang="en-US" dirty="0" smtClean="0"/>
              <a:t>Intranet fraud classification.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Enhancement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Optimization of the rules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Proposed algorithm does not preserve accuracy when class label of the data are best describe as nonlinear function of continuous input, more research is required in this area.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Overview of the Project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Fundamentals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Details of Literature Survey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High Level Design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Application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Conclusion 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7F92-8E98-4146-9564-F22622A7A74C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Artificial neural networks have demonstrated good predictive performance </a:t>
            </a:r>
            <a:r>
              <a:rPr lang="en-US" dirty="0" smtClean="0"/>
              <a:t>in many app.</a:t>
            </a:r>
          </a:p>
          <a:p>
            <a:r>
              <a:rPr lang="en-US" dirty="0" smtClean="0"/>
              <a:t> </a:t>
            </a:r>
            <a:r>
              <a:rPr lang="en-US" dirty="0" smtClean="0"/>
              <a:t>H</a:t>
            </a:r>
            <a:r>
              <a:rPr lang="en-US" dirty="0" smtClean="0"/>
              <a:t>owever</a:t>
            </a:r>
            <a:r>
              <a:rPr lang="en-US" dirty="0" smtClean="0"/>
              <a:t>, not considered sufficient for knowledge representation </a:t>
            </a:r>
            <a:r>
              <a:rPr lang="en-US" dirty="0" smtClean="0"/>
              <a:t>because of “black box” property.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neural networks with higher predictive accuracy, and with a rule extraction algorithm, the drawback of ‘‘black box” neural network prediction can be overcome.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You.</a:t>
            </a:r>
          </a:p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dirty="0" smtClean="0"/>
              <a:t>Any???</a:t>
            </a:r>
            <a:endParaRPr lang="en-US" sz="8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F89-1D5D-480F-8CA8-C604E1B0D630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9906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382000" cy="4724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Domain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Neural Network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altLang="ko-KR" sz="2800" b="1" dirty="0" smtClean="0">
                <a:latin typeface="Times New Roman" pitchFamily="18" charset="0"/>
                <a:ea typeface="굴림" charset="-127"/>
                <a:cs typeface="Times New Roman" pitchFamily="18" charset="0"/>
                <a:sym typeface="Symbol" pitchFamily="18" charset="2"/>
              </a:rPr>
              <a:t> Scope 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 charset="-127"/>
                <a:cs typeface="Times New Roman" pitchFamily="18" charset="0"/>
                <a:sym typeface="Symbol" pitchFamily="18" charset="2"/>
              </a:rPr>
              <a:t>   Business Intelligence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 charset="-127"/>
                <a:cs typeface="Times New Roman" pitchFamily="18" charset="0"/>
                <a:sym typeface="Symbol" pitchFamily="18" charset="2"/>
              </a:rPr>
              <a:t>   Credit Scoring	</a:t>
            </a:r>
          </a:p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100000"/>
              <a:buNone/>
            </a:pPr>
            <a:endParaRPr lang="en-US" altLang="ko-KR" sz="2000" dirty="0" smtClean="0">
              <a:latin typeface="Times New Roman" pitchFamily="18" charset="0"/>
              <a:ea typeface="굴림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altLang="ko-KR" sz="24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8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Issue</a:t>
            </a:r>
          </a:p>
          <a:p>
            <a:pPr marL="539496" indent="-45720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Commercial </a:t>
            </a:r>
          </a:p>
          <a:p>
            <a:pPr marL="539496" indent="-45720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 Intelligence</a:t>
            </a:r>
          </a:p>
          <a:p>
            <a:pPr algn="just"/>
            <a:endParaRPr lang="en-US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68F-0635-4B55-A528-4F73AD822D59}" type="datetime3">
              <a:rPr lang="en-US" smtClean="0"/>
              <a:pPr/>
              <a:t>16 June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Fundamentals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Data Mining Classification</a:t>
            </a:r>
          </a:p>
          <a:p>
            <a:pPr>
              <a:buNone/>
            </a:pPr>
            <a:r>
              <a:rPr lang="en-US" dirty="0" smtClean="0"/>
              <a:t>          Decision Tree Technique          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/>
              <a:t> Neural Network</a:t>
            </a:r>
          </a:p>
          <a:p>
            <a:pPr>
              <a:buNone/>
            </a:pPr>
            <a:r>
              <a:rPr lang="en-US" dirty="0" smtClean="0"/>
              <a:t>          -Feed-Forward NN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/>
              <a:t> Network Training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Network Pruning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C 4.5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Literature survey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153400" cy="518160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Wei-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Chen  and Yin-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Kuan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US" spc="-150" dirty="0" smtClean="0"/>
              <a:t>have </a:t>
            </a:r>
            <a:r>
              <a:rPr lang="en-US" sz="2400" spc="-150" dirty="0" smtClean="0"/>
              <a:t>used the artificial neural network (ANN) and data mining (DM) techniques to construct the financial distress prediction model. 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Humar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Kahramanli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Novruz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0" dirty="0" err="1" smtClean="0">
                <a:latin typeface="Times New Roman" pitchFamily="18" charset="0"/>
                <a:cs typeface="Times New Roman" pitchFamily="18" charset="0"/>
              </a:rPr>
              <a:t>Allahverdi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have presented the technique of mining the classification rules for Liver Disorders using adaptive activation function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sz="2200" b="1" spc="-150" dirty="0" smtClean="0">
                <a:latin typeface="Times New Roman" pitchFamily="18" charset="0"/>
                <a:cs typeface="Times New Roman" pitchFamily="18" charset="0"/>
              </a:rPr>
              <a:t>Many of the algorithms </a:t>
            </a:r>
            <a:r>
              <a:rPr lang="en-US" sz="2200" spc="-150" dirty="0" smtClean="0">
                <a:latin typeface="Times New Roman" pitchFamily="18" charset="0"/>
                <a:cs typeface="Times New Roman" pitchFamily="18" charset="0"/>
              </a:rPr>
              <a:t>frequently assume that the input data attributes are discrete in order to make the rule extraction process more manageable.</a:t>
            </a:r>
          </a:p>
          <a:p>
            <a:pPr algn="just">
              <a:buClrTx/>
              <a:buSzPct val="100000"/>
              <a:buNone/>
            </a:pPr>
            <a:r>
              <a:rPr lang="en-US" sz="2200" spc="-150" dirty="0" smtClean="0">
                <a:latin typeface="Times New Roman" pitchFamily="18" charset="0"/>
                <a:cs typeface="Times New Roman" pitchFamily="18" charset="0"/>
              </a:rPr>
              <a:t>      Ex.: </a:t>
            </a:r>
            <a:r>
              <a:rPr lang="en-US" sz="2200" spc="-150" dirty="0" err="1" smtClean="0">
                <a:latin typeface="Times New Roman" pitchFamily="18" charset="0"/>
                <a:cs typeface="Times New Roman" pitchFamily="18" charset="0"/>
              </a:rPr>
              <a:t>NeuroRule</a:t>
            </a:r>
            <a:r>
              <a:rPr lang="en-US" sz="2200" spc="-150" dirty="0" smtClean="0">
                <a:latin typeface="Times New Roman" pitchFamily="18" charset="0"/>
                <a:cs typeface="Times New Roman" pitchFamily="18" charset="0"/>
              </a:rPr>
              <a:t>, Rule </a:t>
            </a:r>
            <a:r>
              <a:rPr lang="en-US" sz="2200" spc="-150" dirty="0" err="1" smtClean="0"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lang="en-US" sz="2200" spc="-150" dirty="0" smtClean="0">
                <a:latin typeface="Times New Roman" pitchFamily="18" charset="0"/>
                <a:cs typeface="Times New Roman" pitchFamily="18" charset="0"/>
              </a:rPr>
              <a:t> (RX), generalized analytic rule  extraction (GLARE) algorithm, orthogonal search-based rule extraction (OSRE) method.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RE-RX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 Works on</a:t>
            </a:r>
            <a:r>
              <a:rPr lang="en-US" sz="2400" b="1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data sets having both discrete and continuous attributes.</a:t>
            </a:r>
          </a:p>
          <a:p>
            <a:pPr algn="just">
              <a:buClrTx/>
              <a:buNone/>
            </a:pPr>
            <a:endParaRPr lang="en-US" sz="2200" spc="-1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pc="-1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76600" y="2743200"/>
            <a:ext cx="1524000" cy="228600"/>
          </a:xfrm>
          <a:prstGeom prst="straightConnector1">
            <a:avLst/>
          </a:prstGeom>
          <a:ln w="3175" cap="sq" cmpd="sng">
            <a:solidFill>
              <a:schemeClr val="tx1">
                <a:lumMod val="50000"/>
                <a:lumOff val="50000"/>
                <a:alpha val="90000"/>
              </a:schemeClr>
            </a:solidFill>
            <a:prstDash val="solid"/>
            <a:bevel/>
            <a:headEnd type="none" w="med" len="med"/>
            <a:tailEnd type="triangle" w="med" len="lg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Feed-Forward Neural Network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7800" y="1295400"/>
            <a:ext cx="609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47800" y="2438400"/>
            <a:ext cx="609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47800" y="3657600"/>
            <a:ext cx="609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47800" y="4876800"/>
            <a:ext cx="609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00" y="2743200"/>
            <a:ext cx="1524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∑x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w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 </a:t>
            </a:r>
          </a:p>
          <a:p>
            <a:pPr algn="ctr"/>
            <a:endParaRPr lang="en-US" sz="4000" dirty="0" smtClean="0"/>
          </a:p>
          <a:p>
            <a:pPr algn="ctr"/>
            <a:endParaRPr lang="en-US" sz="5400" dirty="0"/>
          </a:p>
        </p:txBody>
      </p:sp>
      <p:sp>
        <p:nvSpPr>
          <p:cNvPr id="38" name="Rectangle 37"/>
          <p:cNvSpPr/>
          <p:nvPr/>
        </p:nvSpPr>
        <p:spPr>
          <a:xfrm>
            <a:off x="5943600" y="2438400"/>
            <a:ext cx="16002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Handwriting" pitchFamily="66" charset="0"/>
              </a:rPr>
              <a:t>f(V)</a:t>
            </a:r>
            <a:endParaRPr lang="en-US" sz="3200" dirty="0">
              <a:latin typeface="Lucida Handwriting" pitchFamily="66" charset="0"/>
            </a:endParaRPr>
          </a:p>
        </p:txBody>
      </p:sp>
      <p:cxnSp>
        <p:nvCxnSpPr>
          <p:cNvPr id="39" name="Straight Arrow Connector 38"/>
          <p:cNvCxnSpPr>
            <a:stCxn id="33" idx="3"/>
          </p:cNvCxnSpPr>
          <p:nvPr/>
        </p:nvCxnSpPr>
        <p:spPr>
          <a:xfrm>
            <a:off x="2057400" y="1600200"/>
            <a:ext cx="12954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37" idx="1"/>
          </p:cNvCxnSpPr>
          <p:nvPr/>
        </p:nvCxnSpPr>
        <p:spPr>
          <a:xfrm>
            <a:off x="2057400" y="2743200"/>
            <a:ext cx="1295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</p:cNvCxnSpPr>
          <p:nvPr/>
        </p:nvCxnSpPr>
        <p:spPr>
          <a:xfrm flipV="1">
            <a:off x="2057400" y="33528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</p:cNvCxnSpPr>
          <p:nvPr/>
        </p:nvCxnSpPr>
        <p:spPr>
          <a:xfrm flipV="1">
            <a:off x="2057400" y="35052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4876800" y="32385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>
            <a:off x="7543800" y="32385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2"/>
          </p:cNvCxnSpPr>
          <p:nvPr/>
        </p:nvCxnSpPr>
        <p:spPr>
          <a:xfrm rot="5400000" flipH="1" flipV="1">
            <a:off x="3695700" y="4152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3962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B</a:t>
            </a:r>
            <a:r>
              <a:rPr lang="en-US" sz="2400" baseline="-25000" dirty="0" smtClean="0">
                <a:latin typeface="Monotype Corsiva" pitchFamily="66" charset="0"/>
              </a:rPr>
              <a:t>1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3800" y="2667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Y</a:t>
            </a:r>
            <a:r>
              <a:rPr lang="en-US" sz="2800" baseline="-25000" dirty="0" smtClean="0">
                <a:latin typeface="Monotype Corsiva" pitchFamily="66" charset="0"/>
              </a:rPr>
              <a:t>k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0600" y="5791200"/>
            <a:ext cx="16764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 Signals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71800" y="5791200"/>
            <a:ext cx="24384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Summing Junction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867400" y="5791200"/>
            <a:ext cx="22098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Activation </a:t>
            </a:r>
            <a:r>
              <a:rPr lang="en-US" sz="2000" dirty="0" err="1" smtClean="0"/>
              <a:t>Fuction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Network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67600" cy="6858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Gradient descent/error back propagation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6" name="Picture 5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       Network Pruning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610600" cy="561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4.5 (Decision 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4B7A-5395-4CB5-A0BE-C5499544B77D}" type="datetime3">
              <a:rPr lang="en-US" smtClean="0"/>
              <a:pPr/>
              <a:t>16 June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89E-4A58-4641-866A-E744DC58C0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4000" y="28003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ea typeface="PMingLiU" pitchFamily="18" charset="-120"/>
              </a:rPr>
              <a:t>overcast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0388" y="4681538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high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4538" y="46815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normal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97725" y="469582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false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9950" y="47101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true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200400" y="22098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4724400" y="23622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105400" y="22098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44800" y="2514600"/>
            <a:ext cx="925513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sunny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57938" y="26670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>
                <a:ea typeface="PMingLiU" pitchFamily="18" charset="-120"/>
              </a:rPr>
              <a:t>rain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241550" y="42687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370263" y="43148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172200" y="44196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315200" y="44196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192338" y="51530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577138" y="51069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278563" y="51228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806825" y="51228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664075" y="32178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914525" y="5557838"/>
            <a:ext cx="557213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>
                <a:ea typeface="PMingLiU" pitchFamily="18" charset="-120"/>
              </a:rPr>
              <a:t>No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99163" y="5557838"/>
            <a:ext cx="557212" cy="4572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>
                <a:ea typeface="PMingLiU" pitchFamily="18" charset="-120"/>
              </a:rPr>
              <a:t>No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70275" y="55578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242175" y="55578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29113" y="3717925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3825875" y="1558925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48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/>
              <a:t>Outlook</a:t>
            </a: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2209800" y="35814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438400" y="37338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Humidity</a:t>
            </a:r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5943600" y="37338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248400" y="39624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Windy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1242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7818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4001</TotalTime>
  <Words>1068</Words>
  <Application>Microsoft Office PowerPoint</Application>
  <PresentationFormat>On-screen Show (4:3)</PresentationFormat>
  <Paragraphs>275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       Presentation   on “Mining Classification Rules from Database Using Artificial Neural Networks”            </vt:lpstr>
      <vt:lpstr>Outline</vt:lpstr>
      <vt:lpstr>Overview</vt:lpstr>
      <vt:lpstr>Fundamentals</vt:lpstr>
      <vt:lpstr>Literature survey </vt:lpstr>
      <vt:lpstr>Slide 6</vt:lpstr>
      <vt:lpstr>          Network Training</vt:lpstr>
      <vt:lpstr>       Network Pruning</vt:lpstr>
      <vt:lpstr>C 4.5 (Decision Tree)</vt:lpstr>
      <vt:lpstr>A support vector machine constructs a hyper plane or set of hyper planes in a high or infinite dimensional space, which can be used for classification, regression, all other tasks</vt:lpstr>
      <vt:lpstr>Algorithm</vt:lpstr>
      <vt:lpstr>Algorithm(cond.)</vt:lpstr>
      <vt:lpstr>System Process Flow </vt:lpstr>
      <vt:lpstr> Tools</vt:lpstr>
      <vt:lpstr>IMPLEMENTATION &amp; TESTING</vt:lpstr>
      <vt:lpstr>Slide 16</vt:lpstr>
      <vt:lpstr>Slide 17</vt:lpstr>
      <vt:lpstr>Applications</vt:lpstr>
      <vt:lpstr>Future Enhancement</vt:lpstr>
      <vt:lpstr> 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aaa</cp:lastModifiedBy>
  <cp:revision>495</cp:revision>
  <dcterms:created xsi:type="dcterms:W3CDTF">2001-12-31T19:20:13Z</dcterms:created>
  <dcterms:modified xsi:type="dcterms:W3CDTF">2012-06-16T18:08:46Z</dcterms:modified>
</cp:coreProperties>
</file>