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handoutMasterIdLst>
    <p:handoutMasterId r:id="rId20"/>
  </p:handoutMasterIdLst>
  <p:sldIdLst>
    <p:sldId id="256" r:id="rId2"/>
    <p:sldId id="287" r:id="rId3"/>
    <p:sldId id="310" r:id="rId4"/>
    <p:sldId id="267" r:id="rId5"/>
    <p:sldId id="286" r:id="rId6"/>
    <p:sldId id="307" r:id="rId7"/>
    <p:sldId id="347" r:id="rId8"/>
    <p:sldId id="313" r:id="rId9"/>
    <p:sldId id="360" r:id="rId10"/>
    <p:sldId id="359" r:id="rId11"/>
    <p:sldId id="362" r:id="rId12"/>
    <p:sldId id="363" r:id="rId13"/>
    <p:sldId id="364" r:id="rId14"/>
    <p:sldId id="366" r:id="rId15"/>
    <p:sldId id="284" r:id="rId16"/>
    <p:sldId id="361" r:id="rId17"/>
    <p:sldId id="33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2654" autoAdjust="0"/>
  </p:normalViewPr>
  <p:slideViewPr>
    <p:cSldViewPr>
      <p:cViewPr varScale="1">
        <p:scale>
          <a:sx n="73" d="100"/>
          <a:sy n="73" d="100"/>
        </p:scale>
        <p:origin x="-1074" y="-96"/>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9D601C-1E82-4F2A-8C2C-E59F3DCA7BF5}" type="datetimeFigureOut">
              <a:rPr lang="en-US" smtClean="0"/>
              <a:pPr/>
              <a:t>31/07/2011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96EEDF-C42B-4FED-961A-3444DF6036C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24147-263F-4483-9B94-266B20B5F4E9}" type="datetimeFigureOut">
              <a:rPr lang="en-US" smtClean="0"/>
              <a:pPr/>
              <a:t>31/07/2011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3D5BA-9609-4529-A093-3300C57B3E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Classification</a:t>
            </a:r>
            <a:r>
              <a:rPr lang="en-US" baseline="0" dirty="0" smtClean="0"/>
              <a:t> is an important topic in data mining research.</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commonly used classifier technique is Artificial Neural Networks. The reason for being commonly used is to present some properties such as learning from examples and exhibiting some capability for generalization beyond the training data.</a:t>
            </a:r>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E3D5BA-9609-4529-A093-3300C57B3E2A}"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Epoch,learning</a:t>
            </a:r>
            <a:r>
              <a:rPr lang="en-US" dirty="0" smtClean="0"/>
              <a:t> </a:t>
            </a:r>
            <a:r>
              <a:rPr lang="en-US" dirty="0" err="1" smtClean="0"/>
              <a:t>rate,other</a:t>
            </a:r>
            <a:r>
              <a:rPr lang="en-US" dirty="0" smtClean="0"/>
              <a:t> </a:t>
            </a:r>
            <a:r>
              <a:rPr lang="en-US" dirty="0" err="1" smtClean="0"/>
              <a:t>NN,traditional</a:t>
            </a:r>
            <a:r>
              <a:rPr lang="en-US" dirty="0" smtClean="0"/>
              <a:t> DM </a:t>
            </a:r>
            <a:r>
              <a:rPr lang="en-US" dirty="0" err="1" smtClean="0"/>
              <a:t>classification,MATLAB</a:t>
            </a:r>
            <a:r>
              <a:rPr lang="en-US" dirty="0" smtClean="0"/>
              <a:t> </a:t>
            </a:r>
            <a:r>
              <a:rPr lang="en-US" dirty="0" err="1" smtClean="0"/>
              <a:t>toolbox,performance</a:t>
            </a:r>
            <a:r>
              <a:rPr lang="en-US" dirty="0" smtClean="0"/>
              <a:t> </a:t>
            </a:r>
            <a:r>
              <a:rPr lang="en-US" smtClean="0"/>
              <a:t>comparison,accuracy</a:t>
            </a:r>
            <a:endParaRPr lang="en-US"/>
          </a:p>
        </p:txBody>
      </p:sp>
      <p:sp>
        <p:nvSpPr>
          <p:cNvPr id="4" name="Slide Number Placeholder 3"/>
          <p:cNvSpPr>
            <a:spLocks noGrp="1"/>
          </p:cNvSpPr>
          <p:nvPr>
            <p:ph type="sldNum" sz="quarter" idx="10"/>
          </p:nvPr>
        </p:nvSpPr>
        <p:spPr/>
        <p:txBody>
          <a:bodyPr/>
          <a:lstStyle/>
          <a:p>
            <a:fld id="{EAE3D5BA-9609-4529-A093-3300C57B3E2A}"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263D665-BE81-4900-89F2-3B9A114C77E5}" type="datetime3">
              <a:rPr lang="en-US" smtClean="0"/>
              <a:pPr/>
              <a:t>31 July 2011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085D5D-4F7C-4764-B8EC-CCD8FEF0A676}"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E95A9B-8343-4B5E-8B85-2F143B4DEC72}"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7D4B7A-5395-4CB5-A0BE-C5499544B77D}"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1EA157C-0742-4E4B-8565-D0C5FCDFF44A}" type="datetime3">
              <a:rPr lang="en-US" smtClean="0"/>
              <a:pPr/>
              <a:t>31 July 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3282A6-E0BF-4F55-9729-DE22E21B9BFC}" type="datetime3">
              <a:rPr lang="en-US" smtClean="0"/>
              <a:pPr/>
              <a:t>31 July 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F2641D-228D-467F-812E-80AB483AEA4B}" type="datetime3">
              <a:rPr lang="en-US" smtClean="0"/>
              <a:pPr/>
              <a:t>31 July 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CC6168-C67A-4DEE-8B4D-BA329528F3D9}" type="datetime3">
              <a:rPr lang="en-US" smtClean="0"/>
              <a:pPr/>
              <a:t>31 July 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9435228-5BBA-4313-9879-8C2CAEA6C3DF}" type="datetime3">
              <a:rPr lang="en-US" smtClean="0"/>
              <a:pPr/>
              <a:t>31 July 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B9109-7998-4FBA-871C-1A9C8BDBF329}" type="datetime3">
              <a:rPr lang="en-US" smtClean="0"/>
              <a:pPr/>
              <a:t>31 July 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43389E-4A58-4641-866A-E744DC58C0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515E73F-F818-48E9-A519-A8F3F0BB620D}" type="datetime3">
              <a:rPr lang="en-US" smtClean="0"/>
              <a:pPr/>
              <a:t>31 July 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43389E-4A58-4641-866A-E744DC58C09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E799042-C85C-4E72-9D18-E100399E1B2C}" type="datetime3">
              <a:rPr lang="en-US" smtClean="0"/>
              <a:pPr/>
              <a:t>31 July 2011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143389E-4A58-4641-866A-E744DC58C09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2133600"/>
          </a:xfrm>
        </p:spPr>
        <p:txBody>
          <a:bodyPr>
            <a:noAutofit/>
          </a:bodyPr>
          <a:lstStyle/>
          <a:p>
            <a:pPr algn="ctr"/>
            <a:r>
              <a:rPr lang="en-US" sz="2400" dirty="0" smtClean="0"/>
              <a:t/>
            </a:r>
            <a:br>
              <a:rPr lang="en-US" sz="2400" dirty="0" smtClean="0"/>
            </a:br>
            <a:r>
              <a:rPr lang="en-US" sz="2400" b="1" dirty="0" smtClean="0"/>
              <a:t> </a:t>
            </a:r>
            <a:br>
              <a:rPr lang="en-US" sz="2400" b="1"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3200" dirty="0" smtClean="0"/>
              <a:t>Presentation </a:t>
            </a:r>
            <a:br>
              <a:rPr lang="en-US" sz="3200" dirty="0" smtClean="0"/>
            </a:br>
            <a:r>
              <a:rPr lang="en-US" sz="3200" dirty="0" smtClean="0"/>
              <a:t> on</a:t>
            </a:r>
            <a:br>
              <a:rPr lang="en-US" sz="3200" dirty="0" smtClean="0"/>
            </a:br>
            <a:r>
              <a:rPr lang="en-US" sz="3200" dirty="0" smtClean="0"/>
              <a:t>“Mining Classification Rules from Database Using Artificial Neural Networks” </a:t>
            </a:r>
            <a:br>
              <a:rPr lang="en-US" sz="3200" dirty="0" smtClean="0"/>
            </a:br>
            <a:r>
              <a:rPr lang="en-US" sz="2400" dirty="0" smtClean="0"/>
              <a:t/>
            </a:r>
            <a:br>
              <a:rPr lang="en-US" sz="2400" dirty="0" smtClean="0"/>
            </a:br>
            <a:r>
              <a:rPr lang="en-US" sz="2400" dirty="0" smtClean="0"/>
              <a:t>   </a:t>
            </a:r>
            <a:br>
              <a:rPr lang="en-US" sz="2400" dirty="0" smtClean="0"/>
            </a:br>
            <a:r>
              <a:rPr lang="en-US" sz="2400" dirty="0" smtClean="0"/>
              <a:t> </a:t>
            </a:r>
            <a:br>
              <a:rPr lang="en-US" sz="2400" dirty="0" smtClean="0"/>
            </a:br>
            <a:r>
              <a:rPr lang="en-US" sz="2000" dirty="0" smtClean="0"/>
              <a:t/>
            </a:r>
            <a:br>
              <a:rPr lang="en-US" sz="2000" dirty="0" smtClean="0"/>
            </a:br>
            <a:r>
              <a:rPr lang="en-US" sz="2400" dirty="0" smtClean="0"/>
              <a:t> </a:t>
            </a:r>
            <a:br>
              <a:rPr lang="en-US" sz="2400" dirty="0" smtClean="0"/>
            </a:br>
            <a:endParaRPr lang="en-US" sz="2400" dirty="0"/>
          </a:p>
        </p:txBody>
      </p:sp>
      <p:sp>
        <p:nvSpPr>
          <p:cNvPr id="3" name="Date Placeholder 2"/>
          <p:cNvSpPr>
            <a:spLocks noGrp="1"/>
          </p:cNvSpPr>
          <p:nvPr>
            <p:ph type="dt" sz="half" idx="10"/>
          </p:nvPr>
        </p:nvSpPr>
        <p:spPr/>
        <p:txBody>
          <a:bodyPr/>
          <a:lstStyle/>
          <a:p>
            <a:fld id="{A659835A-0D4B-4D6D-8676-93BC210C1256}"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a:t>
            </a:fld>
            <a:endParaRPr lang="en-US"/>
          </a:p>
        </p:txBody>
      </p:sp>
      <p:sp>
        <p:nvSpPr>
          <p:cNvPr id="7" name="TextBox 6"/>
          <p:cNvSpPr txBox="1"/>
          <p:nvPr/>
        </p:nvSpPr>
        <p:spPr>
          <a:xfrm>
            <a:off x="1066800" y="3505200"/>
            <a:ext cx="7315200" cy="3693319"/>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Presented By:</a:t>
            </a:r>
          </a:p>
          <a:p>
            <a:pPr algn="ctr"/>
            <a:r>
              <a:rPr lang="en-US" sz="2400" b="1" dirty="0" smtClean="0">
                <a:latin typeface="Times New Roman" pitchFamily="18" charset="0"/>
                <a:cs typeface="Times New Roman" pitchFamily="18" charset="0"/>
              </a:rPr>
              <a:t>Mr. Prashant P. Avaghade</a:t>
            </a:r>
          </a:p>
          <a:p>
            <a:pPr algn="ctr"/>
            <a:r>
              <a:rPr lang="en-US" sz="2400" b="1" dirty="0" smtClean="0">
                <a:latin typeface="Times New Roman" pitchFamily="18" charset="0"/>
                <a:cs typeface="Times New Roman" pitchFamily="18" charset="0"/>
              </a:rPr>
              <a:t>Mr. </a:t>
            </a:r>
            <a:r>
              <a:rPr lang="en-US" sz="2400" b="1" dirty="0" err="1" smtClean="0">
                <a:latin typeface="Times New Roman" pitchFamily="18" charset="0"/>
                <a:cs typeface="Times New Roman" pitchFamily="18" charset="0"/>
              </a:rPr>
              <a:t>Nikhilesh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Shinde</a:t>
            </a:r>
            <a:endParaRPr lang="en-US" sz="2400" b="1" dirty="0" smtClean="0">
              <a:latin typeface="Times New Roman" pitchFamily="18" charset="0"/>
              <a:cs typeface="Times New Roman" pitchFamily="18" charset="0"/>
            </a:endParaRPr>
          </a:p>
          <a:p>
            <a:pPr algn="ctr"/>
            <a:r>
              <a:rPr lang="en-US" sz="2400" b="1" dirty="0" err="1" smtClean="0">
                <a:latin typeface="Times New Roman" pitchFamily="18" charset="0"/>
                <a:cs typeface="Times New Roman" pitchFamily="18" charset="0"/>
              </a:rPr>
              <a:t>Mr.Mahesh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Kshatriya</a:t>
            </a:r>
            <a:endParaRPr lang="en-US" sz="2400" b="1" dirty="0" smtClean="0">
              <a:latin typeface="Times New Roman" pitchFamily="18" charset="0"/>
              <a:cs typeface="Times New Roman" pitchFamily="18" charset="0"/>
            </a:endParaRPr>
          </a:p>
          <a:p>
            <a:pPr algn="ctr"/>
            <a:r>
              <a:rPr lang="en-US" sz="2400" b="1" dirty="0" err="1" smtClean="0">
                <a:latin typeface="Times New Roman" pitchFamily="18" charset="0"/>
                <a:cs typeface="Times New Roman" pitchFamily="18" charset="0"/>
              </a:rPr>
              <a:t>Mr.Datta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Diware</a:t>
            </a:r>
            <a:r>
              <a:rPr lang="en-US" sz="2400" b="1" dirty="0" smtClean="0">
                <a:latin typeface="Times New Roman" pitchFamily="18" charset="0"/>
                <a:cs typeface="Times New Roman" pitchFamily="18" charset="0"/>
              </a:rPr>
              <a:t> </a:t>
            </a:r>
          </a:p>
          <a:p>
            <a:pPr algn="ctr"/>
            <a:r>
              <a:rPr lang="en-US" sz="2400" b="1" dirty="0" err="1" smtClean="0">
                <a:latin typeface="Times New Roman" pitchFamily="18" charset="0"/>
                <a:cs typeface="Times New Roman" pitchFamily="18" charset="0"/>
              </a:rPr>
              <a:t>Mr.Sumit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Wankhede</a:t>
            </a: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Pimpri Chinchwad College of Engineering</a:t>
            </a:r>
          </a:p>
          <a:p>
            <a:pPr algn="ctr"/>
            <a:r>
              <a:rPr lang="en-US" sz="2400" b="1" dirty="0" smtClean="0">
                <a:latin typeface="Times New Roman" pitchFamily="18" charset="0"/>
                <a:cs typeface="Times New Roman" pitchFamily="18" charset="0"/>
              </a:rPr>
              <a:t>Pune-44</a:t>
            </a:r>
          </a:p>
          <a:p>
            <a:endParaRPr lang="en-US" dirty="0"/>
          </a:p>
        </p:txBody>
      </p:sp>
      <p:sp>
        <p:nvSpPr>
          <p:cNvPr id="9" name="TextBox 8"/>
          <p:cNvSpPr txBox="1"/>
          <p:nvPr/>
        </p:nvSpPr>
        <p:spPr>
          <a:xfrm>
            <a:off x="2209800" y="2590800"/>
            <a:ext cx="502920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Guided  by:</a:t>
            </a:r>
          </a:p>
          <a:p>
            <a:pPr algn="ctr"/>
            <a:r>
              <a:rPr lang="en-US" sz="2400" b="1" dirty="0" smtClean="0">
                <a:latin typeface="Times New Roman" pitchFamily="18" charset="0"/>
                <a:cs typeface="Times New Roman" pitchFamily="18" charset="0"/>
              </a:rPr>
              <a:t> Prof Mrs. S. V. shinde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blip>
          <a:srcRect/>
          <a:tile tx="0" ty="0" sx="100000" sy="100000" flip="none" algn="tl"/>
        </a:blip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4801" y="228606"/>
          <a:ext cx="8381999" cy="6474678"/>
        </p:xfrm>
        <a:graphic>
          <a:graphicData uri="http://schemas.openxmlformats.org/drawingml/2006/table">
            <a:tbl>
              <a:tblPr/>
              <a:tblGrid>
                <a:gridCol w="1457392"/>
                <a:gridCol w="1649826"/>
                <a:gridCol w="1430025"/>
                <a:gridCol w="1472492"/>
                <a:gridCol w="2372264"/>
              </a:tblGrid>
              <a:tr h="286161">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Data Set</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Method</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PCC</a:t>
                      </a:r>
                      <a:r>
                        <a:rPr lang="en-US" sz="1600" b="1" baseline="-25000" dirty="0">
                          <a:latin typeface="Times New Roman"/>
                          <a:ea typeface="Times New Roman"/>
                          <a:cs typeface="Times New Roman"/>
                        </a:rPr>
                        <a:t>train</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PCC</a:t>
                      </a:r>
                      <a:r>
                        <a:rPr lang="en-US" sz="1600" b="1" baseline="-25000" dirty="0">
                          <a:latin typeface="Times New Roman"/>
                          <a:ea typeface="Times New Roman"/>
                          <a:cs typeface="Times New Roman"/>
                        </a:rPr>
                        <a:t>test</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Complexity</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German</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81.98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71.26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27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80.78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70.06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14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75.37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73.95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73.57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73.65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80.93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77.25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2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713">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75.83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77.25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4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tabLst>
                          <a:tab pos="563245" algn="l"/>
                        </a:tabLst>
                      </a:pPr>
                      <a:r>
                        <a:rPr lang="en-US" sz="18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80.48</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80.54</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b="1" dirty="0">
                          <a:solidFill>
                            <a:srgbClr val="FF0000"/>
                          </a:solidFill>
                          <a:latin typeface="Times New Roman" pitchFamily="18" charset="0"/>
                          <a:ea typeface="Times New Roman"/>
                          <a:cs typeface="Times New Roman" pitchFamily="18" charset="0"/>
                        </a:rPr>
                        <a:t>41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Bene1</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78.91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35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78.43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71.37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15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71.85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68.97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67.24</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77.43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72.72</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3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71.85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6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75.07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73.10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39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rowSpan="7">
                  <a:txBody>
                    <a:bodyPr/>
                    <a:lstStyle/>
                    <a:p>
                      <a:pPr marL="0" marR="0" algn="ctr">
                        <a:lnSpc>
                          <a:spcPct val="115000"/>
                        </a:lnSpc>
                        <a:spcBef>
                          <a:spcPts val="0"/>
                        </a:spcBef>
                        <a:spcAft>
                          <a:spcPts val="0"/>
                        </a:spcAft>
                      </a:pPr>
                      <a:r>
                        <a:rPr lang="en-US" sz="1600" b="1" dirty="0">
                          <a:latin typeface="Times New Roman"/>
                          <a:ea typeface="Times New Roman"/>
                          <a:cs typeface="Times New Roman"/>
                        </a:rPr>
                        <a:t>Bene2</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C5. 0tree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81.80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71.63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162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C5.0rules</a:t>
                      </a:r>
                      <a:endParaRPr lang="en-US" sz="1600" b="1" dirty="0">
                        <a:latin typeface="Calibri"/>
                        <a:ea typeface="Times New Roman"/>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78.70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73.43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48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Trepan</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74.15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74.01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latin typeface="Times New Roman" pitchFamily="18" charset="0"/>
                          <a:ea typeface="Times New Roman"/>
                          <a:cs typeface="Times New Roman" pitchFamily="18" charset="0"/>
                        </a:rPr>
                        <a:t>11 leaves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Nefelass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70.06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Times New Roman"/>
                          <a:cs typeface="Times New Roman" pitchFamily="18" charset="0"/>
                        </a:rPr>
                        <a:t>69.80</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14 </a:t>
                      </a:r>
                      <a:r>
                        <a:rPr lang="en-US" sz="1600" b="1" dirty="0" smtClean="0">
                          <a:latin typeface="Times New Roman" pitchFamily="18" charset="0"/>
                          <a:ea typeface="Times New Roman"/>
                          <a:cs typeface="Times New Roman" pitchFamily="18" charset="0"/>
                        </a:rPr>
                        <a:t>fuzzy </a:t>
                      </a:r>
                      <a:r>
                        <a:rPr lang="en-US" sz="1600" b="1" dirty="0">
                          <a:latin typeface="Times New Roman" pitchFamily="18" charset="0"/>
                          <a:ea typeface="Times New Roman"/>
                          <a:cs typeface="Times New Roman" pitchFamily="18" charset="0"/>
                        </a:rPr>
                        <a:t>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NeuroLinear</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76.05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73.51</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2 oblique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latin typeface="Calibri"/>
                          <a:ea typeface="Times New Roman"/>
                          <a:cs typeface="Times New Roman"/>
                        </a:rPr>
                        <a:t>NeuroRule</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74.27</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Times New Roman"/>
                          <a:cs typeface="Times New Roman" pitchFamily="18" charset="0"/>
                        </a:rPr>
                        <a:t>74.13</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latin typeface="Times New Roman" pitchFamily="18" charset="0"/>
                          <a:ea typeface="Times New Roman"/>
                          <a:cs typeface="Times New Roman" pitchFamily="18" charset="0"/>
                        </a:rPr>
                        <a:t>7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44">
                <a:tc vMerge="1">
                  <a:txBody>
                    <a:bodyPr/>
                    <a:lstStyle/>
                    <a:p>
                      <a:endParaRPr lang="en-US"/>
                    </a:p>
                  </a:txBody>
                  <a:tcPr/>
                </a:tc>
                <a:tc>
                  <a:txBody>
                    <a:bodyPr/>
                    <a:lstStyle/>
                    <a:p>
                      <a:pPr marL="0" marR="0" algn="ctr">
                        <a:lnSpc>
                          <a:spcPct val="115000"/>
                        </a:lnSpc>
                        <a:spcBef>
                          <a:spcPts val="0"/>
                        </a:spcBef>
                        <a:spcAft>
                          <a:spcPts val="0"/>
                        </a:spcAft>
                      </a:pPr>
                      <a:r>
                        <a:rPr lang="en-US" sz="1600" b="1" dirty="0">
                          <a:solidFill>
                            <a:srgbClr val="FF0000"/>
                          </a:solidFill>
                          <a:latin typeface="Calibri"/>
                          <a:ea typeface="Times New Roman"/>
                          <a:cs typeface="Times New Roman"/>
                        </a:rPr>
                        <a:t>Re-RX</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75.65</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75.26</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solidFill>
                            <a:srgbClr val="FF0000"/>
                          </a:solidFill>
                          <a:latin typeface="Times New Roman" pitchFamily="18" charset="0"/>
                          <a:ea typeface="Times New Roman"/>
                          <a:cs typeface="Times New Roman" pitchFamily="18" charset="0"/>
                        </a:rPr>
                        <a:t>67 propositional rules</a:t>
                      </a: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143389E-4A58-4641-866A-E744DC58C09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Schedule Of The Project</a:t>
            </a:r>
            <a:endParaRPr lang="en-US" dirty="0"/>
          </a:p>
        </p:txBody>
      </p:sp>
      <p:sp>
        <p:nvSpPr>
          <p:cNvPr id="2" name="Content Placeholder 1"/>
          <p:cNvSpPr>
            <a:spLocks noGrp="1"/>
          </p:cNvSpPr>
          <p:nvPr>
            <p:ph idx="1"/>
          </p:nvPr>
        </p:nvSpPr>
        <p:spPr/>
        <p:txBody>
          <a:bodyPr/>
          <a:lstStyle/>
          <a:p>
            <a:pPr>
              <a:buFont typeface="Wingdings" pitchFamily="2" charset="2"/>
              <a:buChar char="Ø"/>
            </a:pPr>
            <a:r>
              <a:rPr lang="en-US" dirty="0" smtClean="0"/>
              <a:t>Requirement Analysis (July-Aug)</a:t>
            </a:r>
          </a:p>
          <a:p>
            <a:pPr>
              <a:buFont typeface="Wingdings" pitchFamily="2" charset="2"/>
              <a:buChar char="Ø"/>
            </a:pPr>
            <a:r>
              <a:rPr lang="en-US" dirty="0" smtClean="0"/>
              <a:t>Planning  (Sept)</a:t>
            </a:r>
          </a:p>
          <a:p>
            <a:pPr>
              <a:buFont typeface="Wingdings" pitchFamily="2" charset="2"/>
              <a:buChar char="Ø"/>
            </a:pPr>
            <a:r>
              <a:rPr lang="en-US" dirty="0" smtClean="0"/>
              <a:t>Modeling  (Oct)</a:t>
            </a:r>
          </a:p>
          <a:p>
            <a:pPr>
              <a:buFont typeface="Wingdings" pitchFamily="2" charset="2"/>
              <a:buChar char="Ø"/>
            </a:pPr>
            <a:r>
              <a:rPr lang="en-US" dirty="0" smtClean="0"/>
              <a:t>Design (Nov)</a:t>
            </a:r>
          </a:p>
          <a:p>
            <a:pPr>
              <a:buFont typeface="Wingdings" pitchFamily="2" charset="2"/>
              <a:buChar char="Ø"/>
            </a:pPr>
            <a:r>
              <a:rPr lang="en-US" dirty="0" smtClean="0"/>
              <a:t>Implementation  (Dec-Jan-Feb)</a:t>
            </a:r>
          </a:p>
          <a:p>
            <a:pPr>
              <a:buFont typeface="Wingdings" pitchFamily="2" charset="2"/>
              <a:buChar char="Ø"/>
            </a:pPr>
            <a:r>
              <a:rPr lang="en-US" dirty="0" smtClean="0"/>
              <a:t>Testing (Mar).</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Issue Addressed In Project</a:t>
            </a:r>
            <a:endParaRPr lang="en-US" dirty="0"/>
          </a:p>
        </p:txBody>
      </p:sp>
      <p:sp>
        <p:nvSpPr>
          <p:cNvPr id="2" name="Content Placeholder 1"/>
          <p:cNvSpPr>
            <a:spLocks noGrp="1"/>
          </p:cNvSpPr>
          <p:nvPr>
            <p:ph idx="1"/>
          </p:nvPr>
        </p:nvSpPr>
        <p:spPr/>
        <p:txBody>
          <a:bodyPr/>
          <a:lstStyle/>
          <a:p>
            <a:pPr>
              <a:buFont typeface="Wingdings" pitchFamily="2" charset="2"/>
              <a:buChar char="Ø"/>
            </a:pPr>
            <a:r>
              <a:rPr lang="en-US" b="1" dirty="0" smtClean="0"/>
              <a:t>Commercial </a:t>
            </a:r>
          </a:p>
          <a:p>
            <a:pPr>
              <a:buNone/>
            </a:pPr>
            <a:r>
              <a:rPr lang="en-US" dirty="0" smtClean="0"/>
              <a:t>   For Clear Decision Making process in business area.</a:t>
            </a:r>
          </a:p>
          <a:p>
            <a:pPr>
              <a:buNone/>
            </a:pPr>
            <a:endParaRPr lang="en-US" dirty="0" smtClean="0"/>
          </a:p>
          <a:p>
            <a:pPr>
              <a:buFont typeface="Wingdings" pitchFamily="2" charset="2"/>
              <a:buChar char="Ø"/>
            </a:pPr>
            <a:r>
              <a:rPr lang="en-US" dirty="0" smtClean="0"/>
              <a:t> </a:t>
            </a:r>
            <a:r>
              <a:rPr lang="en-US" b="1" dirty="0" smtClean="0"/>
              <a:t>Social </a:t>
            </a:r>
          </a:p>
          <a:p>
            <a:pPr>
              <a:buNone/>
            </a:pPr>
            <a:r>
              <a:rPr lang="en-US" dirty="0" smtClean="0"/>
              <a:t>   Less Complex and useful output from neural network in sensitive area like medical, military.</a:t>
            </a:r>
          </a:p>
          <a:p>
            <a:pPr>
              <a:buNone/>
            </a:pPr>
            <a:endParaRPr lang="en-US" dirty="0" smtClean="0"/>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Kind Of Project</a:t>
            </a:r>
            <a:endParaRPr lang="en-US" dirty="0"/>
          </a:p>
        </p:txBody>
      </p:sp>
      <p:sp>
        <p:nvSpPr>
          <p:cNvPr id="2" name="Content Placeholder 1"/>
          <p:cNvSpPr>
            <a:spLocks noGrp="1"/>
          </p:cNvSpPr>
          <p:nvPr>
            <p:ph idx="1"/>
          </p:nvPr>
        </p:nvSpPr>
        <p:spPr/>
        <p:txBody>
          <a:bodyPr/>
          <a:lstStyle/>
          <a:p>
            <a:pPr>
              <a:buFont typeface="Wingdings" pitchFamily="2" charset="2"/>
              <a:buChar char="v"/>
            </a:pPr>
            <a:r>
              <a:rPr lang="en-US" dirty="0" smtClean="0"/>
              <a:t>Research</a:t>
            </a:r>
          </a:p>
          <a:p>
            <a:pPr>
              <a:buNone/>
            </a:pPr>
            <a:r>
              <a:rPr lang="en-US" dirty="0" smtClean="0"/>
              <a:t>       </a:t>
            </a:r>
          </a:p>
          <a:p>
            <a:pPr>
              <a:buFont typeface="Wingdings" pitchFamily="2" charset="2"/>
              <a:buChar char="Ø"/>
            </a:pPr>
            <a:r>
              <a:rPr lang="en-US" dirty="0" smtClean="0"/>
              <a:t>   IEEE papers.</a:t>
            </a:r>
          </a:p>
          <a:p>
            <a:pPr>
              <a:buFont typeface="Wingdings" pitchFamily="2" charset="2"/>
              <a:buChar char="Ø"/>
            </a:pPr>
            <a:r>
              <a:rPr lang="en-US" dirty="0" smtClean="0"/>
              <a:t>   Implementation of </a:t>
            </a:r>
            <a:r>
              <a:rPr lang="en-US" dirty="0" smtClean="0"/>
              <a:t>Re-Rx </a:t>
            </a:r>
            <a:r>
              <a:rPr lang="en-US" dirty="0" err="1" smtClean="0"/>
              <a:t>Algo</a:t>
            </a:r>
            <a:endParaRPr lang="en-US" dirty="0" smtClean="0"/>
          </a:p>
          <a:p>
            <a:pPr>
              <a:buFont typeface="Wingdings" pitchFamily="2" charset="2"/>
              <a:buChar char="Ø"/>
            </a:pPr>
            <a:r>
              <a:rPr lang="en-US" dirty="0" smtClean="0"/>
              <a:t>   </a:t>
            </a:r>
            <a:r>
              <a:rPr lang="en-US" u="sng" dirty="0" smtClean="0"/>
              <a:t>Improvement in Re-Rx </a:t>
            </a:r>
            <a:r>
              <a:rPr lang="en-US" u="sng" dirty="0" err="1" smtClean="0"/>
              <a:t>Algo</a:t>
            </a:r>
            <a:r>
              <a:rPr lang="en-US" dirty="0" smtClean="0"/>
              <a:t> </a:t>
            </a:r>
            <a:endParaRPr lang="en-US" dirty="0" smtClean="0"/>
          </a:p>
          <a:p>
            <a:pPr>
              <a:buFont typeface="Wingdings" pitchFamily="2" charset="2"/>
              <a:buChar char="Ø"/>
            </a:pPr>
            <a:r>
              <a:rPr lang="en-US" dirty="0" smtClean="0"/>
              <a:t>   Optimization of the rule.</a:t>
            </a: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Technology Used</a:t>
            </a:r>
            <a:endParaRPr lang="en-US" dirty="0"/>
          </a:p>
        </p:txBody>
      </p:sp>
      <p:sp>
        <p:nvSpPr>
          <p:cNvPr id="2" name="Content Placeholder 1"/>
          <p:cNvSpPr>
            <a:spLocks noGrp="1"/>
          </p:cNvSpPr>
          <p:nvPr>
            <p:ph idx="1"/>
          </p:nvPr>
        </p:nvSpPr>
        <p:spPr/>
        <p:txBody>
          <a:bodyPr>
            <a:normAutofit lnSpcReduction="10000"/>
          </a:bodyPr>
          <a:lstStyle/>
          <a:p>
            <a:pPr>
              <a:buFont typeface="Wingdings" pitchFamily="2" charset="2"/>
              <a:buChar char="Ø"/>
            </a:pPr>
            <a:r>
              <a:rPr lang="en-US" b="1" dirty="0" smtClean="0"/>
              <a:t>GUI :</a:t>
            </a:r>
            <a:r>
              <a:rPr lang="en-US" dirty="0" smtClean="0"/>
              <a:t>Advanced Java Using Netbean Platform.</a:t>
            </a:r>
          </a:p>
          <a:p>
            <a:pPr>
              <a:buFont typeface="Wingdings" pitchFamily="2" charset="2"/>
              <a:buChar char="Ø"/>
            </a:pPr>
            <a:r>
              <a:rPr lang="en-US" b="1" dirty="0" smtClean="0"/>
              <a:t>Neural Network Implemation : </a:t>
            </a:r>
            <a:r>
              <a:rPr lang="en-US" dirty="0" smtClean="0"/>
              <a:t>MatLab,C#,Java,C.</a:t>
            </a:r>
          </a:p>
          <a:p>
            <a:pPr>
              <a:buFont typeface="Wingdings" pitchFamily="2" charset="2"/>
              <a:buChar char="Ø"/>
            </a:pPr>
            <a:r>
              <a:rPr lang="en-US" b="1" dirty="0" smtClean="0"/>
              <a:t>Databases For training ANN: </a:t>
            </a:r>
            <a:r>
              <a:rPr lang="en-US" dirty="0" smtClean="0"/>
              <a:t>Breast Cancer,Forest,Skin Cancer, Loan Approval ,Ben2.</a:t>
            </a:r>
          </a:p>
          <a:p>
            <a:pPr>
              <a:buFont typeface="Wingdings" pitchFamily="2" charset="2"/>
              <a:buChar char="Ø"/>
            </a:pPr>
            <a:r>
              <a:rPr lang="en-US" b="1" dirty="0" smtClean="0"/>
              <a:t>Test data :</a:t>
            </a:r>
            <a:r>
              <a:rPr lang="en-US" dirty="0" smtClean="0"/>
              <a:t>Breast Cancer,Forest,Skin Cancer, Loan Approval ,Ben2.</a:t>
            </a:r>
          </a:p>
          <a:p>
            <a:pPr>
              <a:buFont typeface="Wingdings" pitchFamily="2" charset="2"/>
              <a:buChar char="Ø"/>
            </a:pPr>
            <a:r>
              <a:rPr lang="en-US" dirty="0" smtClean="0"/>
              <a:t>Implementation Of Re-Rx Algorithm</a:t>
            </a:r>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3562"/>
          </a:xfrm>
        </p:spPr>
        <p:txBody>
          <a:bodyPr>
            <a:noAutofit/>
          </a:bodyPr>
          <a:lstStyle/>
          <a:p>
            <a:r>
              <a:rPr lang="en-US" sz="4000" dirty="0" smtClean="0"/>
              <a:t>   Conclusion</a:t>
            </a:r>
            <a:br>
              <a:rPr lang="en-US" sz="4000" dirty="0" smtClean="0"/>
            </a:br>
            <a:endParaRPr lang="en-US" sz="4000" dirty="0"/>
          </a:p>
        </p:txBody>
      </p:sp>
      <p:sp>
        <p:nvSpPr>
          <p:cNvPr id="3" name="Content Placeholder 2"/>
          <p:cNvSpPr>
            <a:spLocks noGrp="1"/>
          </p:cNvSpPr>
          <p:nvPr>
            <p:ph idx="1"/>
          </p:nvPr>
        </p:nvSpPr>
        <p:spPr>
          <a:xfrm>
            <a:off x="457200" y="1143000"/>
            <a:ext cx="8229600" cy="5364163"/>
          </a:xfrm>
        </p:spPr>
        <p:txBody>
          <a:bodyPr>
            <a:noAutofit/>
          </a:bodyPr>
          <a:lstStyle/>
          <a:p>
            <a:pPr>
              <a:buNone/>
            </a:pPr>
            <a:r>
              <a:rPr lang="en-US" sz="2800" dirty="0" smtClean="0"/>
              <a:t>    Artificial neural networks have demonstrated good predictive performance in a wide range of applications. They are, however, not considered sufficient for knowledge representation because of their inability to represent the reasoning process succinctly. To solve this problem, it is important to develop a humanly understandable representation for neural networks. A neural networks with higher predictive accuracy, and with a rule extraction algorithm, the drawback of ‘‘black box” neural network prediction can be overcome.</a:t>
            </a:r>
          </a:p>
          <a:p>
            <a:pPr algn="just">
              <a:buNone/>
            </a:pPr>
            <a:endParaRPr lang="en-US" sz="2800" dirty="0" smtClean="0"/>
          </a:p>
        </p:txBody>
      </p:sp>
      <p:sp>
        <p:nvSpPr>
          <p:cNvPr id="6" name="Date Placeholder 5"/>
          <p:cNvSpPr>
            <a:spLocks noGrp="1"/>
          </p:cNvSpPr>
          <p:nvPr>
            <p:ph type="dt" sz="half" idx="10"/>
          </p:nvPr>
        </p:nvSpPr>
        <p:spPr/>
        <p:txBody>
          <a:bodyPr/>
          <a:lstStyle/>
          <a:p>
            <a:fld id="{4A07F61E-F8A2-4094-B593-B391F885040D}"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idx="1"/>
          </p:nvPr>
        </p:nvSpPr>
        <p:spPr/>
        <p:txBody>
          <a:bodyPr>
            <a:normAutofit fontScale="92500" lnSpcReduction="20000"/>
          </a:bodyPr>
          <a:lstStyle/>
          <a:p>
            <a:pPr>
              <a:lnSpc>
                <a:spcPct val="150000"/>
              </a:lnSpc>
              <a:buClr>
                <a:schemeClr val="tx1"/>
              </a:buClr>
              <a:buSzPct val="100000"/>
              <a:buFont typeface="Wingdings" pitchFamily="2" charset="2"/>
              <a:buChar char="Ø"/>
            </a:pPr>
            <a:r>
              <a:rPr lang="en-US" dirty="0" smtClean="0"/>
              <a:t> Rule optimization using GA.</a:t>
            </a:r>
          </a:p>
          <a:p>
            <a:pPr>
              <a:lnSpc>
                <a:spcPct val="150000"/>
              </a:lnSpc>
              <a:buClr>
                <a:schemeClr val="tx1"/>
              </a:buClr>
              <a:buSzPct val="100000"/>
              <a:buFont typeface="Wingdings" pitchFamily="2" charset="2"/>
              <a:buChar char="Ø"/>
            </a:pPr>
            <a:r>
              <a:rPr lang="en-US" dirty="0" smtClean="0"/>
              <a:t> Extending RE-RX to multiple group</a:t>
            </a:r>
          </a:p>
          <a:p>
            <a:pPr>
              <a:lnSpc>
                <a:spcPct val="150000"/>
              </a:lnSpc>
              <a:buClr>
                <a:schemeClr val="tx1"/>
              </a:buClr>
              <a:buSzPct val="100000"/>
              <a:buNone/>
            </a:pPr>
            <a:r>
              <a:rPr lang="en-US" dirty="0" smtClean="0"/>
              <a:t>   classification problem.</a:t>
            </a:r>
          </a:p>
          <a:p>
            <a:pPr>
              <a:lnSpc>
                <a:spcPct val="150000"/>
              </a:lnSpc>
              <a:buClr>
                <a:schemeClr val="tx1"/>
              </a:buClr>
              <a:buSzPct val="100000"/>
              <a:buFont typeface="Wingdings" pitchFamily="2" charset="2"/>
              <a:buChar char="Ø"/>
            </a:pPr>
            <a:r>
              <a:rPr lang="en-US" dirty="0" smtClean="0"/>
              <a:t> Base can be changed from C4.5 to       </a:t>
            </a:r>
          </a:p>
          <a:p>
            <a:pPr>
              <a:lnSpc>
                <a:spcPct val="150000"/>
              </a:lnSpc>
              <a:buClr>
                <a:schemeClr val="tx1"/>
              </a:buClr>
              <a:buSzPct val="100000"/>
              <a:buNone/>
            </a:pPr>
            <a:r>
              <a:rPr lang="en-US" dirty="0" smtClean="0"/>
              <a:t>    C5.0.</a:t>
            </a:r>
          </a:p>
          <a:p>
            <a:pPr>
              <a:lnSpc>
                <a:spcPct val="150000"/>
              </a:lnSpc>
              <a:buClr>
                <a:schemeClr val="tx1"/>
              </a:buClr>
              <a:buSzPct val="100000"/>
              <a:buFont typeface="Wingdings" pitchFamily="2" charset="2"/>
              <a:buChar char="Ø"/>
            </a:pPr>
            <a:r>
              <a:rPr lang="en-US" dirty="0" smtClean="0"/>
              <a:t> Replacing hyperplane by the technique to handle inseparability.</a:t>
            </a:r>
          </a:p>
          <a:p>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800" dirty="0" smtClean="0"/>
              <a:t>Thank You.</a:t>
            </a:r>
          </a:p>
          <a:p>
            <a:pPr algn="ctr">
              <a:buNone/>
            </a:pPr>
            <a:endParaRPr lang="en-US" sz="8800" dirty="0" smtClean="0"/>
          </a:p>
          <a:p>
            <a:pPr algn="ctr">
              <a:buNone/>
            </a:pPr>
            <a:r>
              <a:rPr lang="en-US" sz="8800" dirty="0" smtClean="0"/>
              <a:t>Any???</a:t>
            </a:r>
            <a:endParaRPr lang="en-US" sz="8800" dirty="0"/>
          </a:p>
        </p:txBody>
      </p:sp>
      <p:sp>
        <p:nvSpPr>
          <p:cNvPr id="6" name="Date Placeholder 5"/>
          <p:cNvSpPr>
            <a:spLocks noGrp="1"/>
          </p:cNvSpPr>
          <p:nvPr>
            <p:ph type="dt" sz="half" idx="10"/>
          </p:nvPr>
        </p:nvSpPr>
        <p:spPr/>
        <p:txBody>
          <a:bodyPr/>
          <a:lstStyle/>
          <a:p>
            <a:fld id="{F906BF89-1D5D-480F-8CA8-C604E1B0D630}"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Domain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Need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Scope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Schedule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 Issue address in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Kind of project</a:t>
            </a:r>
          </a:p>
          <a:p>
            <a:pPr algn="just">
              <a:lnSpc>
                <a:spcPct val="150000"/>
              </a:lnSpc>
              <a:buClr>
                <a:schemeClr val="tx1"/>
              </a:buClr>
              <a:buSzPct val="100000"/>
              <a:buFont typeface="Wingdings" pitchFamily="2" charset="2"/>
              <a:buChar char="Ø"/>
            </a:pPr>
            <a:r>
              <a:rPr lang="en-US" b="1" dirty="0" smtClean="0">
                <a:latin typeface="Times New Roman" pitchFamily="18" charset="0"/>
                <a:cs typeface="Times New Roman" pitchFamily="18" charset="0"/>
              </a:rPr>
              <a:t>Conclusion</a:t>
            </a:r>
          </a:p>
          <a:p>
            <a:pPr>
              <a:lnSpc>
                <a:spcPct val="150000"/>
              </a:lnSpc>
              <a:buClr>
                <a:schemeClr val="tx1"/>
              </a:buClr>
              <a:buSzPct val="75000"/>
              <a:buNone/>
            </a:pPr>
            <a:endParaRPr lang="en-US" dirty="0" smtClean="0"/>
          </a:p>
          <a:p>
            <a:endParaRPr lang="en-US" dirty="0" smtClean="0"/>
          </a:p>
          <a:p>
            <a:pPr>
              <a:buNone/>
            </a:pPr>
            <a:endParaRPr lang="en-US" dirty="0" smtClean="0"/>
          </a:p>
        </p:txBody>
      </p:sp>
      <p:sp>
        <p:nvSpPr>
          <p:cNvPr id="6" name="Date Placeholder 5"/>
          <p:cNvSpPr>
            <a:spLocks noGrp="1"/>
          </p:cNvSpPr>
          <p:nvPr>
            <p:ph type="dt" sz="half" idx="10"/>
          </p:nvPr>
        </p:nvSpPr>
        <p:spPr/>
        <p:txBody>
          <a:bodyPr/>
          <a:lstStyle/>
          <a:p>
            <a:fld id="{A6C07F92-8E98-4146-9564-F22622A7A74C}"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447800" y="304800"/>
            <a:ext cx="7239000" cy="990600"/>
          </a:xfrm>
          <a:noFill/>
          <a:ln/>
        </p:spPr>
        <p:txBody>
          <a:bodyPr lIns="92075" tIns="46038" rIns="92075" bIns="46038" anchor="ctr">
            <a:normAutofit/>
          </a:bodyPr>
          <a:lstStyle/>
          <a:p>
            <a:pPr algn="ctr"/>
            <a:r>
              <a:rPr lang="en-US" dirty="0" smtClean="0"/>
              <a:t>Domain Of Project</a:t>
            </a:r>
            <a:endParaRPr lang="en-US" b="1" dirty="0"/>
          </a:p>
        </p:txBody>
      </p:sp>
      <p:sp>
        <p:nvSpPr>
          <p:cNvPr id="428035" name="Rectangle 3"/>
          <p:cNvSpPr>
            <a:spLocks noGrp="1" noChangeArrowheads="1"/>
          </p:cNvSpPr>
          <p:nvPr>
            <p:ph idx="1"/>
          </p:nvPr>
        </p:nvSpPr>
        <p:spPr>
          <a:xfrm>
            <a:off x="609600" y="1371600"/>
            <a:ext cx="8229600" cy="5029200"/>
          </a:xfrm>
          <a:noFill/>
          <a:ln/>
        </p:spPr>
        <p:txBody>
          <a:bodyPr lIns="92075" tIns="46038" rIns="92075" bIns="46038">
            <a:noAutofit/>
          </a:bodyPr>
          <a:lstStyle/>
          <a:p>
            <a:pPr>
              <a:buNone/>
            </a:pPr>
            <a:r>
              <a:rPr lang="en-US" sz="32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Data mining</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a:t>
            </a:r>
          </a:p>
          <a:p>
            <a:pPr>
              <a:buFont typeface="Wingdings" pitchFamily="2" charset="2"/>
              <a:buChar char="Ø"/>
            </a:pP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We </a:t>
            </a:r>
            <a:r>
              <a:rPr lang="en-US" sz="3200" b="1" dirty="0">
                <a:latin typeface="Times New Roman" pitchFamily="18" charset="0"/>
                <a:cs typeface="Times New Roman" pitchFamily="18" charset="0"/>
              </a:rPr>
              <a:t>are drowning in data, but starving </a:t>
            </a:r>
            <a:r>
              <a:rPr lang="en-US" sz="3200"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for</a:t>
            </a: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Knowledge!</a:t>
            </a:r>
          </a:p>
          <a:p>
            <a:pPr algn="just">
              <a:lnSpc>
                <a:spcPct val="150000"/>
              </a:lnSpc>
              <a:buClr>
                <a:schemeClr val="tx1"/>
              </a:buClr>
              <a:buSzPct val="100000"/>
              <a:buNone/>
            </a:pPr>
            <a:endParaRPr lang="en-US" sz="3200" b="1" dirty="0" smtClean="0">
              <a:latin typeface="Times New Roman" pitchFamily="18" charset="0"/>
              <a:cs typeface="Times New Roman" pitchFamily="18" charset="0"/>
            </a:endParaRPr>
          </a:p>
          <a:p>
            <a:pPr algn="just">
              <a:lnSpc>
                <a:spcPct val="150000"/>
              </a:lnSpc>
              <a:buClr>
                <a:schemeClr val="tx1"/>
              </a:buClr>
              <a:buSzPct val="100000"/>
              <a:buNone/>
            </a:pPr>
            <a:endParaRPr lang="en-US" sz="3200" b="1" u="sng" dirty="0" smtClean="0">
              <a:latin typeface="Times New Roman" pitchFamily="18" charset="0"/>
              <a:cs typeface="Times New Roman" pitchFamily="18" charset="0"/>
            </a:endParaRPr>
          </a:p>
          <a:p>
            <a:pPr algn="just"/>
            <a:endParaRPr lang="en-US" sz="2400" b="1" dirty="0"/>
          </a:p>
        </p:txBody>
      </p:sp>
      <p:sp>
        <p:nvSpPr>
          <p:cNvPr id="5" name="Date Placeholder 4"/>
          <p:cNvSpPr>
            <a:spLocks noGrp="1"/>
          </p:cNvSpPr>
          <p:nvPr>
            <p:ph type="dt" sz="half" idx="10"/>
          </p:nvPr>
        </p:nvSpPr>
        <p:spPr/>
        <p:txBody>
          <a:bodyPr/>
          <a:lstStyle/>
          <a:p>
            <a:fld id="{7A41768F-0635-4B55-A528-4F73AD822D59}" type="datetime3">
              <a:rPr lang="en-US" smtClean="0"/>
              <a:pPr/>
              <a:t>31 July 2011</a:t>
            </a:fld>
            <a:endParaRPr lang="en-US" dirty="0"/>
          </a:p>
        </p:txBody>
      </p:sp>
      <p:sp>
        <p:nvSpPr>
          <p:cNvPr id="7" name="Slide Number Placeholder 6"/>
          <p:cNvSpPr>
            <a:spLocks noGrp="1"/>
          </p:cNvSpPr>
          <p:nvPr>
            <p:ph type="sldNum" sz="quarter" idx="12"/>
          </p:nvPr>
        </p:nvSpPr>
        <p:spPr/>
        <p:txBody>
          <a:bodyPr/>
          <a:lstStyle/>
          <a:p>
            <a:fld id="{5143389E-4A58-4641-866A-E744DC58C09F}"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Mining Tasks</a:t>
            </a:r>
            <a:endParaRPr lang="en-US" dirty="0"/>
          </a:p>
        </p:txBody>
      </p:sp>
      <p:sp>
        <p:nvSpPr>
          <p:cNvPr id="3" name="Content Placeholder 2"/>
          <p:cNvSpPr>
            <a:spLocks noGrp="1"/>
          </p:cNvSpPr>
          <p:nvPr>
            <p:ph idx="1"/>
          </p:nvPr>
        </p:nvSpPr>
        <p:spPr>
          <a:xfrm>
            <a:off x="533400" y="1295400"/>
            <a:ext cx="8229600" cy="4876800"/>
          </a:xfrm>
        </p:spPr>
        <p:txBody>
          <a:bodyPr>
            <a:normAutofit/>
          </a:bodyPr>
          <a:lstStyle/>
          <a:p>
            <a:pPr algn="just">
              <a:buNone/>
            </a:pPr>
            <a:endParaRPr lang="en-US" sz="3100" b="1" dirty="0" smtClean="0"/>
          </a:p>
          <a:p>
            <a:pPr algn="just">
              <a:lnSpc>
                <a:spcPct val="150000"/>
              </a:lnSpc>
              <a:buClr>
                <a:schemeClr val="tx1"/>
              </a:buClr>
              <a:buSzPct val="100000"/>
              <a:buFont typeface="Wingdings" pitchFamily="2" charset="2"/>
              <a:buChar char="Ø"/>
            </a:pPr>
            <a:r>
              <a:rPr lang="en-US" sz="3400" b="1" dirty="0" smtClean="0"/>
              <a:t> Classification</a:t>
            </a:r>
            <a:endParaRPr lang="en-US" sz="3400" dirty="0" smtClean="0"/>
          </a:p>
          <a:p>
            <a:pPr algn="just">
              <a:lnSpc>
                <a:spcPct val="150000"/>
              </a:lnSpc>
              <a:buClr>
                <a:schemeClr val="tx1"/>
              </a:buClr>
              <a:buSzPct val="100000"/>
              <a:buFont typeface="Wingdings" pitchFamily="2" charset="2"/>
              <a:buChar char="Ø"/>
            </a:pPr>
            <a:r>
              <a:rPr lang="en-US" sz="3400" b="1" dirty="0" smtClean="0"/>
              <a:t> Regression</a:t>
            </a:r>
            <a:endParaRPr lang="en-US" sz="3400" dirty="0" smtClean="0"/>
          </a:p>
          <a:p>
            <a:pPr algn="just">
              <a:lnSpc>
                <a:spcPct val="150000"/>
              </a:lnSpc>
              <a:buClr>
                <a:schemeClr val="tx1"/>
              </a:buClr>
              <a:buSzPct val="100000"/>
              <a:buFont typeface="Wingdings" pitchFamily="2" charset="2"/>
              <a:buChar char="Ø"/>
            </a:pPr>
            <a:r>
              <a:rPr lang="en-US" sz="3400" b="1" dirty="0" smtClean="0"/>
              <a:t> Clustering</a:t>
            </a:r>
            <a:endParaRPr lang="en-US" sz="3400" dirty="0" smtClean="0"/>
          </a:p>
          <a:p>
            <a:pPr algn="just">
              <a:lnSpc>
                <a:spcPct val="150000"/>
              </a:lnSpc>
              <a:buClr>
                <a:schemeClr val="tx1"/>
              </a:buClr>
              <a:buSzPct val="100000"/>
              <a:buFont typeface="Wingdings" pitchFamily="2" charset="2"/>
              <a:buChar char="Ø"/>
            </a:pPr>
            <a:r>
              <a:rPr lang="en-US" sz="3400" b="1" dirty="0" smtClean="0"/>
              <a:t> Association rules</a:t>
            </a:r>
          </a:p>
          <a:p>
            <a:pPr algn="just">
              <a:lnSpc>
                <a:spcPct val="150000"/>
              </a:lnSpc>
              <a:buClr>
                <a:schemeClr val="tx1"/>
              </a:buClr>
              <a:buSzPct val="100000"/>
              <a:buFont typeface="Wingdings" pitchFamily="2" charset="2"/>
              <a:buChar char="Ø"/>
            </a:pPr>
            <a:r>
              <a:rPr lang="en-US" sz="3400" b="1" dirty="0" smtClean="0"/>
              <a:t> Summarization</a:t>
            </a:r>
          </a:p>
        </p:txBody>
      </p:sp>
      <p:sp>
        <p:nvSpPr>
          <p:cNvPr id="6" name="Date Placeholder 5"/>
          <p:cNvSpPr>
            <a:spLocks noGrp="1"/>
          </p:cNvSpPr>
          <p:nvPr>
            <p:ph type="dt" sz="half" idx="10"/>
          </p:nvPr>
        </p:nvSpPr>
        <p:spPr/>
        <p:txBody>
          <a:bodyPr/>
          <a:lstStyle/>
          <a:p>
            <a:fld id="{0F31002C-CC2A-4AFA-8E58-0858D68D2045}"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ctr"/>
            <a:r>
              <a:rPr lang="en-US" b="1" dirty="0" smtClean="0"/>
              <a:t>Data Mining Classification Techniques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lvl="1">
              <a:lnSpc>
                <a:spcPct val="150000"/>
              </a:lnSpc>
              <a:buClr>
                <a:schemeClr val="tx1"/>
              </a:buClr>
              <a:buSzPct val="100000"/>
              <a:buFont typeface="Wingdings" pitchFamily="2" charset="2"/>
              <a:buChar char="Ø"/>
            </a:pPr>
            <a:endParaRPr lang="en-US" sz="2800" b="1" dirty="0" smtClean="0"/>
          </a:p>
          <a:p>
            <a:pPr lvl="1" algn="just">
              <a:lnSpc>
                <a:spcPct val="150000"/>
              </a:lnSpc>
              <a:buClr>
                <a:schemeClr val="tx1"/>
              </a:buClr>
              <a:buSzPct val="100000"/>
              <a:buFont typeface="Wingdings" pitchFamily="2" charset="2"/>
              <a:buChar char="Ø"/>
            </a:pPr>
            <a:r>
              <a:rPr lang="en-US" sz="2800" b="1" dirty="0" smtClean="0"/>
              <a:t>   Decision Tree based Methods</a:t>
            </a:r>
          </a:p>
          <a:p>
            <a:pPr lvl="1" algn="just">
              <a:lnSpc>
                <a:spcPct val="150000"/>
              </a:lnSpc>
              <a:buClr>
                <a:schemeClr val="tx1"/>
              </a:buClr>
              <a:buSzPct val="100000"/>
              <a:buFont typeface="Wingdings" pitchFamily="2" charset="2"/>
              <a:buChar char="Ø"/>
            </a:pPr>
            <a:r>
              <a:rPr lang="en-US" sz="2800" b="1" dirty="0" smtClean="0"/>
              <a:t>   Rule-based Methods</a:t>
            </a:r>
          </a:p>
          <a:p>
            <a:pPr lvl="1" algn="just">
              <a:lnSpc>
                <a:spcPct val="150000"/>
              </a:lnSpc>
              <a:buClr>
                <a:schemeClr val="tx1"/>
              </a:buClr>
              <a:buSzPct val="100000"/>
              <a:buFont typeface="Wingdings" pitchFamily="2" charset="2"/>
              <a:buChar char="Ø"/>
            </a:pPr>
            <a:r>
              <a:rPr lang="en-US" sz="2800" b="1" dirty="0" smtClean="0"/>
              <a:t>   Memory based reasoning</a:t>
            </a:r>
          </a:p>
          <a:p>
            <a:pPr lvl="1" algn="just">
              <a:lnSpc>
                <a:spcPct val="150000"/>
              </a:lnSpc>
              <a:buClr>
                <a:schemeClr val="tx1"/>
              </a:buClr>
              <a:buSzPct val="100000"/>
              <a:buFont typeface="Wingdings" pitchFamily="2" charset="2"/>
              <a:buChar char="Ø"/>
            </a:pPr>
            <a:r>
              <a:rPr lang="en-US" sz="2800" b="1" dirty="0" smtClean="0"/>
              <a:t>   Genetic Algorithms</a:t>
            </a:r>
          </a:p>
          <a:p>
            <a:pPr lvl="1" algn="just">
              <a:lnSpc>
                <a:spcPct val="150000"/>
              </a:lnSpc>
              <a:buClr>
                <a:schemeClr val="tx1"/>
              </a:buClr>
              <a:buSzPct val="100000"/>
              <a:buFont typeface="Wingdings" pitchFamily="2" charset="2"/>
              <a:buChar char="Ø"/>
            </a:pPr>
            <a:r>
              <a:rPr lang="en-US" sz="2800" b="1" dirty="0" smtClean="0"/>
              <a:t>   Support Vector Machines</a:t>
            </a:r>
          </a:p>
          <a:p>
            <a:pPr lvl="1" algn="just">
              <a:lnSpc>
                <a:spcPct val="150000"/>
              </a:lnSpc>
              <a:buClr>
                <a:schemeClr val="tx1"/>
              </a:buClr>
              <a:buSzPct val="100000"/>
              <a:buFont typeface="Wingdings" pitchFamily="2" charset="2"/>
              <a:buChar char="Ø"/>
            </a:pPr>
            <a:r>
              <a:rPr lang="en-US" sz="2800" b="1" u="sng" dirty="0" smtClean="0"/>
              <a:t>   Neural Networks </a:t>
            </a:r>
          </a:p>
          <a:p>
            <a:pPr algn="just">
              <a:buNone/>
            </a:pPr>
            <a:r>
              <a:rPr lang="en-US" b="1" dirty="0" smtClean="0"/>
              <a:t>    </a:t>
            </a:r>
            <a:endParaRPr lang="en-US" dirty="0"/>
          </a:p>
        </p:txBody>
      </p:sp>
      <p:sp>
        <p:nvSpPr>
          <p:cNvPr id="6" name="Date Placeholder 5"/>
          <p:cNvSpPr>
            <a:spLocks noGrp="1"/>
          </p:cNvSpPr>
          <p:nvPr>
            <p:ph type="dt" sz="half" idx="10"/>
          </p:nvPr>
        </p:nvSpPr>
        <p:spPr/>
        <p:txBody>
          <a:bodyPr/>
          <a:lstStyle/>
          <a:p>
            <a:fld id="{C53FFA7E-D909-400B-84A3-F8AE16A1ECF2}"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atin typeface="Times New Roman" pitchFamily="18" charset="0"/>
                <a:cs typeface="Times New Roman" pitchFamily="18" charset="0"/>
              </a:rPr>
              <a:t>What is Neural Network ?</a:t>
            </a:r>
            <a:br>
              <a:rPr lang="en-US" sz="4400" dirty="0" smtClean="0">
                <a:latin typeface="Times New Roman" pitchFamily="18" charset="0"/>
                <a:cs typeface="Times New Roman" pitchFamily="18" charset="0"/>
              </a:rPr>
            </a:br>
            <a:endParaRPr lang="en-US" b="1" dirty="0"/>
          </a:p>
        </p:txBody>
      </p:sp>
      <p:pic>
        <p:nvPicPr>
          <p:cNvPr id="12" name="Picture 2"/>
          <p:cNvPicPr>
            <a:picLocks noGrp="1" noChangeAspect="1" noChangeArrowheads="1"/>
          </p:cNvPicPr>
          <p:nvPr>
            <p:ph idx="1"/>
          </p:nvPr>
        </p:nvPicPr>
        <p:blipFill>
          <a:blip r:embed="rId2"/>
          <a:stretch>
            <a:fillRect/>
          </a:stretch>
        </p:blipFill>
        <p:spPr bwMode="auto">
          <a:xfrm>
            <a:off x="3336925" y="2443162"/>
            <a:ext cx="3695700" cy="28098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20CFA8BE-5EF2-412A-9403-00DA558DA939}" type="datetime3">
              <a:rPr lang="en-US" smtClean="0"/>
              <a:pPr/>
              <a:t>31 July 2011</a:t>
            </a:fld>
            <a:endParaRPr lang="en-US"/>
          </a:p>
        </p:txBody>
      </p:sp>
      <p:sp>
        <p:nvSpPr>
          <p:cNvPr id="7" name="Slide Number Placeholder 6"/>
          <p:cNvSpPr>
            <a:spLocks noGrp="1"/>
          </p:cNvSpPr>
          <p:nvPr>
            <p:ph type="sldNum" sz="quarter" idx="12"/>
          </p:nvPr>
        </p:nvSpPr>
        <p:spPr/>
        <p:txBody>
          <a:bodyPr/>
          <a:lstStyle/>
          <a:p>
            <a:fld id="{5143389E-4A58-4641-866A-E744DC58C09F}" type="slidenum">
              <a:rPr lang="en-US" smtClean="0"/>
              <a:pPr/>
              <a:t>6</a:t>
            </a:fld>
            <a:endParaRPr lang="en-US"/>
          </a:p>
        </p:txBody>
      </p:sp>
      <p:sp>
        <p:nvSpPr>
          <p:cNvPr id="9" name="TextBox 8"/>
          <p:cNvSpPr txBox="1"/>
          <p:nvPr/>
        </p:nvSpPr>
        <p:spPr>
          <a:xfrm>
            <a:off x="609600" y="1371600"/>
            <a:ext cx="6096000" cy="800219"/>
          </a:xfrm>
          <a:prstGeom prst="rect">
            <a:avLst/>
          </a:prstGeom>
          <a:noFill/>
        </p:spPr>
        <p:txBody>
          <a:bodyPr wrap="square" rtlCol="0">
            <a:spAutoFit/>
          </a:bodyPr>
          <a:lstStyle/>
          <a:p>
            <a:pPr>
              <a:buFont typeface="Wingdings" pitchFamily="2" charset="2"/>
              <a:buChar char="Ø"/>
            </a:pPr>
            <a:r>
              <a:rPr lang="en-US" sz="2800" b="1" dirty="0" smtClean="0">
                <a:latin typeface="Times New Roman" pitchFamily="18" charset="0"/>
                <a:cs typeface="Times New Roman" pitchFamily="18" charset="0"/>
              </a:rPr>
              <a:t> Architecture of ANN</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algn="ctr"/>
            <a:r>
              <a:rPr lang="en-US" sz="4000" dirty="0" smtClean="0"/>
              <a:t/>
            </a:r>
            <a:br>
              <a:rPr lang="en-US" sz="4000" dirty="0" smtClean="0"/>
            </a:br>
            <a:r>
              <a:rPr lang="en-US" sz="4000" dirty="0" smtClean="0"/>
              <a:t>Data Mining Classification using  Artificial Neural Networks</a:t>
            </a:r>
            <a:br>
              <a:rPr lang="en-US" sz="4000" dirty="0" smtClean="0"/>
            </a:br>
            <a:endParaRPr lang="en-US" sz="3800" dirty="0"/>
          </a:p>
        </p:txBody>
      </p:sp>
      <p:sp>
        <p:nvSpPr>
          <p:cNvPr id="44035" name="Rectangle 3"/>
          <p:cNvSpPr>
            <a:spLocks noGrp="1" noChangeArrowheads="1"/>
          </p:cNvSpPr>
          <p:nvPr>
            <p:ph idx="1"/>
          </p:nvPr>
        </p:nvSpPr>
        <p:spPr>
          <a:xfrm>
            <a:off x="457200" y="1295400"/>
            <a:ext cx="8686800" cy="5257800"/>
          </a:xfrm>
        </p:spPr>
        <p:txBody>
          <a:bodyPr>
            <a:noAutofit/>
          </a:bodyPr>
          <a:lstStyle/>
          <a:p>
            <a:pPr algn="just">
              <a:lnSpc>
                <a:spcPct val="150000"/>
              </a:lnSpc>
              <a:buClr>
                <a:schemeClr val="tx1"/>
              </a:buClr>
              <a:buSzPct val="100000"/>
              <a:buFont typeface="Wingdings" pitchFamily="2" charset="2"/>
              <a:buChar char="Ø"/>
            </a:pPr>
            <a:r>
              <a:rPr lang="en-US" sz="2400" b="1" i="1" dirty="0" smtClean="0">
                <a:latin typeface="Times New Roman" pitchFamily="18" charset="0"/>
                <a:cs typeface="Times New Roman" pitchFamily="18" charset="0"/>
              </a:rPr>
              <a:t> Step </a:t>
            </a:r>
            <a:r>
              <a:rPr lang="en-US" sz="2400" b="1" i="1" dirty="0">
                <a:latin typeface="Times New Roman" pitchFamily="18" charset="0"/>
                <a:cs typeface="Times New Roman" pitchFamily="18" charset="0"/>
              </a:rPr>
              <a:t>1: (Data collection</a:t>
            </a:r>
            <a:r>
              <a:rPr lang="en-US" sz="2400" b="1"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a:t>
            </a:r>
            <a:r>
              <a:rPr lang="en-US" altLang="ko-KR" sz="2400" b="1" i="1" dirty="0">
                <a:latin typeface="Times New Roman" pitchFamily="18" charset="0"/>
                <a:ea typeface="굴림" charset="-127"/>
                <a:cs typeface="Times New Roman" pitchFamily="18" charset="0"/>
              </a:rPr>
              <a:t>2: (Training and testing data </a:t>
            </a:r>
            <a:r>
              <a:rPr lang="en-US" altLang="ko-KR" sz="2400" b="1" i="1" dirty="0" smtClean="0">
                <a:latin typeface="Times New Roman" pitchFamily="18" charset="0"/>
                <a:ea typeface="굴림" charset="-127"/>
                <a:cs typeface="Times New Roman" pitchFamily="18" charset="0"/>
              </a:rPr>
              <a:t>separation)</a:t>
            </a:r>
            <a:endParaRPr lang="en-US" altLang="ko-KR" sz="2400" dirty="0" smtClean="0">
              <a:latin typeface="Times New Roman" pitchFamily="18" charset="0"/>
              <a:ea typeface="굴림" charset="-127"/>
              <a:cs typeface="Times New Roman" pitchFamily="18" charset="0"/>
            </a:endParaRP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a:t>
            </a:r>
            <a:r>
              <a:rPr lang="en-US" altLang="ko-KR" sz="2400" b="1" i="1" dirty="0">
                <a:latin typeface="Times New Roman" pitchFamily="18" charset="0"/>
                <a:ea typeface="굴림" charset="-127"/>
                <a:cs typeface="Times New Roman" pitchFamily="18" charset="0"/>
              </a:rPr>
              <a:t>3: (Network architecture</a:t>
            </a:r>
            <a:r>
              <a:rPr lang="en-US" altLang="ko-KR" sz="2400" b="1" i="1" dirty="0" smtClean="0">
                <a:latin typeface="Times New Roman" pitchFamily="18" charset="0"/>
                <a:ea typeface="굴림" charset="-127"/>
                <a:cs typeface="Times New Roman" pitchFamily="18" charset="0"/>
              </a:rPr>
              <a:t>)</a:t>
            </a:r>
          </a:p>
          <a:p>
            <a:pPr algn="just">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4: (Parameter tuning and weight initialization)</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5: (Data Normalization) </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Step 6: (Training)</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7: (Testing)</a:t>
            </a:r>
            <a:r>
              <a:rPr lang="en-US" altLang="ko-KR" sz="2400" b="1" dirty="0" smtClean="0">
                <a:latin typeface="Times New Roman" pitchFamily="18" charset="0"/>
                <a:ea typeface="굴림" charset="-127"/>
                <a:cs typeface="Times New Roman" pitchFamily="18" charset="0"/>
              </a:rPr>
              <a:t> </a:t>
            </a:r>
          </a:p>
          <a:p>
            <a:pPr>
              <a:lnSpc>
                <a:spcPct val="150000"/>
              </a:lnSpc>
              <a:buClr>
                <a:schemeClr val="tx1"/>
              </a:buClr>
              <a:buSzPct val="100000"/>
              <a:buFont typeface="Wingdings" pitchFamily="2" charset="2"/>
              <a:buChar char="Ø"/>
            </a:pPr>
            <a:r>
              <a:rPr lang="en-US" altLang="ko-KR" sz="2400" b="1" i="1" dirty="0" smtClean="0">
                <a:latin typeface="Times New Roman" pitchFamily="18" charset="0"/>
                <a:ea typeface="굴림" charset="-127"/>
                <a:cs typeface="Times New Roman" pitchFamily="18" charset="0"/>
              </a:rPr>
              <a:t> Step 8: (Implementation)</a:t>
            </a:r>
            <a:endParaRPr lang="en-US" sz="2400" dirty="0" smtClean="0"/>
          </a:p>
          <a:p>
            <a:pPr algn="just">
              <a:lnSpc>
                <a:spcPct val="150000"/>
              </a:lnSpc>
              <a:buClr>
                <a:schemeClr val="tx1"/>
              </a:buClr>
              <a:buSzPct val="100000"/>
              <a:buFont typeface="Wingdings" pitchFamily="2" charset="2"/>
              <a:buChar char="Ø"/>
            </a:pPr>
            <a:endParaRPr lang="en-US" altLang="ko-KR" sz="2400" b="1" i="1" dirty="0" smtClean="0">
              <a:latin typeface="Times New Roman" pitchFamily="18" charset="0"/>
              <a:ea typeface="굴림" charset="-127"/>
              <a:cs typeface="Times New Roman" pitchFamily="18" charset="0"/>
            </a:endParaRPr>
          </a:p>
          <a:p>
            <a:pPr algn="just">
              <a:lnSpc>
                <a:spcPct val="150000"/>
              </a:lnSpc>
            </a:pPr>
            <a:endParaRPr lang="en-US" altLang="ko-KR" sz="2400" i="1" dirty="0">
              <a:ea typeface="굴림" charset="-127"/>
            </a:endParaRPr>
          </a:p>
        </p:txBody>
      </p:sp>
      <p:sp>
        <p:nvSpPr>
          <p:cNvPr id="5" name="Date Placeholder 4"/>
          <p:cNvSpPr>
            <a:spLocks noGrp="1"/>
          </p:cNvSpPr>
          <p:nvPr>
            <p:ph type="dt" sz="half" idx="10"/>
          </p:nvPr>
        </p:nvSpPr>
        <p:spPr/>
        <p:txBody>
          <a:bodyPr/>
          <a:lstStyle/>
          <a:p>
            <a:fld id="{6A3088E3-82B0-49F7-85A0-97FA58DA6C71}" type="datetime3">
              <a:rPr lang="en-US" smtClean="0"/>
              <a:pPr/>
              <a:t>31 July 2011</a:t>
            </a:fld>
            <a:endParaRPr lang="en-US" dirty="0"/>
          </a:p>
        </p:txBody>
      </p:sp>
      <p:sp>
        <p:nvSpPr>
          <p:cNvPr id="6" name="Slide Number Placeholder 5"/>
          <p:cNvSpPr>
            <a:spLocks noGrp="1"/>
          </p:cNvSpPr>
          <p:nvPr>
            <p:ph type="sldNum" sz="quarter" idx="12"/>
          </p:nvPr>
        </p:nvSpPr>
        <p:spPr/>
        <p:txBody>
          <a:bodyPr/>
          <a:lstStyle/>
          <a:p>
            <a:fld id="{5143389E-4A58-4641-866A-E744DC58C09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944562"/>
          </a:xfrm>
        </p:spPr>
        <p:txBody>
          <a:bodyPr>
            <a:noAutofit/>
          </a:bodyPr>
          <a:lstStyle/>
          <a:p>
            <a:pPr algn="ctr"/>
            <a:r>
              <a:rPr lang="en-US" altLang="ko-KR" sz="3600" b="1" dirty="0" smtClean="0">
                <a:ea typeface="굴림" charset="-127"/>
              </a:rPr>
              <a:t>Scope Of The Project</a:t>
            </a:r>
            <a:r>
              <a:rPr lang="en-US" altLang="ko-KR" sz="3600" dirty="0" smtClean="0">
                <a:ea typeface="굴림" charset="-127"/>
              </a:rPr>
              <a:t> </a:t>
            </a:r>
            <a:endParaRPr lang="en-US" sz="3600" dirty="0"/>
          </a:p>
        </p:txBody>
      </p:sp>
      <p:sp>
        <p:nvSpPr>
          <p:cNvPr id="47107" name="Rectangle 3"/>
          <p:cNvSpPr>
            <a:spLocks noGrp="1" noChangeArrowheads="1"/>
          </p:cNvSpPr>
          <p:nvPr>
            <p:ph idx="1"/>
          </p:nvPr>
        </p:nvSpPr>
        <p:spPr>
          <a:xfrm>
            <a:off x="457200" y="1143000"/>
            <a:ext cx="8229600" cy="5105400"/>
          </a:xfrm>
        </p:spPr>
        <p:txBody>
          <a:bodyPr>
            <a:normAutofit/>
          </a:bodyPr>
          <a:lstStyle/>
          <a:p>
            <a:pPr>
              <a:lnSpc>
                <a:spcPct val="90000"/>
              </a:lnSpc>
              <a:buClr>
                <a:schemeClr val="tx1"/>
              </a:buClr>
              <a:buSzPct val="100000"/>
              <a:buNone/>
            </a:pPr>
            <a:endParaRPr lang="en-US" altLang="ko-KR" sz="2400" b="1" dirty="0">
              <a:latin typeface="Times New Roman" pitchFamily="18" charset="0"/>
              <a:ea typeface="굴림" charset="-127"/>
              <a:cs typeface="Times New Roman" pitchFamily="18" charset="0"/>
              <a:sym typeface="Symbol" pitchFamily="18" charset="2"/>
            </a:endParaRPr>
          </a:p>
          <a:p>
            <a:pPr algn="just">
              <a:lnSpc>
                <a:spcPct val="150000"/>
              </a:lnSpc>
              <a:buClr>
                <a:schemeClr val="tx1"/>
              </a:buClr>
              <a:buSzPct val="100000"/>
              <a:buFont typeface="Wingdings" pitchFamily="2" charset="2"/>
              <a:buChar char="Ø"/>
            </a:pPr>
            <a:r>
              <a:rPr lang="en-US" altLang="ko-KR" sz="2400" b="1" dirty="0" smtClean="0">
                <a:latin typeface="Times New Roman" pitchFamily="18" charset="0"/>
                <a:ea typeface="굴림" charset="-127"/>
                <a:cs typeface="Times New Roman" pitchFamily="18" charset="0"/>
              </a:rPr>
              <a:t>  </a:t>
            </a:r>
            <a:r>
              <a:rPr lang="en-US" altLang="ko-KR" sz="2500" b="1" dirty="0" smtClean="0">
                <a:latin typeface="Times New Roman" pitchFamily="18" charset="0"/>
                <a:ea typeface="굴림" charset="-127"/>
                <a:cs typeface="Times New Roman" pitchFamily="18" charset="0"/>
              </a:rPr>
              <a:t>Pattern </a:t>
            </a:r>
            <a:r>
              <a:rPr lang="en-US" altLang="ko-KR" sz="2500" b="1" dirty="0">
                <a:latin typeface="Times New Roman" pitchFamily="18" charset="0"/>
                <a:ea typeface="굴림" charset="-127"/>
                <a:cs typeface="Times New Roman" pitchFamily="18" charset="0"/>
              </a:rPr>
              <a:t>recognition, </a:t>
            </a:r>
            <a:r>
              <a:rPr lang="en-US" altLang="ko-KR" sz="2500" b="1" dirty="0" smtClean="0">
                <a:latin typeface="Times New Roman" pitchFamily="18" charset="0"/>
                <a:ea typeface="굴림" charset="-127"/>
                <a:cs typeface="Times New Roman" pitchFamily="18" charset="0"/>
              </a:rPr>
              <a:t>classification and </a:t>
            </a:r>
            <a:r>
              <a:rPr lang="en-US" altLang="ko-KR" sz="2500" b="1" dirty="0">
                <a:latin typeface="Times New Roman" pitchFamily="18" charset="0"/>
                <a:ea typeface="굴림" charset="-127"/>
                <a:cs typeface="Times New Roman" pitchFamily="18" charset="0"/>
              </a:rPr>
              <a:t>interpretation </a:t>
            </a:r>
            <a:r>
              <a:rPr lang="en-US" altLang="ko-KR" sz="2500" b="1" dirty="0" smtClean="0">
                <a:latin typeface="Times New Roman" pitchFamily="18" charset="0"/>
                <a:ea typeface="굴림" charset="-127"/>
                <a:cs typeface="Times New Roman" pitchFamily="18" charset="0"/>
              </a:rPr>
              <a:t>of</a:t>
            </a:r>
          </a:p>
          <a:p>
            <a:pPr algn="just">
              <a:lnSpc>
                <a:spcPct val="150000"/>
              </a:lnSpc>
              <a:buClr>
                <a:schemeClr val="tx1"/>
              </a:buClr>
              <a:buSzPct val="100000"/>
              <a:buNone/>
            </a:pPr>
            <a:r>
              <a:rPr lang="en-US" altLang="ko-KR" sz="2500" b="1" dirty="0" smtClean="0">
                <a:latin typeface="Times New Roman" pitchFamily="18" charset="0"/>
                <a:ea typeface="굴림" charset="-127"/>
                <a:cs typeface="Times New Roman" pitchFamily="18" charset="0"/>
              </a:rPr>
              <a:t>     incomplete </a:t>
            </a:r>
            <a:r>
              <a:rPr lang="en-US" altLang="ko-KR" sz="2500" b="1" dirty="0">
                <a:latin typeface="Times New Roman" pitchFamily="18" charset="0"/>
                <a:ea typeface="굴림" charset="-127"/>
                <a:cs typeface="Times New Roman" pitchFamily="18" charset="0"/>
              </a:rPr>
              <a:t>and noisy </a:t>
            </a:r>
            <a:r>
              <a:rPr lang="en-US" altLang="ko-KR" sz="2500" b="1" dirty="0" smtClean="0">
                <a:latin typeface="Times New Roman" pitchFamily="18" charset="0"/>
                <a:ea typeface="굴림" charset="-127"/>
                <a:cs typeface="Times New Roman" pitchFamily="18" charset="0"/>
              </a:rPr>
              <a:t>inputs.</a:t>
            </a: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Resemblance with the functioning of human brain.</a:t>
            </a: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Ability </a:t>
            </a:r>
            <a:r>
              <a:rPr lang="en-US" altLang="ko-KR" sz="2500" b="1" dirty="0">
                <a:latin typeface="Times New Roman" pitchFamily="18" charset="0"/>
                <a:ea typeface="굴림" charset="-127"/>
                <a:cs typeface="Times New Roman" pitchFamily="18" charset="0"/>
              </a:rPr>
              <a:t>to solve new kinds of problems. </a:t>
            </a:r>
            <a:endParaRPr lang="en-US" altLang="ko-KR" sz="2500" b="1" dirty="0" smtClean="0">
              <a:latin typeface="Times New Roman" pitchFamily="18" charset="0"/>
              <a:ea typeface="굴림" charset="-127"/>
              <a:cs typeface="Times New Roman" pitchFamily="18" charset="0"/>
            </a:endParaRP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Fast processing speed.</a:t>
            </a:r>
          </a:p>
          <a:p>
            <a:pPr algn="just">
              <a:lnSpc>
                <a:spcPct val="150000"/>
              </a:lnSpc>
              <a:buClr>
                <a:schemeClr val="tx1"/>
              </a:buClr>
              <a:buSzPct val="100000"/>
              <a:buFont typeface="Wingdings" pitchFamily="2" charset="2"/>
              <a:buChar char="Ø"/>
            </a:pPr>
            <a:r>
              <a:rPr lang="en-US" altLang="ko-KR" sz="2500" b="1" dirty="0" smtClean="0">
                <a:latin typeface="Times New Roman" pitchFamily="18" charset="0"/>
                <a:ea typeface="굴림" charset="-127"/>
                <a:cs typeface="Times New Roman" pitchFamily="18" charset="0"/>
              </a:rPr>
              <a:t>  </a:t>
            </a:r>
            <a:r>
              <a:rPr lang="en-US" altLang="ko-KR" sz="2400" b="1" dirty="0" smtClean="0">
                <a:latin typeface="Times New Roman" pitchFamily="18" charset="0"/>
                <a:ea typeface="굴림" charset="-127"/>
                <a:cs typeface="Times New Roman" pitchFamily="18" charset="0"/>
              </a:rPr>
              <a:t>ANNs lack of </a:t>
            </a:r>
            <a:r>
              <a:rPr lang="en-US" altLang="ko-KR" sz="2400" b="1" i="1" u="sng" dirty="0" smtClean="0">
                <a:latin typeface="Times New Roman" pitchFamily="18" charset="0"/>
                <a:ea typeface="굴림" charset="-127"/>
                <a:cs typeface="Times New Roman" pitchFamily="18" charset="0"/>
              </a:rPr>
              <a:t>explanation capabilities</a:t>
            </a:r>
            <a:endParaRPr lang="en-US" sz="2400" b="1" i="1" dirty="0" smtClean="0">
              <a:latin typeface="Times New Roman" pitchFamily="18" charset="0"/>
              <a:ea typeface="굴림" charset="-127"/>
              <a:cs typeface="Times New Roman" pitchFamily="18" charset="0"/>
            </a:endParaRPr>
          </a:p>
          <a:p>
            <a:pPr algn="just">
              <a:lnSpc>
                <a:spcPct val="150000"/>
              </a:lnSpc>
              <a:buClr>
                <a:schemeClr val="tx1"/>
              </a:buClr>
              <a:buSzPct val="100000"/>
              <a:buNone/>
            </a:pPr>
            <a:endParaRPr lang="en-US" altLang="ko-KR" sz="2500" dirty="0">
              <a:latin typeface="Times New Roman" pitchFamily="18" charset="0"/>
              <a:ea typeface="굴림" charset="-127"/>
              <a:cs typeface="Times New Roman" pitchFamily="18" charset="0"/>
              <a:sym typeface="Symbol" pitchFamily="18" charset="2"/>
            </a:endParaRPr>
          </a:p>
        </p:txBody>
      </p:sp>
      <p:sp>
        <p:nvSpPr>
          <p:cNvPr id="5" name="Date Placeholder 4"/>
          <p:cNvSpPr>
            <a:spLocks noGrp="1"/>
          </p:cNvSpPr>
          <p:nvPr>
            <p:ph type="dt" sz="half" idx="10"/>
          </p:nvPr>
        </p:nvSpPr>
        <p:spPr/>
        <p:txBody>
          <a:bodyPr/>
          <a:lstStyle/>
          <a:p>
            <a:fld id="{AAD3593F-B60B-48CC-9F19-BC3E92CC4B22}" type="datetime3">
              <a:rPr lang="en-US" smtClean="0"/>
              <a:pPr/>
              <a:t>31 July 2011</a:t>
            </a:fld>
            <a:endParaRPr lang="en-US"/>
          </a:p>
        </p:txBody>
      </p:sp>
      <p:sp>
        <p:nvSpPr>
          <p:cNvPr id="6" name="Slide Number Placeholder 5"/>
          <p:cNvSpPr>
            <a:spLocks noGrp="1"/>
          </p:cNvSpPr>
          <p:nvPr>
            <p:ph type="sldNum" sz="quarter" idx="12"/>
          </p:nvPr>
        </p:nvSpPr>
        <p:spPr/>
        <p:txBody>
          <a:bodyPr/>
          <a:lstStyle/>
          <a:p>
            <a:fld id="{5143389E-4A58-4641-866A-E744DC58C09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dirty="0" smtClean="0"/>
              <a:t>Rule Extraction from Artificial Neural  Networks</a:t>
            </a:r>
            <a:endParaRPr lang="en-US" dirty="0"/>
          </a:p>
        </p:txBody>
      </p:sp>
      <p:sp>
        <p:nvSpPr>
          <p:cNvPr id="2" name="Content Placeholder 1"/>
          <p:cNvSpPr>
            <a:spLocks noGrp="1"/>
          </p:cNvSpPr>
          <p:nvPr>
            <p:ph idx="1"/>
          </p:nvPr>
        </p:nvSpPr>
        <p:spPr/>
        <p:txBody>
          <a:bodyPr>
            <a:normAutofit/>
          </a:bodyPr>
          <a:lstStyle/>
          <a:p>
            <a:pPr>
              <a:lnSpc>
                <a:spcPct val="160000"/>
              </a:lnSpc>
              <a:buClr>
                <a:schemeClr val="tx1"/>
              </a:buClr>
              <a:buSzPct val="100000"/>
              <a:buFont typeface="Wingdings" pitchFamily="2" charset="2"/>
              <a:buChar char="Ø"/>
            </a:pP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Introduction to Rule extraction </a:t>
            </a:r>
          </a:p>
          <a:p>
            <a:pPr>
              <a:lnSpc>
                <a:spcPct val="160000"/>
              </a:lnSpc>
              <a:buClr>
                <a:schemeClr val="tx1"/>
              </a:buClr>
              <a:buSzPct val="100000"/>
              <a:buFont typeface="Wingdings" pitchFamily="2" charset="2"/>
              <a:buChar char="Ø"/>
            </a:pPr>
            <a:r>
              <a:rPr lang="en-US" sz="3200" dirty="0" smtClean="0">
                <a:latin typeface="Times New Roman" pitchFamily="18" charset="0"/>
                <a:cs typeface="Times New Roman" pitchFamily="18" charset="0"/>
              </a:rPr>
              <a:t> History</a:t>
            </a:r>
          </a:p>
          <a:p>
            <a:pPr>
              <a:lnSpc>
                <a:spcPct val="160000"/>
              </a:lnSpc>
              <a:buClr>
                <a:schemeClr val="tx1"/>
              </a:buClr>
              <a:buSzPct val="100000"/>
              <a:buFont typeface="Wingdings" pitchFamily="2" charset="2"/>
              <a:buChar char="Ø"/>
            </a:pP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Algorithms</a:t>
            </a:r>
            <a:r>
              <a:rPr lang="en-US" sz="3200" dirty="0" smtClean="0">
                <a:latin typeface="Times New Roman" pitchFamily="18" charset="0"/>
                <a:cs typeface="Times New Roman" pitchFamily="18" charset="0"/>
              </a:rPr>
              <a:t>  </a:t>
            </a:r>
          </a:p>
          <a:p>
            <a:pPr lvl="2"/>
            <a:r>
              <a:rPr lang="en-US" sz="2800" dirty="0" smtClean="0"/>
              <a:t>NeuroRule</a:t>
            </a:r>
          </a:p>
          <a:p>
            <a:pPr lvl="2"/>
            <a:r>
              <a:rPr lang="en-US" sz="2800" dirty="0" smtClean="0"/>
              <a:t>Rule extraction</a:t>
            </a:r>
          </a:p>
          <a:p>
            <a:pPr lvl="2"/>
            <a:r>
              <a:rPr lang="en-US" sz="2800" dirty="0" smtClean="0"/>
              <a:t>Nefclass</a:t>
            </a:r>
            <a:endParaRPr lang="en-US" sz="2800" dirty="0" smtClean="0">
              <a:latin typeface="Times New Roman" pitchFamily="18" charset="0"/>
              <a:cs typeface="Times New Roman" pitchFamily="18" charset="0"/>
            </a:endParaRPr>
          </a:p>
          <a:p>
            <a:pPr>
              <a:lnSpc>
                <a:spcPct val="160000"/>
              </a:lnSpc>
              <a:buClr>
                <a:schemeClr val="tx1"/>
              </a:buClr>
              <a:buSzPct val="100000"/>
              <a:buNone/>
            </a:pPr>
            <a:r>
              <a:rPr lang="en-US" sz="2400" b="1" dirty="0" smtClean="0">
                <a:latin typeface="Times New Roman" pitchFamily="18" charset="0"/>
                <a:cs typeface="Times New Roman" pitchFamily="18" charset="0"/>
              </a:rPr>
              <a:t>		</a:t>
            </a:r>
          </a:p>
          <a:p>
            <a:pPr>
              <a:lnSpc>
                <a:spcPct val="200000"/>
              </a:lnSpc>
              <a:buNone/>
            </a:pPr>
            <a:endParaRPr lang="en-US" b="1" dirty="0" smtClean="0">
              <a:latin typeface="Times New Roman" pitchFamily="18" charset="0"/>
              <a:cs typeface="Times New Roman" pitchFamily="18" charset="0"/>
            </a:endParaRPr>
          </a:p>
          <a:p>
            <a:pPr>
              <a:buNone/>
            </a:pPr>
            <a:endParaRPr lang="en-US" dirty="0"/>
          </a:p>
        </p:txBody>
      </p:sp>
      <p:sp>
        <p:nvSpPr>
          <p:cNvPr id="3" name="Date Placeholder 2"/>
          <p:cNvSpPr>
            <a:spLocks noGrp="1"/>
          </p:cNvSpPr>
          <p:nvPr>
            <p:ph type="dt" sz="half" idx="10"/>
          </p:nvPr>
        </p:nvSpPr>
        <p:spPr/>
        <p:txBody>
          <a:bodyPr/>
          <a:lstStyle/>
          <a:p>
            <a:fld id="{9B7D4B7A-5395-4CB5-A0BE-C5499544B77D}" type="datetime3">
              <a:rPr lang="en-US" smtClean="0"/>
              <a:pPr/>
              <a:t>31 July 2011</a:t>
            </a:fld>
            <a:endParaRPr lang="en-US"/>
          </a:p>
        </p:txBody>
      </p:sp>
      <p:sp>
        <p:nvSpPr>
          <p:cNvPr id="4" name="Slide Number Placeholder 3"/>
          <p:cNvSpPr>
            <a:spLocks noGrp="1"/>
          </p:cNvSpPr>
          <p:nvPr>
            <p:ph type="sldNum" sz="quarter" idx="12"/>
          </p:nvPr>
        </p:nvSpPr>
        <p:spPr/>
        <p:txBody>
          <a:bodyPr/>
          <a:lstStyle/>
          <a:p>
            <a:fld id="{5143389E-4A58-4641-866A-E744DC58C09F}"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3070</TotalTime>
  <Words>764</Words>
  <Application>Microsoft Office PowerPoint</Application>
  <PresentationFormat>On-screen Show (4:3)</PresentationFormat>
  <Paragraphs>245</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        Presentation   on “Mining Classification Rules from Database Using Artificial Neural Networks”            </vt:lpstr>
      <vt:lpstr>Outline</vt:lpstr>
      <vt:lpstr>Domain Of Project</vt:lpstr>
      <vt:lpstr>Data Mining Tasks</vt:lpstr>
      <vt:lpstr>Data Mining Classification Techniques </vt:lpstr>
      <vt:lpstr>What is Neural Network ? </vt:lpstr>
      <vt:lpstr> Data Mining Classification using  Artificial Neural Networks </vt:lpstr>
      <vt:lpstr>Scope Of The Project </vt:lpstr>
      <vt:lpstr>Rule Extraction from Artificial Neural  Networks</vt:lpstr>
      <vt:lpstr>Slide 10</vt:lpstr>
      <vt:lpstr>Schedule Of The Project</vt:lpstr>
      <vt:lpstr>Issue Addressed In Project</vt:lpstr>
      <vt:lpstr>Kind Of Project</vt:lpstr>
      <vt:lpstr>Technology Used</vt:lpstr>
      <vt:lpstr>   Conclusion </vt:lpstr>
      <vt:lpstr>Future work</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Mahesh</cp:lastModifiedBy>
  <cp:revision>330</cp:revision>
  <dcterms:created xsi:type="dcterms:W3CDTF">2001-12-31T19:20:13Z</dcterms:created>
  <dcterms:modified xsi:type="dcterms:W3CDTF">2011-08-01T05:00:48Z</dcterms:modified>
</cp:coreProperties>
</file>