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20"/>
  </p:notesMasterIdLst>
  <p:handoutMasterIdLst>
    <p:handoutMasterId r:id="rId21"/>
  </p:handoutMasterIdLst>
  <p:sldIdLst>
    <p:sldId id="256" r:id="rId2"/>
    <p:sldId id="287" r:id="rId3"/>
    <p:sldId id="310" r:id="rId4"/>
    <p:sldId id="267" r:id="rId5"/>
    <p:sldId id="286" r:id="rId6"/>
    <p:sldId id="307" r:id="rId7"/>
    <p:sldId id="347" r:id="rId8"/>
    <p:sldId id="313" r:id="rId9"/>
    <p:sldId id="360" r:id="rId10"/>
    <p:sldId id="359" r:id="rId11"/>
    <p:sldId id="362" r:id="rId12"/>
    <p:sldId id="363" r:id="rId13"/>
    <p:sldId id="364" r:id="rId14"/>
    <p:sldId id="365" r:id="rId15"/>
    <p:sldId id="366" r:id="rId16"/>
    <p:sldId id="284" r:id="rId17"/>
    <p:sldId id="361" r:id="rId18"/>
    <p:sldId id="335"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autoAdjust="0"/>
    <p:restoredTop sz="92654" autoAdjust="0"/>
  </p:normalViewPr>
  <p:slideViewPr>
    <p:cSldViewPr>
      <p:cViewPr varScale="1">
        <p:scale>
          <a:sx n="73" d="100"/>
          <a:sy n="73" d="100"/>
        </p:scale>
        <p:origin x="-1074" y="-96"/>
      </p:cViewPr>
      <p:guideLst>
        <p:guide orient="horz" pos="2160"/>
        <p:guide pos="2880"/>
      </p:guideLst>
    </p:cSldViewPr>
  </p:slideViewPr>
  <p:outlineViewPr>
    <p:cViewPr>
      <p:scale>
        <a:sx n="33" d="100"/>
        <a:sy n="33" d="100"/>
      </p:scale>
      <p:origin x="3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A9D601C-1E82-4F2A-8C2C-E59F3DCA7BF5}" type="datetimeFigureOut">
              <a:rPr lang="en-US" smtClean="0"/>
              <a:pPr/>
              <a:t>31/07/2011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96EEDF-C42B-4FED-961A-3444DF6036CE}"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024147-263F-4483-9B94-266B20B5F4E9}" type="datetimeFigureOut">
              <a:rPr lang="en-US" smtClean="0"/>
              <a:pPr/>
              <a:t>31/07/2011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E3D5BA-9609-4529-A093-3300C57B3E2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AE3D5BA-9609-4529-A093-3300C57B3E2A}"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EAE3D5BA-9609-4529-A093-3300C57B3E2A}"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Classification</a:t>
            </a:r>
            <a:r>
              <a:rPr lang="en-US" baseline="0" dirty="0" smtClean="0"/>
              <a:t> is an important topic in data mining research.</a:t>
            </a:r>
            <a:endParaRPr lang="en-US" dirty="0"/>
          </a:p>
        </p:txBody>
      </p:sp>
      <p:sp>
        <p:nvSpPr>
          <p:cNvPr id="4" name="Slide Number Placeholder 3"/>
          <p:cNvSpPr>
            <a:spLocks noGrp="1"/>
          </p:cNvSpPr>
          <p:nvPr>
            <p:ph type="sldNum" sz="quarter" idx="10"/>
          </p:nvPr>
        </p:nvSpPr>
        <p:spPr/>
        <p:txBody>
          <a:bodyPr/>
          <a:lstStyle/>
          <a:p>
            <a:fld id="{EAE3D5BA-9609-4529-A093-3300C57B3E2A}"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One of the most commonly used classifier technique is Artificial Neural Networks. The reason for being commonly used is to present some properties such as learning from examples and exhibiting some capability for generalization beyond the training data.</a:t>
            </a:r>
            <a:endParaRPr lang="en-US" dirty="0"/>
          </a:p>
        </p:txBody>
      </p:sp>
      <p:sp>
        <p:nvSpPr>
          <p:cNvPr id="4" name="Slide Number Placeholder 3"/>
          <p:cNvSpPr>
            <a:spLocks noGrp="1"/>
          </p:cNvSpPr>
          <p:nvPr>
            <p:ph type="sldNum" sz="quarter" idx="10"/>
          </p:nvPr>
        </p:nvSpPr>
        <p:spPr/>
        <p:txBody>
          <a:bodyPr/>
          <a:lstStyle/>
          <a:p>
            <a:fld id="{EAE3D5BA-9609-4529-A093-3300C57B3E2A}"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Epoch,learning</a:t>
            </a:r>
            <a:r>
              <a:rPr lang="en-US" dirty="0" smtClean="0"/>
              <a:t> </a:t>
            </a:r>
            <a:r>
              <a:rPr lang="en-US" dirty="0" err="1" smtClean="0"/>
              <a:t>rate,other</a:t>
            </a:r>
            <a:r>
              <a:rPr lang="en-US" dirty="0" smtClean="0"/>
              <a:t> </a:t>
            </a:r>
            <a:r>
              <a:rPr lang="en-US" dirty="0" err="1" smtClean="0"/>
              <a:t>NN,traditional</a:t>
            </a:r>
            <a:r>
              <a:rPr lang="en-US" dirty="0" smtClean="0"/>
              <a:t> DM </a:t>
            </a:r>
            <a:r>
              <a:rPr lang="en-US" dirty="0" err="1" smtClean="0"/>
              <a:t>classification,MATLAB</a:t>
            </a:r>
            <a:r>
              <a:rPr lang="en-US" dirty="0" smtClean="0"/>
              <a:t> </a:t>
            </a:r>
            <a:r>
              <a:rPr lang="en-US" dirty="0" err="1" smtClean="0"/>
              <a:t>toolbox,performance</a:t>
            </a:r>
            <a:r>
              <a:rPr lang="en-US" dirty="0" smtClean="0"/>
              <a:t> </a:t>
            </a:r>
            <a:r>
              <a:rPr lang="en-US" smtClean="0"/>
              <a:t>comparison,accuracy</a:t>
            </a:r>
            <a:endParaRPr lang="en-US"/>
          </a:p>
        </p:txBody>
      </p:sp>
      <p:sp>
        <p:nvSpPr>
          <p:cNvPr id="4" name="Slide Number Placeholder 3"/>
          <p:cNvSpPr>
            <a:spLocks noGrp="1"/>
          </p:cNvSpPr>
          <p:nvPr>
            <p:ph type="sldNum" sz="quarter" idx="10"/>
          </p:nvPr>
        </p:nvSpPr>
        <p:spPr/>
        <p:txBody>
          <a:bodyPr/>
          <a:lstStyle/>
          <a:p>
            <a:fld id="{EAE3D5BA-9609-4529-A093-3300C57B3E2A}" type="slidenum">
              <a:rPr lang="en-US" smtClean="0"/>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F263D665-BE81-4900-89F2-3B9A114C77E5}" type="datetime3">
              <a:rPr lang="en-US" smtClean="0"/>
              <a:pPr/>
              <a:t>31 July 2011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5143389E-4A58-4641-866A-E744DC58C09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E085D5D-4F7C-4764-B8EC-CCD8FEF0A676}" type="datetime3">
              <a:rPr lang="en-US" smtClean="0"/>
              <a:pPr/>
              <a:t>31 July 2011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143389E-4A58-4641-866A-E744DC58C09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EE95A9B-8343-4B5E-8B85-2F143B4DEC72}" type="datetime3">
              <a:rPr lang="en-US" smtClean="0"/>
              <a:pPr/>
              <a:t>31 July 2011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143389E-4A58-4641-866A-E744DC58C09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B7D4B7A-5395-4CB5-A0BE-C5499544B77D}" type="datetime3">
              <a:rPr lang="en-US" smtClean="0"/>
              <a:pPr/>
              <a:t>31 July 2011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143389E-4A58-4641-866A-E744DC58C09F}"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1EA157C-0742-4E4B-8565-D0C5FCDFF44A}" type="datetime3">
              <a:rPr lang="en-US" smtClean="0"/>
              <a:pPr/>
              <a:t>31 July 2011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143389E-4A58-4641-866A-E744DC58C09F}"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A3282A6-E0BF-4F55-9729-DE22E21B9BFC}" type="datetime3">
              <a:rPr lang="en-US" smtClean="0"/>
              <a:pPr/>
              <a:t>31 July 2011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143389E-4A58-4641-866A-E744DC58C09F}"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6F2641D-228D-467F-812E-80AB483AEA4B}" type="datetime3">
              <a:rPr lang="en-US" smtClean="0"/>
              <a:pPr/>
              <a:t>31 July 2011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5143389E-4A58-4641-866A-E744DC58C09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C6CC6168-C67A-4DEE-8B4D-BA329528F3D9}" type="datetime3">
              <a:rPr lang="en-US" smtClean="0"/>
              <a:pPr/>
              <a:t>31 July 2011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5143389E-4A58-4641-866A-E744DC58C09F}"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A9435228-5BBA-4313-9879-8C2CAEA6C3DF}" type="datetime3">
              <a:rPr lang="en-US" smtClean="0"/>
              <a:pPr/>
              <a:t>31 July 2011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5143389E-4A58-4641-866A-E744DC58C09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846B9109-7998-4FBA-871C-1A9C8BDBF329}" type="datetime3">
              <a:rPr lang="en-US" smtClean="0"/>
              <a:pPr/>
              <a:t>31 July 2011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143389E-4A58-4641-866A-E744DC58C09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0515E73F-F818-48E9-A519-A8F3F0BB620D}" type="datetime3">
              <a:rPr lang="en-US" smtClean="0"/>
              <a:pPr/>
              <a:t>31 July 2011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5143389E-4A58-4641-866A-E744DC58C09F}"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E799042-C85C-4E72-9D18-E100399E1B2C}" type="datetime3">
              <a:rPr lang="en-US" smtClean="0"/>
              <a:pPr/>
              <a:t>31 July 2011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5143389E-4A58-4641-866A-E744DC58C09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659835A-0D4B-4D6D-8676-93BC210C1256}" type="datetime3">
              <a:rPr lang="en-US" smtClean="0"/>
              <a:pPr/>
              <a:t>31 July 2011</a:t>
            </a:fld>
            <a:endParaRPr lang="en-US"/>
          </a:p>
        </p:txBody>
      </p:sp>
      <p:sp>
        <p:nvSpPr>
          <p:cNvPr id="4" name="Slide Number Placeholder 3"/>
          <p:cNvSpPr>
            <a:spLocks noGrp="1"/>
          </p:cNvSpPr>
          <p:nvPr>
            <p:ph type="sldNum" sz="quarter" idx="12"/>
          </p:nvPr>
        </p:nvSpPr>
        <p:spPr/>
        <p:txBody>
          <a:bodyPr/>
          <a:lstStyle/>
          <a:p>
            <a:fld id="{5143389E-4A58-4641-866A-E744DC58C09F}" type="slidenum">
              <a:rPr lang="en-US" smtClean="0"/>
              <a:pPr/>
              <a:t>1</a:t>
            </a:fld>
            <a:endParaRPr lang="en-US"/>
          </a:p>
        </p:txBody>
      </p:sp>
      <p:sp>
        <p:nvSpPr>
          <p:cNvPr id="6" name="Title 5"/>
          <p:cNvSpPr>
            <a:spLocks noGrp="1"/>
          </p:cNvSpPr>
          <p:nvPr>
            <p:ph type="title"/>
          </p:nvPr>
        </p:nvSpPr>
        <p:spPr>
          <a:xfrm>
            <a:off x="457200" y="274638"/>
            <a:ext cx="8229600" cy="2620962"/>
          </a:xfrm>
        </p:spPr>
        <p:txBody>
          <a:bodyPr>
            <a:noAutofit/>
          </a:bodyPr>
          <a:lstStyle/>
          <a:p>
            <a:pPr algn="ctr"/>
            <a:r>
              <a:rPr lang="en-US" sz="2400" dirty="0" smtClean="0"/>
              <a:t/>
            </a:r>
            <a:br>
              <a:rPr lang="en-US" sz="2400" dirty="0" smtClean="0"/>
            </a:br>
            <a:r>
              <a:rPr lang="en-US" sz="2400" b="1" dirty="0" smtClean="0"/>
              <a:t> </a:t>
            </a:r>
            <a:br>
              <a:rPr lang="en-US" sz="2400" b="1"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3200" dirty="0" smtClean="0"/>
              <a:t>Presentation </a:t>
            </a:r>
            <a:br>
              <a:rPr lang="en-US" sz="3200" dirty="0" smtClean="0"/>
            </a:br>
            <a:r>
              <a:rPr lang="en-US" sz="3200" dirty="0" smtClean="0"/>
              <a:t> on</a:t>
            </a:r>
            <a:br>
              <a:rPr lang="en-US" sz="3200" dirty="0" smtClean="0"/>
            </a:br>
            <a:r>
              <a:rPr lang="en-US" sz="3200" dirty="0" smtClean="0"/>
              <a:t>“Mining Classification Rules from Database Using Artificial Neural Networks” </a:t>
            </a:r>
            <a:br>
              <a:rPr lang="en-US" sz="3200" dirty="0" smtClean="0"/>
            </a:br>
            <a:r>
              <a:rPr lang="en-US" sz="2400" dirty="0" smtClean="0"/>
              <a:t/>
            </a:r>
            <a:br>
              <a:rPr lang="en-US" sz="2400" dirty="0" smtClean="0"/>
            </a:br>
            <a:r>
              <a:rPr lang="en-US" sz="2400" dirty="0" smtClean="0"/>
              <a:t>   </a:t>
            </a:r>
            <a:br>
              <a:rPr lang="en-US" sz="2400" dirty="0" smtClean="0"/>
            </a:br>
            <a:r>
              <a:rPr lang="en-US" sz="2400" dirty="0" smtClean="0"/>
              <a:t> </a:t>
            </a:r>
            <a:br>
              <a:rPr lang="en-US" sz="2400" dirty="0" smtClean="0"/>
            </a:br>
            <a:r>
              <a:rPr lang="en-US" sz="2000" dirty="0" smtClean="0"/>
              <a:t/>
            </a:r>
            <a:br>
              <a:rPr lang="en-US" sz="2000" dirty="0" smtClean="0"/>
            </a:br>
            <a:r>
              <a:rPr lang="en-US" sz="2400" dirty="0" smtClean="0"/>
              <a:t> </a:t>
            </a:r>
            <a:br>
              <a:rPr lang="en-US" sz="2400" dirty="0" smtClean="0"/>
            </a:br>
            <a:endParaRPr lang="en-US" sz="2400" dirty="0"/>
          </a:p>
        </p:txBody>
      </p:sp>
      <p:sp>
        <p:nvSpPr>
          <p:cNvPr id="7" name="TextBox 6"/>
          <p:cNvSpPr txBox="1"/>
          <p:nvPr/>
        </p:nvSpPr>
        <p:spPr>
          <a:xfrm>
            <a:off x="1066800" y="4114800"/>
            <a:ext cx="7315200" cy="3323987"/>
          </a:xfrm>
          <a:prstGeom prst="rect">
            <a:avLst/>
          </a:prstGeom>
          <a:noFill/>
        </p:spPr>
        <p:txBody>
          <a:bodyPr wrap="square" rtlCol="0">
            <a:spAutoFit/>
          </a:bodyPr>
          <a:lstStyle/>
          <a:p>
            <a:pPr algn="ctr"/>
            <a:r>
              <a:rPr lang="en-US" sz="2400" b="1" dirty="0" smtClean="0">
                <a:latin typeface="Times New Roman" pitchFamily="18" charset="0"/>
                <a:cs typeface="Times New Roman" pitchFamily="18" charset="0"/>
              </a:rPr>
              <a:t>Presented By:</a:t>
            </a:r>
          </a:p>
          <a:p>
            <a:pPr algn="ctr"/>
            <a:r>
              <a:rPr lang="en-US" sz="2400" b="1" dirty="0" smtClean="0">
                <a:latin typeface="Times New Roman" pitchFamily="18" charset="0"/>
                <a:cs typeface="Times New Roman" pitchFamily="18" charset="0"/>
              </a:rPr>
              <a:t>Mr. Prashant P. Avaghade</a:t>
            </a:r>
          </a:p>
          <a:p>
            <a:pPr algn="ctr"/>
            <a:r>
              <a:rPr lang="en-US" sz="2400" b="1" dirty="0" smtClean="0">
                <a:latin typeface="Times New Roman" pitchFamily="18" charset="0"/>
                <a:cs typeface="Times New Roman" pitchFamily="18" charset="0"/>
              </a:rPr>
              <a:t>Mr. </a:t>
            </a:r>
            <a:r>
              <a:rPr lang="en-US" sz="2400" b="1" dirty="0" err="1" smtClean="0">
                <a:latin typeface="Times New Roman" pitchFamily="18" charset="0"/>
                <a:cs typeface="Times New Roman" pitchFamily="18" charset="0"/>
              </a:rPr>
              <a:t>Nikhilesh</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Shinde</a:t>
            </a:r>
            <a:endParaRPr lang="en-US" sz="2400" b="1" dirty="0" smtClean="0">
              <a:latin typeface="Times New Roman" pitchFamily="18" charset="0"/>
              <a:cs typeface="Times New Roman" pitchFamily="18" charset="0"/>
            </a:endParaRPr>
          </a:p>
          <a:p>
            <a:pPr algn="ctr"/>
            <a:r>
              <a:rPr lang="en-US" sz="2400" b="1" dirty="0" err="1" smtClean="0">
                <a:latin typeface="Times New Roman" pitchFamily="18" charset="0"/>
                <a:cs typeface="Times New Roman" pitchFamily="18" charset="0"/>
              </a:rPr>
              <a:t>Mr.Mahesh</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Kshatriya</a:t>
            </a:r>
            <a:endParaRPr lang="en-US" sz="2400" b="1" dirty="0" smtClean="0">
              <a:latin typeface="Times New Roman" pitchFamily="18" charset="0"/>
              <a:cs typeface="Times New Roman" pitchFamily="18" charset="0"/>
            </a:endParaRPr>
          </a:p>
          <a:p>
            <a:pPr algn="ctr"/>
            <a:r>
              <a:rPr lang="en-US" sz="2400" b="1" dirty="0" err="1" smtClean="0">
                <a:latin typeface="Times New Roman" pitchFamily="18" charset="0"/>
                <a:cs typeface="Times New Roman" pitchFamily="18" charset="0"/>
              </a:rPr>
              <a:t>Mr.Datta</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Diware</a:t>
            </a:r>
            <a:endParaRPr lang="en-US" sz="2400" b="1" dirty="0" smtClean="0">
              <a:latin typeface="Times New Roman" pitchFamily="18" charset="0"/>
              <a:cs typeface="Times New Roman" pitchFamily="18" charset="0"/>
            </a:endParaRPr>
          </a:p>
          <a:p>
            <a:pPr algn="ctr"/>
            <a:endParaRPr lang="en-US" sz="2400" b="1" dirty="0" smtClean="0">
              <a:latin typeface="Times New Roman" pitchFamily="18" charset="0"/>
              <a:cs typeface="Times New Roman" pitchFamily="18" charset="0"/>
            </a:endParaRPr>
          </a:p>
          <a:p>
            <a:pPr algn="ctr"/>
            <a:r>
              <a:rPr lang="en-US" sz="2400" b="1" dirty="0" smtClean="0">
                <a:latin typeface="Times New Roman" pitchFamily="18" charset="0"/>
                <a:cs typeface="Times New Roman" pitchFamily="18" charset="0"/>
              </a:rPr>
              <a:t>Pimpri Chinchwad College of Engineering</a:t>
            </a:r>
          </a:p>
          <a:p>
            <a:pPr algn="ctr"/>
            <a:r>
              <a:rPr lang="en-US" sz="2400" b="1" dirty="0" smtClean="0">
                <a:latin typeface="Times New Roman" pitchFamily="18" charset="0"/>
                <a:cs typeface="Times New Roman" pitchFamily="18" charset="0"/>
              </a:rPr>
              <a:t>Pune-44</a:t>
            </a:r>
          </a:p>
          <a:p>
            <a:endParaRPr lang="en-US" dirty="0"/>
          </a:p>
        </p:txBody>
      </p:sp>
      <p:sp>
        <p:nvSpPr>
          <p:cNvPr id="9" name="TextBox 8"/>
          <p:cNvSpPr txBox="1"/>
          <p:nvPr/>
        </p:nvSpPr>
        <p:spPr>
          <a:xfrm>
            <a:off x="2133600" y="3124200"/>
            <a:ext cx="5029200" cy="830997"/>
          </a:xfrm>
          <a:prstGeom prst="rect">
            <a:avLst/>
          </a:prstGeom>
          <a:noFill/>
        </p:spPr>
        <p:txBody>
          <a:bodyPr wrap="square" rtlCol="0">
            <a:spAutoFit/>
          </a:bodyPr>
          <a:lstStyle/>
          <a:p>
            <a:pPr algn="ctr"/>
            <a:r>
              <a:rPr lang="en-US" sz="2400" b="1" dirty="0" smtClean="0">
                <a:latin typeface="Times New Roman" pitchFamily="18" charset="0"/>
                <a:cs typeface="Times New Roman" pitchFamily="18" charset="0"/>
              </a:rPr>
              <a:t>Guided  by:</a:t>
            </a:r>
          </a:p>
          <a:p>
            <a:pPr algn="ctr"/>
            <a:r>
              <a:rPr lang="en-US" sz="2400" b="1" dirty="0" smtClean="0">
                <a:latin typeface="Times New Roman" pitchFamily="18" charset="0"/>
                <a:cs typeface="Times New Roman" pitchFamily="18" charset="0"/>
              </a:rPr>
              <a:t> Prof Mrs. S. V. shinde</a:t>
            </a:r>
            <a:endParaRPr lang="en-US" sz="2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7000"/>
          </a:blip>
          <a:srcRect/>
          <a:tile tx="0" ty="0" sx="100000" sy="100000" flip="none" algn="tl"/>
        </a:blipFill>
        <a:effectLst/>
      </p:bgPr>
    </p:bg>
    <p:spTree>
      <p:nvGrpSpPr>
        <p:cNvPr id="1" name=""/>
        <p:cNvGrpSpPr/>
        <p:nvPr/>
      </p:nvGrpSpPr>
      <p:grpSpPr>
        <a:xfrm>
          <a:off x="0" y="0"/>
          <a:ext cx="0" cy="0"/>
          <a:chOff x="0" y="0"/>
          <a:chExt cx="0" cy="0"/>
        </a:xfrm>
      </p:grpSpPr>
      <p:graphicFrame>
        <p:nvGraphicFramePr>
          <p:cNvPr id="8" name="Table 7"/>
          <p:cNvGraphicFramePr>
            <a:graphicFrameLocks noGrp="1"/>
          </p:cNvGraphicFramePr>
          <p:nvPr/>
        </p:nvGraphicFramePr>
        <p:xfrm>
          <a:off x="304801" y="228606"/>
          <a:ext cx="8381999" cy="6474678"/>
        </p:xfrm>
        <a:graphic>
          <a:graphicData uri="http://schemas.openxmlformats.org/drawingml/2006/table">
            <a:tbl>
              <a:tblPr/>
              <a:tblGrid>
                <a:gridCol w="1457392"/>
                <a:gridCol w="1649826"/>
                <a:gridCol w="1430025"/>
                <a:gridCol w="1472492"/>
                <a:gridCol w="2372264"/>
              </a:tblGrid>
              <a:tr h="286161">
                <a:tc>
                  <a:txBody>
                    <a:bodyPr/>
                    <a:lstStyle/>
                    <a:p>
                      <a:pPr marL="0" marR="0" algn="ctr">
                        <a:lnSpc>
                          <a:spcPct val="115000"/>
                        </a:lnSpc>
                        <a:spcBef>
                          <a:spcPts val="0"/>
                        </a:spcBef>
                        <a:spcAft>
                          <a:spcPts val="0"/>
                        </a:spcAft>
                      </a:pPr>
                      <a:r>
                        <a:rPr lang="en-US" sz="1600" b="1" dirty="0">
                          <a:latin typeface="Times New Roman"/>
                          <a:ea typeface="Times New Roman"/>
                          <a:cs typeface="Times New Roman"/>
                        </a:rPr>
                        <a:t>Data Set</a:t>
                      </a:r>
                      <a:endParaRPr lang="en-US" sz="1600" b="1" dirty="0">
                        <a:latin typeface="Calibri"/>
                        <a:ea typeface="Times New Roman"/>
                        <a:cs typeface="Times New Roman"/>
                      </a:endParaRP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Times New Roman"/>
                          <a:ea typeface="Times New Roman"/>
                          <a:cs typeface="Times New Roman"/>
                        </a:rPr>
                        <a:t>Method</a:t>
                      </a:r>
                      <a:endParaRPr lang="en-US" sz="1600" b="1" dirty="0">
                        <a:latin typeface="Calibri"/>
                        <a:ea typeface="Times New Roman"/>
                        <a:cs typeface="Times New Roman"/>
                      </a:endParaRP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Times New Roman"/>
                          <a:ea typeface="Times New Roman"/>
                          <a:cs typeface="Times New Roman"/>
                        </a:rPr>
                        <a:t>PCC</a:t>
                      </a:r>
                      <a:r>
                        <a:rPr lang="en-US" sz="1600" b="1" baseline="-25000" dirty="0">
                          <a:latin typeface="Times New Roman"/>
                          <a:ea typeface="Times New Roman"/>
                          <a:cs typeface="Times New Roman"/>
                        </a:rPr>
                        <a:t>train</a:t>
                      </a:r>
                      <a:endParaRPr lang="en-US" sz="1600" b="1" dirty="0">
                        <a:latin typeface="Calibri"/>
                        <a:ea typeface="Times New Roman"/>
                        <a:cs typeface="Times New Roman"/>
                      </a:endParaRP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Times New Roman"/>
                          <a:ea typeface="Times New Roman"/>
                          <a:cs typeface="Times New Roman"/>
                        </a:rPr>
                        <a:t>PCC</a:t>
                      </a:r>
                      <a:r>
                        <a:rPr lang="en-US" sz="1600" b="1" baseline="-25000" dirty="0">
                          <a:latin typeface="Times New Roman"/>
                          <a:ea typeface="Times New Roman"/>
                          <a:cs typeface="Times New Roman"/>
                        </a:rPr>
                        <a:t>test</a:t>
                      </a:r>
                      <a:endParaRPr lang="en-US" sz="1600" b="1" dirty="0">
                        <a:latin typeface="Calibri"/>
                        <a:ea typeface="Times New Roman"/>
                        <a:cs typeface="Times New Roman"/>
                      </a:endParaRP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Times New Roman"/>
                          <a:ea typeface="Times New Roman"/>
                          <a:cs typeface="Times New Roman"/>
                        </a:rPr>
                        <a:t>Complexity</a:t>
                      </a:r>
                      <a:endParaRPr lang="en-US" sz="1600" b="1" dirty="0">
                        <a:latin typeface="Calibri"/>
                        <a:ea typeface="Times New Roman"/>
                        <a:cs typeface="Times New Roman"/>
                      </a:endParaRP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544">
                <a:tc rowSpan="7">
                  <a:txBody>
                    <a:bodyPr/>
                    <a:lstStyle/>
                    <a:p>
                      <a:pPr marL="0" marR="0" algn="ctr">
                        <a:lnSpc>
                          <a:spcPct val="115000"/>
                        </a:lnSpc>
                        <a:spcBef>
                          <a:spcPts val="0"/>
                        </a:spcBef>
                        <a:spcAft>
                          <a:spcPts val="0"/>
                        </a:spcAft>
                      </a:pPr>
                      <a:r>
                        <a:rPr lang="en-US" sz="1600" b="1" dirty="0">
                          <a:latin typeface="Times New Roman"/>
                          <a:ea typeface="Times New Roman"/>
                          <a:cs typeface="Times New Roman"/>
                        </a:rPr>
                        <a:t>German</a:t>
                      </a:r>
                      <a:endParaRPr lang="en-US" sz="1600" b="1" dirty="0">
                        <a:latin typeface="Calibri"/>
                        <a:ea typeface="Times New Roman"/>
                        <a:cs typeface="Times New Roman"/>
                      </a:endParaRP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Calibri"/>
                          <a:ea typeface="Times New Roman"/>
                          <a:cs typeface="Times New Roman"/>
                        </a:rPr>
                        <a:t>C5. 0tree</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Times New Roman" pitchFamily="18" charset="0"/>
                          <a:ea typeface="Times New Roman"/>
                          <a:cs typeface="Times New Roman" pitchFamily="18" charset="0"/>
                        </a:rPr>
                        <a:t>81.98</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Times New Roman" pitchFamily="18" charset="0"/>
                          <a:ea typeface="Times New Roman"/>
                          <a:cs typeface="Times New Roman" pitchFamily="18" charset="0"/>
                        </a:rPr>
                        <a:t>71.26</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b="1">
                          <a:latin typeface="Times New Roman" pitchFamily="18" charset="0"/>
                          <a:ea typeface="Times New Roman"/>
                          <a:cs typeface="Times New Roman" pitchFamily="18" charset="0"/>
                        </a:rPr>
                        <a:t>27 leaves</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544">
                <a:tc vMerge="1">
                  <a:txBody>
                    <a:bodyPr/>
                    <a:lstStyle/>
                    <a:p>
                      <a:endParaRPr lang="en-US"/>
                    </a:p>
                  </a:txBody>
                  <a:tcPr/>
                </a:tc>
                <a:tc>
                  <a:txBody>
                    <a:bodyPr/>
                    <a:lstStyle/>
                    <a:p>
                      <a:pPr marL="0" marR="0" algn="ctr">
                        <a:lnSpc>
                          <a:spcPct val="115000"/>
                        </a:lnSpc>
                        <a:spcBef>
                          <a:spcPts val="0"/>
                        </a:spcBef>
                        <a:spcAft>
                          <a:spcPts val="0"/>
                        </a:spcAft>
                      </a:pPr>
                      <a:r>
                        <a:rPr lang="en-US" sz="1600" b="1" dirty="0" smtClean="0">
                          <a:latin typeface="Calibri"/>
                          <a:ea typeface="Times New Roman"/>
                          <a:cs typeface="Times New Roman"/>
                        </a:rPr>
                        <a:t>C5.0rules</a:t>
                      </a:r>
                      <a:endParaRPr lang="en-US" sz="1600" b="1" dirty="0">
                        <a:latin typeface="Calibri"/>
                        <a:ea typeface="Times New Roman"/>
                        <a:cs typeface="Times New Roman"/>
                      </a:endParaRP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Times New Roman" pitchFamily="18" charset="0"/>
                          <a:ea typeface="Times New Roman"/>
                          <a:cs typeface="Times New Roman" pitchFamily="18" charset="0"/>
                        </a:rPr>
                        <a:t>80.78</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Times New Roman" pitchFamily="18" charset="0"/>
                          <a:ea typeface="Times New Roman"/>
                          <a:cs typeface="Times New Roman" pitchFamily="18" charset="0"/>
                        </a:rPr>
                        <a:t>70.06</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b="1">
                          <a:latin typeface="Times New Roman" pitchFamily="18" charset="0"/>
                          <a:ea typeface="Times New Roman"/>
                          <a:cs typeface="Times New Roman" pitchFamily="18" charset="0"/>
                        </a:rPr>
                        <a:t>14 propositional rules</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544">
                <a:tc vMerge="1">
                  <a:txBody>
                    <a:bodyPr/>
                    <a:lstStyle/>
                    <a:p>
                      <a:endParaRPr lang="en-US"/>
                    </a:p>
                  </a:txBody>
                  <a:tcPr/>
                </a:tc>
                <a:tc>
                  <a:txBody>
                    <a:bodyPr/>
                    <a:lstStyle/>
                    <a:p>
                      <a:pPr marL="0" marR="0" algn="ctr">
                        <a:lnSpc>
                          <a:spcPct val="115000"/>
                        </a:lnSpc>
                        <a:spcBef>
                          <a:spcPts val="0"/>
                        </a:spcBef>
                        <a:spcAft>
                          <a:spcPts val="0"/>
                        </a:spcAft>
                      </a:pPr>
                      <a:r>
                        <a:rPr lang="en-US" sz="1600" b="1" dirty="0">
                          <a:latin typeface="Calibri"/>
                          <a:ea typeface="Times New Roman"/>
                          <a:cs typeface="Times New Roman"/>
                        </a:rPr>
                        <a:t>Trepan</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Times New Roman" pitchFamily="18" charset="0"/>
                          <a:ea typeface="Times New Roman"/>
                          <a:cs typeface="Times New Roman" pitchFamily="18" charset="0"/>
                        </a:rPr>
                        <a:t>75.37</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Times New Roman" pitchFamily="18" charset="0"/>
                          <a:ea typeface="Times New Roman"/>
                          <a:cs typeface="Times New Roman" pitchFamily="18" charset="0"/>
                        </a:rPr>
                        <a:t>73.95</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b="1">
                          <a:latin typeface="Times New Roman" pitchFamily="18" charset="0"/>
                          <a:ea typeface="Times New Roman"/>
                          <a:cs typeface="Times New Roman" pitchFamily="18" charset="0"/>
                        </a:rPr>
                        <a:t>11 leaves</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544">
                <a:tc vMerge="1">
                  <a:txBody>
                    <a:bodyPr/>
                    <a:lstStyle/>
                    <a:p>
                      <a:endParaRPr lang="en-US"/>
                    </a:p>
                  </a:txBody>
                  <a:tcPr/>
                </a:tc>
                <a:tc>
                  <a:txBody>
                    <a:bodyPr/>
                    <a:lstStyle/>
                    <a:p>
                      <a:pPr marL="0" marR="0" algn="ctr">
                        <a:lnSpc>
                          <a:spcPct val="115000"/>
                        </a:lnSpc>
                        <a:spcBef>
                          <a:spcPts val="0"/>
                        </a:spcBef>
                        <a:spcAft>
                          <a:spcPts val="0"/>
                        </a:spcAft>
                      </a:pPr>
                      <a:r>
                        <a:rPr lang="en-US" sz="1600" b="1" dirty="0">
                          <a:latin typeface="Calibri"/>
                          <a:ea typeface="Times New Roman"/>
                          <a:cs typeface="Times New Roman"/>
                        </a:rPr>
                        <a:t>Nefelass</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Times New Roman" pitchFamily="18" charset="0"/>
                          <a:ea typeface="Times New Roman"/>
                          <a:cs typeface="Times New Roman" pitchFamily="18" charset="0"/>
                        </a:rPr>
                        <a:t>73.57</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latin typeface="Times New Roman" pitchFamily="18" charset="0"/>
                          <a:ea typeface="Times New Roman"/>
                          <a:cs typeface="Times New Roman" pitchFamily="18" charset="0"/>
                        </a:rPr>
                        <a:t>73.65</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b="1" dirty="0">
                          <a:latin typeface="Times New Roman" pitchFamily="18" charset="0"/>
                          <a:ea typeface="Times New Roman"/>
                          <a:cs typeface="Times New Roman" pitchFamily="18" charset="0"/>
                        </a:rPr>
                        <a:t>14 </a:t>
                      </a:r>
                      <a:r>
                        <a:rPr lang="en-US" sz="1600" b="1" dirty="0" smtClean="0">
                          <a:latin typeface="Times New Roman" pitchFamily="18" charset="0"/>
                          <a:ea typeface="Times New Roman"/>
                          <a:cs typeface="Times New Roman" pitchFamily="18" charset="0"/>
                        </a:rPr>
                        <a:t>fuzzy </a:t>
                      </a:r>
                      <a:r>
                        <a:rPr lang="en-US" sz="1600" b="1" dirty="0">
                          <a:latin typeface="Times New Roman" pitchFamily="18" charset="0"/>
                          <a:ea typeface="Times New Roman"/>
                          <a:cs typeface="Times New Roman" pitchFamily="18" charset="0"/>
                        </a:rPr>
                        <a:t>rules</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544">
                <a:tc vMerge="1">
                  <a:txBody>
                    <a:bodyPr/>
                    <a:lstStyle/>
                    <a:p>
                      <a:endParaRPr lang="en-US"/>
                    </a:p>
                  </a:txBody>
                  <a:tcPr/>
                </a:tc>
                <a:tc>
                  <a:txBody>
                    <a:bodyPr/>
                    <a:lstStyle/>
                    <a:p>
                      <a:pPr marL="0" marR="0" algn="ctr">
                        <a:lnSpc>
                          <a:spcPct val="115000"/>
                        </a:lnSpc>
                        <a:spcBef>
                          <a:spcPts val="0"/>
                        </a:spcBef>
                        <a:spcAft>
                          <a:spcPts val="0"/>
                        </a:spcAft>
                      </a:pPr>
                      <a:r>
                        <a:rPr lang="en-US" sz="1600" b="1" dirty="0">
                          <a:latin typeface="Calibri"/>
                          <a:ea typeface="Times New Roman"/>
                          <a:cs typeface="Times New Roman"/>
                        </a:rPr>
                        <a:t>NeuroLinear</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Times New Roman" pitchFamily="18" charset="0"/>
                          <a:ea typeface="Times New Roman"/>
                          <a:cs typeface="Times New Roman" pitchFamily="18" charset="0"/>
                        </a:rPr>
                        <a:t>80.93</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latin typeface="Times New Roman" pitchFamily="18" charset="0"/>
                          <a:ea typeface="Times New Roman"/>
                          <a:cs typeface="Times New Roman" pitchFamily="18" charset="0"/>
                        </a:rPr>
                        <a:t>77.25</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b="1">
                          <a:latin typeface="Times New Roman" pitchFamily="18" charset="0"/>
                          <a:ea typeface="Times New Roman"/>
                          <a:cs typeface="Times New Roman" pitchFamily="18" charset="0"/>
                        </a:rPr>
                        <a:t>2 oblique rules</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9713">
                <a:tc vMerge="1">
                  <a:txBody>
                    <a:bodyPr/>
                    <a:lstStyle/>
                    <a:p>
                      <a:endParaRPr lang="en-US"/>
                    </a:p>
                  </a:txBody>
                  <a:tcPr/>
                </a:tc>
                <a:tc>
                  <a:txBody>
                    <a:bodyPr/>
                    <a:lstStyle/>
                    <a:p>
                      <a:pPr marL="0" marR="0" algn="ctr">
                        <a:lnSpc>
                          <a:spcPct val="115000"/>
                        </a:lnSpc>
                        <a:spcBef>
                          <a:spcPts val="0"/>
                        </a:spcBef>
                        <a:spcAft>
                          <a:spcPts val="0"/>
                        </a:spcAft>
                      </a:pPr>
                      <a:r>
                        <a:rPr lang="en-US" sz="1600" b="1" dirty="0">
                          <a:latin typeface="Calibri"/>
                          <a:ea typeface="Times New Roman"/>
                          <a:cs typeface="Times New Roman"/>
                        </a:rPr>
                        <a:t>NeuroRule</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Times New Roman" pitchFamily="18" charset="0"/>
                          <a:ea typeface="Times New Roman"/>
                          <a:cs typeface="Times New Roman" pitchFamily="18" charset="0"/>
                        </a:rPr>
                        <a:t>75.83</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latin typeface="Times New Roman" pitchFamily="18" charset="0"/>
                          <a:ea typeface="Times New Roman"/>
                          <a:cs typeface="Times New Roman" pitchFamily="18" charset="0"/>
                        </a:rPr>
                        <a:t>77.25</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b="1">
                          <a:latin typeface="Times New Roman" pitchFamily="18" charset="0"/>
                          <a:ea typeface="Times New Roman"/>
                          <a:cs typeface="Times New Roman" pitchFamily="18" charset="0"/>
                        </a:rPr>
                        <a:t>4 propositional rules</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544">
                <a:tc vMerge="1">
                  <a:txBody>
                    <a:bodyPr/>
                    <a:lstStyle/>
                    <a:p>
                      <a:endParaRPr lang="en-US"/>
                    </a:p>
                  </a:txBody>
                  <a:tcPr/>
                </a:tc>
                <a:tc>
                  <a:txBody>
                    <a:bodyPr/>
                    <a:lstStyle/>
                    <a:p>
                      <a:pPr marL="0" marR="0" algn="ctr">
                        <a:lnSpc>
                          <a:spcPct val="115000"/>
                        </a:lnSpc>
                        <a:spcBef>
                          <a:spcPts val="0"/>
                        </a:spcBef>
                        <a:spcAft>
                          <a:spcPts val="0"/>
                        </a:spcAft>
                        <a:tabLst>
                          <a:tab pos="563245" algn="l"/>
                        </a:tabLst>
                      </a:pPr>
                      <a:r>
                        <a:rPr lang="en-US" sz="1800" b="1" dirty="0">
                          <a:solidFill>
                            <a:srgbClr val="FF0000"/>
                          </a:solidFill>
                          <a:latin typeface="Calibri"/>
                          <a:ea typeface="Times New Roman"/>
                          <a:cs typeface="Times New Roman"/>
                        </a:rPr>
                        <a:t>Re-RX</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dirty="0">
                          <a:solidFill>
                            <a:srgbClr val="FF0000"/>
                          </a:solidFill>
                          <a:latin typeface="Times New Roman" pitchFamily="18" charset="0"/>
                          <a:ea typeface="Times New Roman"/>
                          <a:cs typeface="Times New Roman" pitchFamily="18" charset="0"/>
                        </a:rPr>
                        <a:t>80.48</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dirty="0">
                          <a:solidFill>
                            <a:srgbClr val="FF0000"/>
                          </a:solidFill>
                          <a:latin typeface="Times New Roman" pitchFamily="18" charset="0"/>
                          <a:ea typeface="Times New Roman"/>
                          <a:cs typeface="Times New Roman" pitchFamily="18" charset="0"/>
                        </a:rPr>
                        <a:t>80.54</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800" b="1" dirty="0">
                          <a:solidFill>
                            <a:srgbClr val="FF0000"/>
                          </a:solidFill>
                          <a:latin typeface="Times New Roman" pitchFamily="18" charset="0"/>
                          <a:ea typeface="Times New Roman"/>
                          <a:cs typeface="Times New Roman" pitchFamily="18" charset="0"/>
                        </a:rPr>
                        <a:t>41 propositional rules</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544">
                <a:tc rowSpan="7">
                  <a:txBody>
                    <a:bodyPr/>
                    <a:lstStyle/>
                    <a:p>
                      <a:pPr marL="0" marR="0" algn="ctr">
                        <a:lnSpc>
                          <a:spcPct val="115000"/>
                        </a:lnSpc>
                        <a:spcBef>
                          <a:spcPts val="0"/>
                        </a:spcBef>
                        <a:spcAft>
                          <a:spcPts val="0"/>
                        </a:spcAft>
                      </a:pPr>
                      <a:r>
                        <a:rPr lang="en-US" sz="1600" b="1" dirty="0">
                          <a:latin typeface="Times New Roman"/>
                          <a:ea typeface="Times New Roman"/>
                          <a:cs typeface="Times New Roman"/>
                        </a:rPr>
                        <a:t>Bene1</a:t>
                      </a:r>
                      <a:endParaRPr lang="en-US" sz="1600" b="1" dirty="0">
                        <a:latin typeface="Calibri"/>
                        <a:ea typeface="Times New Roman"/>
                        <a:cs typeface="Times New Roman"/>
                      </a:endParaRP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Calibri"/>
                          <a:ea typeface="Times New Roman"/>
                          <a:cs typeface="Times New Roman"/>
                        </a:rPr>
                        <a:t>C5. 0tree</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Times New Roman" pitchFamily="18" charset="0"/>
                          <a:ea typeface="Times New Roman"/>
                          <a:cs typeface="Times New Roman" pitchFamily="18" charset="0"/>
                        </a:rPr>
                        <a:t>78.91</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Times New Roman" pitchFamily="18" charset="0"/>
                          <a:ea typeface="Times New Roman"/>
                          <a:cs typeface="Times New Roman" pitchFamily="18" charset="0"/>
                        </a:rPr>
                        <a:t>71.06</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b="1" dirty="0">
                          <a:latin typeface="Times New Roman" pitchFamily="18" charset="0"/>
                          <a:ea typeface="Times New Roman"/>
                          <a:cs typeface="Times New Roman" pitchFamily="18" charset="0"/>
                        </a:rPr>
                        <a:t>35 leaves</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544">
                <a:tc vMerge="1">
                  <a:txBody>
                    <a:bodyPr/>
                    <a:lstStyle/>
                    <a:p>
                      <a:endParaRPr lang="en-US"/>
                    </a:p>
                  </a:txBody>
                  <a:tcPr/>
                </a:tc>
                <a:tc>
                  <a:txBody>
                    <a:bodyPr/>
                    <a:lstStyle/>
                    <a:p>
                      <a:pPr marL="0" marR="0" algn="ctr">
                        <a:lnSpc>
                          <a:spcPct val="115000"/>
                        </a:lnSpc>
                        <a:spcBef>
                          <a:spcPts val="0"/>
                        </a:spcBef>
                        <a:spcAft>
                          <a:spcPts val="0"/>
                        </a:spcAft>
                      </a:pPr>
                      <a:r>
                        <a:rPr lang="en-US" sz="1600" b="1" dirty="0" smtClean="0">
                          <a:latin typeface="Calibri"/>
                          <a:ea typeface="Times New Roman"/>
                          <a:cs typeface="Times New Roman"/>
                        </a:rPr>
                        <a:t>C5.0rules</a:t>
                      </a:r>
                      <a:endParaRPr lang="en-US" sz="1600" b="1" dirty="0">
                        <a:latin typeface="Calibri"/>
                        <a:ea typeface="Times New Roman"/>
                        <a:cs typeface="Times New Roman"/>
                      </a:endParaRP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Times New Roman" pitchFamily="18" charset="0"/>
                          <a:ea typeface="Times New Roman"/>
                          <a:cs typeface="Times New Roman" pitchFamily="18" charset="0"/>
                        </a:rPr>
                        <a:t>78.43</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Times New Roman" pitchFamily="18" charset="0"/>
                          <a:ea typeface="Times New Roman"/>
                          <a:cs typeface="Times New Roman" pitchFamily="18" charset="0"/>
                        </a:rPr>
                        <a:t>71.37</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b="1">
                          <a:latin typeface="Times New Roman" pitchFamily="18" charset="0"/>
                          <a:ea typeface="Times New Roman"/>
                          <a:cs typeface="Times New Roman" pitchFamily="18" charset="0"/>
                        </a:rPr>
                        <a:t>15 propositional rules</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544">
                <a:tc vMerge="1">
                  <a:txBody>
                    <a:bodyPr/>
                    <a:lstStyle/>
                    <a:p>
                      <a:endParaRPr lang="en-US"/>
                    </a:p>
                  </a:txBody>
                  <a:tcPr/>
                </a:tc>
                <a:tc>
                  <a:txBody>
                    <a:bodyPr/>
                    <a:lstStyle/>
                    <a:p>
                      <a:pPr marL="0" marR="0" algn="ctr">
                        <a:lnSpc>
                          <a:spcPct val="115000"/>
                        </a:lnSpc>
                        <a:spcBef>
                          <a:spcPts val="0"/>
                        </a:spcBef>
                        <a:spcAft>
                          <a:spcPts val="0"/>
                        </a:spcAft>
                      </a:pPr>
                      <a:r>
                        <a:rPr lang="en-US" sz="1600" b="1" dirty="0">
                          <a:latin typeface="Calibri"/>
                          <a:ea typeface="Times New Roman"/>
                          <a:cs typeface="Times New Roman"/>
                        </a:rPr>
                        <a:t>Trepan</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Times New Roman" pitchFamily="18" charset="0"/>
                          <a:ea typeface="Times New Roman"/>
                          <a:cs typeface="Times New Roman" pitchFamily="18" charset="0"/>
                        </a:rPr>
                        <a:t>73.05</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Times New Roman" pitchFamily="18" charset="0"/>
                          <a:ea typeface="Times New Roman"/>
                          <a:cs typeface="Times New Roman" pitchFamily="18" charset="0"/>
                        </a:rPr>
                        <a:t>71.85</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b="1">
                          <a:latin typeface="Times New Roman" pitchFamily="18" charset="0"/>
                          <a:ea typeface="Times New Roman"/>
                          <a:cs typeface="Times New Roman" pitchFamily="18" charset="0"/>
                        </a:rPr>
                        <a:t>11 leaves</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544">
                <a:tc vMerge="1">
                  <a:txBody>
                    <a:bodyPr/>
                    <a:lstStyle/>
                    <a:p>
                      <a:endParaRPr lang="en-US"/>
                    </a:p>
                  </a:txBody>
                  <a:tcPr/>
                </a:tc>
                <a:tc>
                  <a:txBody>
                    <a:bodyPr/>
                    <a:lstStyle/>
                    <a:p>
                      <a:pPr marL="0" marR="0" algn="ctr">
                        <a:lnSpc>
                          <a:spcPct val="115000"/>
                        </a:lnSpc>
                        <a:spcBef>
                          <a:spcPts val="0"/>
                        </a:spcBef>
                        <a:spcAft>
                          <a:spcPts val="0"/>
                        </a:spcAft>
                      </a:pPr>
                      <a:r>
                        <a:rPr lang="en-US" sz="1600" b="1" dirty="0">
                          <a:latin typeface="Calibri"/>
                          <a:ea typeface="Times New Roman"/>
                          <a:cs typeface="Times New Roman"/>
                        </a:rPr>
                        <a:t>Nefelass</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Times New Roman" pitchFamily="18" charset="0"/>
                          <a:ea typeface="Times New Roman"/>
                          <a:cs typeface="Times New Roman" pitchFamily="18" charset="0"/>
                        </a:rPr>
                        <a:t>68.97</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Times New Roman" pitchFamily="18" charset="0"/>
                          <a:ea typeface="Times New Roman"/>
                          <a:cs typeface="Times New Roman" pitchFamily="18" charset="0"/>
                        </a:rPr>
                        <a:t>67.24</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b="1" dirty="0">
                          <a:latin typeface="Times New Roman" pitchFamily="18" charset="0"/>
                          <a:ea typeface="Times New Roman"/>
                          <a:cs typeface="Times New Roman" pitchFamily="18" charset="0"/>
                        </a:rPr>
                        <a:t>14 </a:t>
                      </a:r>
                      <a:r>
                        <a:rPr lang="en-US" sz="1600" b="1" dirty="0" smtClean="0">
                          <a:latin typeface="Times New Roman" pitchFamily="18" charset="0"/>
                          <a:ea typeface="Times New Roman"/>
                          <a:cs typeface="Times New Roman" pitchFamily="18" charset="0"/>
                        </a:rPr>
                        <a:t>fuzzy </a:t>
                      </a:r>
                      <a:r>
                        <a:rPr lang="en-US" sz="1600" b="1" dirty="0">
                          <a:latin typeface="Times New Roman" pitchFamily="18" charset="0"/>
                          <a:ea typeface="Times New Roman"/>
                          <a:cs typeface="Times New Roman" pitchFamily="18" charset="0"/>
                        </a:rPr>
                        <a:t>rules</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544">
                <a:tc vMerge="1">
                  <a:txBody>
                    <a:bodyPr/>
                    <a:lstStyle/>
                    <a:p>
                      <a:endParaRPr lang="en-US"/>
                    </a:p>
                  </a:txBody>
                  <a:tcPr/>
                </a:tc>
                <a:tc>
                  <a:txBody>
                    <a:bodyPr/>
                    <a:lstStyle/>
                    <a:p>
                      <a:pPr marL="0" marR="0" algn="ctr">
                        <a:lnSpc>
                          <a:spcPct val="115000"/>
                        </a:lnSpc>
                        <a:spcBef>
                          <a:spcPts val="0"/>
                        </a:spcBef>
                        <a:spcAft>
                          <a:spcPts val="0"/>
                        </a:spcAft>
                      </a:pPr>
                      <a:r>
                        <a:rPr lang="en-US" sz="1600" b="1" dirty="0">
                          <a:latin typeface="Calibri"/>
                          <a:ea typeface="Times New Roman"/>
                          <a:cs typeface="Times New Roman"/>
                        </a:rPr>
                        <a:t>NeuroLinear</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latin typeface="Times New Roman" pitchFamily="18" charset="0"/>
                          <a:ea typeface="Times New Roman"/>
                          <a:cs typeface="Times New Roman" pitchFamily="18" charset="0"/>
                        </a:rPr>
                        <a:t>77.43</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Times New Roman" pitchFamily="18" charset="0"/>
                          <a:ea typeface="Times New Roman"/>
                          <a:cs typeface="Times New Roman" pitchFamily="18" charset="0"/>
                        </a:rPr>
                        <a:t>72.72</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b="1">
                          <a:latin typeface="Times New Roman" pitchFamily="18" charset="0"/>
                          <a:ea typeface="Times New Roman"/>
                          <a:cs typeface="Times New Roman" pitchFamily="18" charset="0"/>
                        </a:rPr>
                        <a:t>3 oblique rules</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544">
                <a:tc vMerge="1">
                  <a:txBody>
                    <a:bodyPr/>
                    <a:lstStyle/>
                    <a:p>
                      <a:endParaRPr lang="en-US"/>
                    </a:p>
                  </a:txBody>
                  <a:tcPr/>
                </a:tc>
                <a:tc>
                  <a:txBody>
                    <a:bodyPr/>
                    <a:lstStyle/>
                    <a:p>
                      <a:pPr marL="0" marR="0" algn="ctr">
                        <a:lnSpc>
                          <a:spcPct val="115000"/>
                        </a:lnSpc>
                        <a:spcBef>
                          <a:spcPts val="0"/>
                        </a:spcBef>
                        <a:spcAft>
                          <a:spcPts val="0"/>
                        </a:spcAft>
                      </a:pPr>
                      <a:r>
                        <a:rPr lang="en-US" sz="1600" b="1" dirty="0">
                          <a:latin typeface="Calibri"/>
                          <a:ea typeface="Times New Roman"/>
                          <a:cs typeface="Times New Roman"/>
                        </a:rPr>
                        <a:t>NeuroRule</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Times New Roman" pitchFamily="18" charset="0"/>
                          <a:ea typeface="Times New Roman"/>
                          <a:cs typeface="Times New Roman" pitchFamily="18" charset="0"/>
                        </a:rPr>
                        <a:t>73.05</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Times New Roman" pitchFamily="18" charset="0"/>
                          <a:ea typeface="Times New Roman"/>
                          <a:cs typeface="Times New Roman" pitchFamily="18" charset="0"/>
                        </a:rPr>
                        <a:t>71.85</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b="1">
                          <a:latin typeface="Times New Roman" pitchFamily="18" charset="0"/>
                          <a:ea typeface="Times New Roman"/>
                          <a:cs typeface="Times New Roman" pitchFamily="18" charset="0"/>
                        </a:rPr>
                        <a:t>6 propositional rules</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544">
                <a:tc vMerge="1">
                  <a:txBody>
                    <a:bodyPr/>
                    <a:lstStyle/>
                    <a:p>
                      <a:endParaRPr lang="en-US"/>
                    </a:p>
                  </a:txBody>
                  <a:tcPr/>
                </a:tc>
                <a:tc>
                  <a:txBody>
                    <a:bodyPr/>
                    <a:lstStyle/>
                    <a:p>
                      <a:pPr marL="0" marR="0" algn="ctr">
                        <a:lnSpc>
                          <a:spcPct val="115000"/>
                        </a:lnSpc>
                        <a:spcBef>
                          <a:spcPts val="0"/>
                        </a:spcBef>
                        <a:spcAft>
                          <a:spcPts val="0"/>
                        </a:spcAft>
                      </a:pPr>
                      <a:r>
                        <a:rPr lang="en-US" sz="1600" b="1" dirty="0">
                          <a:solidFill>
                            <a:srgbClr val="FF0000"/>
                          </a:solidFill>
                          <a:latin typeface="Calibri"/>
                          <a:ea typeface="Times New Roman"/>
                          <a:cs typeface="Times New Roman"/>
                        </a:rPr>
                        <a:t>Re-RX</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solidFill>
                            <a:srgbClr val="FF0000"/>
                          </a:solidFill>
                          <a:latin typeface="Times New Roman" pitchFamily="18" charset="0"/>
                          <a:ea typeface="Times New Roman"/>
                          <a:cs typeface="Times New Roman" pitchFamily="18" charset="0"/>
                        </a:rPr>
                        <a:t>75.07</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solidFill>
                            <a:srgbClr val="FF0000"/>
                          </a:solidFill>
                          <a:latin typeface="Times New Roman" pitchFamily="18" charset="0"/>
                          <a:ea typeface="Times New Roman"/>
                          <a:cs typeface="Times New Roman" pitchFamily="18" charset="0"/>
                        </a:rPr>
                        <a:t>73.10</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b="1" dirty="0">
                          <a:solidFill>
                            <a:srgbClr val="FF0000"/>
                          </a:solidFill>
                          <a:latin typeface="Times New Roman" pitchFamily="18" charset="0"/>
                          <a:ea typeface="Times New Roman"/>
                          <a:cs typeface="Times New Roman" pitchFamily="18" charset="0"/>
                        </a:rPr>
                        <a:t>39 propositional rules</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544">
                <a:tc rowSpan="7">
                  <a:txBody>
                    <a:bodyPr/>
                    <a:lstStyle/>
                    <a:p>
                      <a:pPr marL="0" marR="0" algn="ctr">
                        <a:lnSpc>
                          <a:spcPct val="115000"/>
                        </a:lnSpc>
                        <a:spcBef>
                          <a:spcPts val="0"/>
                        </a:spcBef>
                        <a:spcAft>
                          <a:spcPts val="0"/>
                        </a:spcAft>
                      </a:pPr>
                      <a:r>
                        <a:rPr lang="en-US" sz="1600" b="1" dirty="0">
                          <a:latin typeface="Times New Roman"/>
                          <a:ea typeface="Times New Roman"/>
                          <a:cs typeface="Times New Roman"/>
                        </a:rPr>
                        <a:t>Bene2</a:t>
                      </a:r>
                      <a:endParaRPr lang="en-US" sz="1600" b="1" dirty="0">
                        <a:latin typeface="Calibri"/>
                        <a:ea typeface="Times New Roman"/>
                        <a:cs typeface="Times New Roman"/>
                      </a:endParaRP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Calibri"/>
                          <a:ea typeface="Times New Roman"/>
                          <a:cs typeface="Times New Roman"/>
                        </a:rPr>
                        <a:t>C5. 0tree</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Times New Roman" pitchFamily="18" charset="0"/>
                          <a:ea typeface="Times New Roman"/>
                          <a:cs typeface="Times New Roman" pitchFamily="18" charset="0"/>
                        </a:rPr>
                        <a:t>81.80</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Times New Roman" pitchFamily="18" charset="0"/>
                          <a:ea typeface="Times New Roman"/>
                          <a:cs typeface="Times New Roman" pitchFamily="18" charset="0"/>
                        </a:rPr>
                        <a:t>71.63</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b="1" dirty="0">
                          <a:latin typeface="Times New Roman" pitchFamily="18" charset="0"/>
                          <a:ea typeface="Times New Roman"/>
                          <a:cs typeface="Times New Roman" pitchFamily="18" charset="0"/>
                        </a:rPr>
                        <a:t>162 leaves</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544">
                <a:tc vMerge="1">
                  <a:txBody>
                    <a:bodyPr/>
                    <a:lstStyle/>
                    <a:p>
                      <a:endParaRPr lang="en-US"/>
                    </a:p>
                  </a:txBody>
                  <a:tcPr/>
                </a:tc>
                <a:tc>
                  <a:txBody>
                    <a:bodyPr/>
                    <a:lstStyle/>
                    <a:p>
                      <a:pPr marL="0" marR="0" algn="ctr">
                        <a:lnSpc>
                          <a:spcPct val="115000"/>
                        </a:lnSpc>
                        <a:spcBef>
                          <a:spcPts val="0"/>
                        </a:spcBef>
                        <a:spcAft>
                          <a:spcPts val="0"/>
                        </a:spcAft>
                      </a:pPr>
                      <a:r>
                        <a:rPr lang="en-US" sz="1600" b="1" dirty="0" smtClean="0">
                          <a:latin typeface="Calibri"/>
                          <a:ea typeface="Times New Roman"/>
                          <a:cs typeface="Times New Roman"/>
                        </a:rPr>
                        <a:t>C5.0rules</a:t>
                      </a:r>
                      <a:endParaRPr lang="en-US" sz="1600" b="1" dirty="0">
                        <a:latin typeface="Calibri"/>
                        <a:ea typeface="Times New Roman"/>
                        <a:cs typeface="Times New Roman"/>
                      </a:endParaRP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latin typeface="Times New Roman" pitchFamily="18" charset="0"/>
                          <a:ea typeface="Times New Roman"/>
                          <a:cs typeface="Times New Roman" pitchFamily="18" charset="0"/>
                        </a:rPr>
                        <a:t>78.70</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Times New Roman" pitchFamily="18" charset="0"/>
                          <a:ea typeface="Times New Roman"/>
                          <a:cs typeface="Times New Roman" pitchFamily="18" charset="0"/>
                        </a:rPr>
                        <a:t>73.43</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b="1">
                          <a:latin typeface="Times New Roman" pitchFamily="18" charset="0"/>
                          <a:ea typeface="Times New Roman"/>
                          <a:cs typeface="Times New Roman" pitchFamily="18" charset="0"/>
                        </a:rPr>
                        <a:t>48 propositional rules</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544">
                <a:tc vMerge="1">
                  <a:txBody>
                    <a:bodyPr/>
                    <a:lstStyle/>
                    <a:p>
                      <a:endParaRPr lang="en-US"/>
                    </a:p>
                  </a:txBody>
                  <a:tcPr/>
                </a:tc>
                <a:tc>
                  <a:txBody>
                    <a:bodyPr/>
                    <a:lstStyle/>
                    <a:p>
                      <a:pPr marL="0" marR="0" algn="ctr">
                        <a:lnSpc>
                          <a:spcPct val="115000"/>
                        </a:lnSpc>
                        <a:spcBef>
                          <a:spcPts val="0"/>
                        </a:spcBef>
                        <a:spcAft>
                          <a:spcPts val="0"/>
                        </a:spcAft>
                      </a:pPr>
                      <a:r>
                        <a:rPr lang="en-US" sz="1600" b="1" dirty="0">
                          <a:latin typeface="Calibri"/>
                          <a:ea typeface="Times New Roman"/>
                          <a:cs typeface="Times New Roman"/>
                        </a:rPr>
                        <a:t>Trepan</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latin typeface="Times New Roman" pitchFamily="18" charset="0"/>
                          <a:ea typeface="Times New Roman"/>
                          <a:cs typeface="Times New Roman" pitchFamily="18" charset="0"/>
                        </a:rPr>
                        <a:t>74.15</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Times New Roman" pitchFamily="18" charset="0"/>
                          <a:ea typeface="Times New Roman"/>
                          <a:cs typeface="Times New Roman" pitchFamily="18" charset="0"/>
                        </a:rPr>
                        <a:t>74.01</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b="1">
                          <a:latin typeface="Times New Roman" pitchFamily="18" charset="0"/>
                          <a:ea typeface="Times New Roman"/>
                          <a:cs typeface="Times New Roman" pitchFamily="18" charset="0"/>
                        </a:rPr>
                        <a:t>11 leaves</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544">
                <a:tc vMerge="1">
                  <a:txBody>
                    <a:bodyPr/>
                    <a:lstStyle/>
                    <a:p>
                      <a:endParaRPr lang="en-US"/>
                    </a:p>
                  </a:txBody>
                  <a:tcPr/>
                </a:tc>
                <a:tc>
                  <a:txBody>
                    <a:bodyPr/>
                    <a:lstStyle/>
                    <a:p>
                      <a:pPr marL="0" marR="0" algn="ctr">
                        <a:lnSpc>
                          <a:spcPct val="115000"/>
                        </a:lnSpc>
                        <a:spcBef>
                          <a:spcPts val="0"/>
                        </a:spcBef>
                        <a:spcAft>
                          <a:spcPts val="0"/>
                        </a:spcAft>
                      </a:pPr>
                      <a:r>
                        <a:rPr lang="en-US" sz="1600" b="1" dirty="0">
                          <a:latin typeface="Calibri"/>
                          <a:ea typeface="Times New Roman"/>
                          <a:cs typeface="Times New Roman"/>
                        </a:rPr>
                        <a:t>Nefelass</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latin typeface="Times New Roman" pitchFamily="18" charset="0"/>
                          <a:ea typeface="Times New Roman"/>
                          <a:cs typeface="Times New Roman" pitchFamily="18" charset="0"/>
                        </a:rPr>
                        <a:t>70.06</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Times New Roman" pitchFamily="18" charset="0"/>
                          <a:ea typeface="Times New Roman"/>
                          <a:cs typeface="Times New Roman" pitchFamily="18" charset="0"/>
                        </a:rPr>
                        <a:t>69.80</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b="1" dirty="0">
                          <a:latin typeface="Times New Roman" pitchFamily="18" charset="0"/>
                          <a:ea typeface="Times New Roman"/>
                          <a:cs typeface="Times New Roman" pitchFamily="18" charset="0"/>
                        </a:rPr>
                        <a:t>14 </a:t>
                      </a:r>
                      <a:r>
                        <a:rPr lang="en-US" sz="1600" b="1" dirty="0" smtClean="0">
                          <a:latin typeface="Times New Roman" pitchFamily="18" charset="0"/>
                          <a:ea typeface="Times New Roman"/>
                          <a:cs typeface="Times New Roman" pitchFamily="18" charset="0"/>
                        </a:rPr>
                        <a:t>fuzzy </a:t>
                      </a:r>
                      <a:r>
                        <a:rPr lang="en-US" sz="1600" b="1" dirty="0">
                          <a:latin typeface="Times New Roman" pitchFamily="18" charset="0"/>
                          <a:ea typeface="Times New Roman"/>
                          <a:cs typeface="Times New Roman" pitchFamily="18" charset="0"/>
                        </a:rPr>
                        <a:t>rules</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544">
                <a:tc vMerge="1">
                  <a:txBody>
                    <a:bodyPr/>
                    <a:lstStyle/>
                    <a:p>
                      <a:endParaRPr lang="en-US"/>
                    </a:p>
                  </a:txBody>
                  <a:tcPr/>
                </a:tc>
                <a:tc>
                  <a:txBody>
                    <a:bodyPr/>
                    <a:lstStyle/>
                    <a:p>
                      <a:pPr marL="0" marR="0" algn="ctr">
                        <a:lnSpc>
                          <a:spcPct val="115000"/>
                        </a:lnSpc>
                        <a:spcBef>
                          <a:spcPts val="0"/>
                        </a:spcBef>
                        <a:spcAft>
                          <a:spcPts val="0"/>
                        </a:spcAft>
                      </a:pPr>
                      <a:r>
                        <a:rPr lang="en-US" sz="1600" b="1" dirty="0">
                          <a:latin typeface="Calibri"/>
                          <a:ea typeface="Times New Roman"/>
                          <a:cs typeface="Times New Roman"/>
                        </a:rPr>
                        <a:t>NeuroLinear</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latin typeface="Times New Roman" pitchFamily="18" charset="0"/>
                          <a:ea typeface="Times New Roman"/>
                          <a:cs typeface="Times New Roman" pitchFamily="18" charset="0"/>
                        </a:rPr>
                        <a:t>76.05</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latin typeface="Times New Roman" pitchFamily="18" charset="0"/>
                          <a:ea typeface="Times New Roman"/>
                          <a:cs typeface="Times New Roman" pitchFamily="18" charset="0"/>
                        </a:rPr>
                        <a:t>73.51</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b="1" dirty="0">
                          <a:latin typeface="Times New Roman" pitchFamily="18" charset="0"/>
                          <a:ea typeface="Times New Roman"/>
                          <a:cs typeface="Times New Roman" pitchFamily="18" charset="0"/>
                        </a:rPr>
                        <a:t>2 oblique rules</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544">
                <a:tc vMerge="1">
                  <a:txBody>
                    <a:bodyPr/>
                    <a:lstStyle/>
                    <a:p>
                      <a:endParaRPr lang="en-US"/>
                    </a:p>
                  </a:txBody>
                  <a:tcPr/>
                </a:tc>
                <a:tc>
                  <a:txBody>
                    <a:bodyPr/>
                    <a:lstStyle/>
                    <a:p>
                      <a:pPr marL="0" marR="0" algn="ctr">
                        <a:lnSpc>
                          <a:spcPct val="115000"/>
                        </a:lnSpc>
                        <a:spcBef>
                          <a:spcPts val="0"/>
                        </a:spcBef>
                        <a:spcAft>
                          <a:spcPts val="0"/>
                        </a:spcAft>
                      </a:pPr>
                      <a:r>
                        <a:rPr lang="en-US" sz="1600" b="1" dirty="0">
                          <a:latin typeface="Calibri"/>
                          <a:ea typeface="Times New Roman"/>
                          <a:cs typeface="Times New Roman"/>
                        </a:rPr>
                        <a:t>NeuroRule</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latin typeface="Times New Roman" pitchFamily="18" charset="0"/>
                          <a:ea typeface="Times New Roman"/>
                          <a:cs typeface="Times New Roman" pitchFamily="18" charset="0"/>
                        </a:rPr>
                        <a:t>74.27</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latin typeface="Times New Roman" pitchFamily="18" charset="0"/>
                          <a:ea typeface="Times New Roman"/>
                          <a:cs typeface="Times New Roman" pitchFamily="18" charset="0"/>
                        </a:rPr>
                        <a:t>74.13</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b="1" dirty="0">
                          <a:latin typeface="Times New Roman" pitchFamily="18" charset="0"/>
                          <a:ea typeface="Times New Roman"/>
                          <a:cs typeface="Times New Roman" pitchFamily="18" charset="0"/>
                        </a:rPr>
                        <a:t>7 propositional rules</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544">
                <a:tc vMerge="1">
                  <a:txBody>
                    <a:bodyPr/>
                    <a:lstStyle/>
                    <a:p>
                      <a:endParaRPr lang="en-US"/>
                    </a:p>
                  </a:txBody>
                  <a:tcPr/>
                </a:tc>
                <a:tc>
                  <a:txBody>
                    <a:bodyPr/>
                    <a:lstStyle/>
                    <a:p>
                      <a:pPr marL="0" marR="0" algn="ctr">
                        <a:lnSpc>
                          <a:spcPct val="115000"/>
                        </a:lnSpc>
                        <a:spcBef>
                          <a:spcPts val="0"/>
                        </a:spcBef>
                        <a:spcAft>
                          <a:spcPts val="0"/>
                        </a:spcAft>
                      </a:pPr>
                      <a:r>
                        <a:rPr lang="en-US" sz="1600" b="1" dirty="0">
                          <a:solidFill>
                            <a:srgbClr val="FF0000"/>
                          </a:solidFill>
                          <a:latin typeface="Calibri"/>
                          <a:ea typeface="Times New Roman"/>
                          <a:cs typeface="Times New Roman"/>
                        </a:rPr>
                        <a:t>Re-RX</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solidFill>
                            <a:srgbClr val="FF0000"/>
                          </a:solidFill>
                          <a:latin typeface="Times New Roman" pitchFamily="18" charset="0"/>
                          <a:ea typeface="Times New Roman"/>
                          <a:cs typeface="Times New Roman" pitchFamily="18" charset="0"/>
                        </a:rPr>
                        <a:t>75.65</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solidFill>
                            <a:srgbClr val="FF0000"/>
                          </a:solidFill>
                          <a:latin typeface="Times New Roman" pitchFamily="18" charset="0"/>
                          <a:ea typeface="Times New Roman"/>
                          <a:cs typeface="Times New Roman" pitchFamily="18" charset="0"/>
                        </a:rPr>
                        <a:t>75.26</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b="1" dirty="0">
                          <a:solidFill>
                            <a:srgbClr val="FF0000"/>
                          </a:solidFill>
                          <a:latin typeface="Times New Roman" pitchFamily="18" charset="0"/>
                          <a:ea typeface="Times New Roman"/>
                          <a:cs typeface="Times New Roman" pitchFamily="18" charset="0"/>
                        </a:rPr>
                        <a:t>67 propositional rules</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Slide Number Placeholder 3"/>
          <p:cNvSpPr>
            <a:spLocks noGrp="1"/>
          </p:cNvSpPr>
          <p:nvPr>
            <p:ph type="sldNum" sz="quarter" idx="12"/>
          </p:nvPr>
        </p:nvSpPr>
        <p:spPr/>
        <p:txBody>
          <a:bodyPr/>
          <a:lstStyle/>
          <a:p>
            <a:fld id="{5143389E-4A58-4641-866A-E744DC58C09F}"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Requirement Analysis  (July-August)</a:t>
            </a:r>
          </a:p>
          <a:p>
            <a:r>
              <a:rPr lang="en-US" dirty="0" smtClean="0"/>
              <a:t>Planning  (September)</a:t>
            </a:r>
          </a:p>
          <a:p>
            <a:r>
              <a:rPr lang="en-US" dirty="0" smtClean="0"/>
              <a:t>Modeling (October)</a:t>
            </a:r>
          </a:p>
          <a:p>
            <a:r>
              <a:rPr lang="en-US" dirty="0" smtClean="0"/>
              <a:t>Design (November)</a:t>
            </a:r>
          </a:p>
          <a:p>
            <a:r>
              <a:rPr lang="en-US" dirty="0" smtClean="0"/>
              <a:t>Implementation (December-January-Feb)</a:t>
            </a:r>
          </a:p>
          <a:p>
            <a:r>
              <a:rPr lang="en-US" dirty="0" smtClean="0"/>
              <a:t>Testing (March)</a:t>
            </a:r>
          </a:p>
          <a:p>
            <a:endParaRPr lang="en-US" dirty="0" smtClean="0"/>
          </a:p>
          <a:p>
            <a:endParaRPr lang="en-US" dirty="0" smtClean="0"/>
          </a:p>
          <a:p>
            <a:endParaRPr lang="en-US" dirty="0"/>
          </a:p>
        </p:txBody>
      </p:sp>
      <p:sp>
        <p:nvSpPr>
          <p:cNvPr id="3" name="Date Placeholder 2"/>
          <p:cNvSpPr>
            <a:spLocks noGrp="1"/>
          </p:cNvSpPr>
          <p:nvPr>
            <p:ph type="dt" sz="half" idx="10"/>
          </p:nvPr>
        </p:nvSpPr>
        <p:spPr/>
        <p:txBody>
          <a:bodyPr/>
          <a:lstStyle/>
          <a:p>
            <a:fld id="{9B7D4B7A-5395-4CB5-A0BE-C5499544B77D}" type="datetime3">
              <a:rPr lang="en-US" smtClean="0"/>
              <a:pPr/>
              <a:t>31 July 2011</a:t>
            </a:fld>
            <a:endParaRPr lang="en-US"/>
          </a:p>
        </p:txBody>
      </p:sp>
      <p:sp>
        <p:nvSpPr>
          <p:cNvPr id="4" name="Slide Number Placeholder 3"/>
          <p:cNvSpPr>
            <a:spLocks noGrp="1"/>
          </p:cNvSpPr>
          <p:nvPr>
            <p:ph type="sldNum" sz="quarter" idx="12"/>
          </p:nvPr>
        </p:nvSpPr>
        <p:spPr/>
        <p:txBody>
          <a:bodyPr/>
          <a:lstStyle/>
          <a:p>
            <a:fld id="{5143389E-4A58-4641-866A-E744DC58C09F}" type="slidenum">
              <a:rPr lang="en-US" smtClean="0"/>
              <a:pPr/>
              <a:t>11</a:t>
            </a:fld>
            <a:endParaRPr lang="en-US"/>
          </a:p>
        </p:txBody>
      </p:sp>
      <p:sp>
        <p:nvSpPr>
          <p:cNvPr id="5" name="Title 4"/>
          <p:cNvSpPr>
            <a:spLocks noGrp="1"/>
          </p:cNvSpPr>
          <p:nvPr>
            <p:ph type="title"/>
          </p:nvPr>
        </p:nvSpPr>
        <p:spPr/>
        <p:txBody>
          <a:bodyPr/>
          <a:lstStyle/>
          <a:p>
            <a:r>
              <a:rPr lang="en-US" dirty="0" smtClean="0"/>
              <a:t>Schedule Of The Project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Commercial </a:t>
            </a:r>
          </a:p>
          <a:p>
            <a:pPr>
              <a:buNone/>
            </a:pPr>
            <a:r>
              <a:rPr lang="en-US" dirty="0" smtClean="0"/>
              <a:t>              For Clear Decision Making process in business area</a:t>
            </a:r>
          </a:p>
          <a:p>
            <a:pPr>
              <a:buNone/>
            </a:pPr>
            <a:endParaRPr lang="en-US" dirty="0" smtClean="0"/>
          </a:p>
          <a:p>
            <a:pPr>
              <a:buNone/>
            </a:pPr>
            <a:r>
              <a:rPr lang="en-US" dirty="0" smtClean="0"/>
              <a:t>Social </a:t>
            </a:r>
          </a:p>
          <a:p>
            <a:pPr>
              <a:buNone/>
            </a:pPr>
            <a:r>
              <a:rPr lang="en-US" dirty="0" smtClean="0"/>
              <a:t>Less Complex and useful output from neural network in sensitive area like </a:t>
            </a:r>
            <a:r>
              <a:rPr lang="en-US" dirty="0" err="1" smtClean="0"/>
              <a:t>medical,military</a:t>
            </a:r>
            <a:endParaRPr lang="en-US" dirty="0" smtClean="0"/>
          </a:p>
          <a:p>
            <a:pPr>
              <a:buNone/>
            </a:pPr>
            <a:endParaRPr lang="en-US" dirty="0" smtClean="0"/>
          </a:p>
          <a:p>
            <a:pPr>
              <a:buNone/>
            </a:pPr>
            <a:endParaRPr lang="en-US" dirty="0" smtClean="0"/>
          </a:p>
          <a:p>
            <a:pPr>
              <a:buNone/>
            </a:pPr>
            <a:endParaRPr lang="en-US" dirty="0"/>
          </a:p>
        </p:txBody>
      </p:sp>
      <p:sp>
        <p:nvSpPr>
          <p:cNvPr id="3" name="Date Placeholder 2"/>
          <p:cNvSpPr>
            <a:spLocks noGrp="1"/>
          </p:cNvSpPr>
          <p:nvPr>
            <p:ph type="dt" sz="half" idx="10"/>
          </p:nvPr>
        </p:nvSpPr>
        <p:spPr/>
        <p:txBody>
          <a:bodyPr/>
          <a:lstStyle/>
          <a:p>
            <a:fld id="{9B7D4B7A-5395-4CB5-A0BE-C5499544B77D}" type="datetime3">
              <a:rPr lang="en-US" smtClean="0"/>
              <a:pPr/>
              <a:t>31 July 2011</a:t>
            </a:fld>
            <a:endParaRPr lang="en-US"/>
          </a:p>
        </p:txBody>
      </p:sp>
      <p:sp>
        <p:nvSpPr>
          <p:cNvPr id="4" name="Slide Number Placeholder 3"/>
          <p:cNvSpPr>
            <a:spLocks noGrp="1"/>
          </p:cNvSpPr>
          <p:nvPr>
            <p:ph type="sldNum" sz="quarter" idx="12"/>
          </p:nvPr>
        </p:nvSpPr>
        <p:spPr/>
        <p:txBody>
          <a:bodyPr/>
          <a:lstStyle/>
          <a:p>
            <a:fld id="{5143389E-4A58-4641-866A-E744DC58C09F}" type="slidenum">
              <a:rPr lang="en-US" smtClean="0"/>
              <a:pPr/>
              <a:t>12</a:t>
            </a:fld>
            <a:endParaRPr lang="en-US"/>
          </a:p>
        </p:txBody>
      </p:sp>
      <p:sp>
        <p:nvSpPr>
          <p:cNvPr id="5" name="Title 4"/>
          <p:cNvSpPr>
            <a:spLocks noGrp="1"/>
          </p:cNvSpPr>
          <p:nvPr>
            <p:ph type="title"/>
          </p:nvPr>
        </p:nvSpPr>
        <p:spPr/>
        <p:txBody>
          <a:bodyPr/>
          <a:lstStyle/>
          <a:p>
            <a:r>
              <a:rPr lang="en-US" dirty="0" smtClean="0"/>
              <a:t>Issue Addressed In Project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Research</a:t>
            </a:r>
          </a:p>
          <a:p>
            <a:pPr>
              <a:buNone/>
            </a:pPr>
            <a:r>
              <a:rPr lang="en-US" dirty="0" smtClean="0"/>
              <a:t>        IEEE papers</a:t>
            </a:r>
          </a:p>
          <a:p>
            <a:pPr>
              <a:buNone/>
            </a:pPr>
            <a:r>
              <a:rPr lang="en-US" dirty="0" smtClean="0"/>
              <a:t>        Implementation of Re-Rx</a:t>
            </a:r>
          </a:p>
          <a:p>
            <a:pPr>
              <a:buNone/>
            </a:pPr>
            <a:r>
              <a:rPr lang="en-US" dirty="0" smtClean="0"/>
              <a:t>      </a:t>
            </a:r>
            <a:r>
              <a:rPr lang="en-US" u="sng" dirty="0" smtClean="0"/>
              <a:t>  Improvement in Re-Rx </a:t>
            </a:r>
            <a:r>
              <a:rPr lang="en-US" dirty="0" smtClean="0"/>
              <a:t>  </a:t>
            </a:r>
            <a:endParaRPr lang="en-US" dirty="0" smtClean="0"/>
          </a:p>
          <a:p>
            <a:pPr>
              <a:buNone/>
            </a:pPr>
            <a:r>
              <a:rPr lang="en-US" dirty="0" smtClean="0"/>
              <a:t> </a:t>
            </a:r>
            <a:r>
              <a:rPr lang="en-US" dirty="0" smtClean="0"/>
              <a:t>       Optimization of the rule</a:t>
            </a:r>
            <a:endParaRPr lang="en-US" dirty="0"/>
          </a:p>
        </p:txBody>
      </p:sp>
      <p:sp>
        <p:nvSpPr>
          <p:cNvPr id="3" name="Date Placeholder 2"/>
          <p:cNvSpPr>
            <a:spLocks noGrp="1"/>
          </p:cNvSpPr>
          <p:nvPr>
            <p:ph type="dt" sz="half" idx="10"/>
          </p:nvPr>
        </p:nvSpPr>
        <p:spPr/>
        <p:txBody>
          <a:bodyPr/>
          <a:lstStyle/>
          <a:p>
            <a:fld id="{9B7D4B7A-5395-4CB5-A0BE-C5499544B77D}" type="datetime3">
              <a:rPr lang="en-US" smtClean="0"/>
              <a:pPr/>
              <a:t>31 July 2011</a:t>
            </a:fld>
            <a:endParaRPr lang="en-US"/>
          </a:p>
        </p:txBody>
      </p:sp>
      <p:sp>
        <p:nvSpPr>
          <p:cNvPr id="4" name="Slide Number Placeholder 3"/>
          <p:cNvSpPr>
            <a:spLocks noGrp="1"/>
          </p:cNvSpPr>
          <p:nvPr>
            <p:ph type="sldNum" sz="quarter" idx="12"/>
          </p:nvPr>
        </p:nvSpPr>
        <p:spPr/>
        <p:txBody>
          <a:bodyPr/>
          <a:lstStyle/>
          <a:p>
            <a:fld id="{5143389E-4A58-4641-866A-E744DC58C09F}" type="slidenum">
              <a:rPr lang="en-US" smtClean="0"/>
              <a:pPr/>
              <a:t>13</a:t>
            </a:fld>
            <a:endParaRPr lang="en-US"/>
          </a:p>
        </p:txBody>
      </p:sp>
      <p:sp>
        <p:nvSpPr>
          <p:cNvPr id="5" name="Title 4"/>
          <p:cNvSpPr>
            <a:spLocks noGrp="1"/>
          </p:cNvSpPr>
          <p:nvPr>
            <p:ph type="title"/>
          </p:nvPr>
        </p:nvSpPr>
        <p:spPr/>
        <p:txBody>
          <a:bodyPr/>
          <a:lstStyle/>
          <a:p>
            <a:r>
              <a:rPr lang="en-US" dirty="0" smtClean="0"/>
              <a:t>Kind Of Project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buClr>
                <a:schemeClr val="tx1"/>
              </a:buClr>
              <a:buSzPct val="100000"/>
              <a:buNone/>
            </a:pPr>
            <a:r>
              <a:rPr lang="en-US" sz="2800" dirty="0" smtClean="0"/>
              <a:t> ANN with good predictive accuracy, and rule extraction algorithm, the drawback of “black box” can be </a:t>
            </a:r>
            <a:r>
              <a:rPr lang="en-US" sz="2800" dirty="0" err="1" smtClean="0"/>
              <a:t>overcome.Human</a:t>
            </a:r>
            <a:r>
              <a:rPr lang="en-US" sz="2800" dirty="0" smtClean="0"/>
              <a:t> Understandable representation of </a:t>
            </a:r>
            <a:r>
              <a:rPr lang="en-US" sz="2800" dirty="0" err="1" smtClean="0"/>
              <a:t>nueral</a:t>
            </a:r>
            <a:r>
              <a:rPr lang="en-US" sz="2800" dirty="0" smtClean="0"/>
              <a:t> </a:t>
            </a:r>
            <a:r>
              <a:rPr lang="en-US" sz="2800" dirty="0" err="1" smtClean="0"/>
              <a:t>netwok</a:t>
            </a:r>
            <a:endParaRPr lang="en-US" sz="2800" dirty="0" smtClean="0"/>
          </a:p>
          <a:p>
            <a:pPr algn="just">
              <a:lnSpc>
                <a:spcPct val="150000"/>
              </a:lnSpc>
              <a:buClr>
                <a:schemeClr val="tx1"/>
              </a:buClr>
              <a:buSzPct val="100000"/>
              <a:buNone/>
            </a:pPr>
            <a:r>
              <a:rPr lang="en-US" sz="2800" dirty="0" smtClean="0"/>
              <a:t>Can be use in Medical, Agricultural</a:t>
            </a:r>
            <a:r>
              <a:rPr lang="en-US" sz="2800" smtClean="0"/>
              <a:t>, Military, </a:t>
            </a:r>
            <a:endParaRPr lang="en-US" sz="2800" dirty="0" smtClean="0"/>
          </a:p>
          <a:p>
            <a:pPr algn="just">
              <a:buClr>
                <a:schemeClr val="tx1"/>
              </a:buClr>
              <a:buSzPct val="100000"/>
              <a:buNone/>
            </a:pPr>
            <a:endParaRPr lang="en-US" sz="2800" dirty="0" smtClean="0"/>
          </a:p>
          <a:p>
            <a:endParaRPr lang="en-US" dirty="0"/>
          </a:p>
        </p:txBody>
      </p:sp>
      <p:sp>
        <p:nvSpPr>
          <p:cNvPr id="3" name="Date Placeholder 2"/>
          <p:cNvSpPr>
            <a:spLocks noGrp="1"/>
          </p:cNvSpPr>
          <p:nvPr>
            <p:ph type="dt" sz="half" idx="10"/>
          </p:nvPr>
        </p:nvSpPr>
        <p:spPr/>
        <p:txBody>
          <a:bodyPr/>
          <a:lstStyle/>
          <a:p>
            <a:fld id="{9B7D4B7A-5395-4CB5-A0BE-C5499544B77D}" type="datetime3">
              <a:rPr lang="en-US" smtClean="0"/>
              <a:pPr/>
              <a:t>31 July 2011</a:t>
            </a:fld>
            <a:endParaRPr lang="en-US"/>
          </a:p>
        </p:txBody>
      </p:sp>
      <p:sp>
        <p:nvSpPr>
          <p:cNvPr id="4" name="Slide Number Placeholder 3"/>
          <p:cNvSpPr>
            <a:spLocks noGrp="1"/>
          </p:cNvSpPr>
          <p:nvPr>
            <p:ph type="sldNum" sz="quarter" idx="12"/>
          </p:nvPr>
        </p:nvSpPr>
        <p:spPr/>
        <p:txBody>
          <a:bodyPr/>
          <a:lstStyle/>
          <a:p>
            <a:fld id="{5143389E-4A58-4641-866A-E744DC58C09F}" type="slidenum">
              <a:rPr lang="en-US" smtClean="0"/>
              <a:pPr/>
              <a:t>14</a:t>
            </a:fld>
            <a:endParaRPr lang="en-US"/>
          </a:p>
        </p:txBody>
      </p:sp>
      <p:sp>
        <p:nvSpPr>
          <p:cNvPr id="5" name="Title 4"/>
          <p:cNvSpPr>
            <a:spLocks noGrp="1"/>
          </p:cNvSpPr>
          <p:nvPr>
            <p:ph type="title"/>
          </p:nvPr>
        </p:nvSpPr>
        <p:spPr/>
        <p:txBody>
          <a:bodyPr/>
          <a:lstStyle/>
          <a:p>
            <a:r>
              <a:rPr lang="en-US" dirty="0" smtClean="0"/>
              <a:t>Scope Of The Project</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GUI :-Advanced Java Using </a:t>
            </a:r>
            <a:r>
              <a:rPr lang="en-US" dirty="0" err="1" smtClean="0"/>
              <a:t>Netbean</a:t>
            </a:r>
            <a:r>
              <a:rPr lang="en-US" dirty="0" smtClean="0"/>
              <a:t> Platform</a:t>
            </a:r>
          </a:p>
          <a:p>
            <a:r>
              <a:rPr lang="en-US" dirty="0" smtClean="0"/>
              <a:t>Neural Network </a:t>
            </a:r>
            <a:r>
              <a:rPr lang="en-US" dirty="0" err="1" smtClean="0"/>
              <a:t>Implemation</a:t>
            </a:r>
            <a:r>
              <a:rPr lang="en-US" dirty="0" smtClean="0"/>
              <a:t> : MatLab,C#,Java,C</a:t>
            </a:r>
          </a:p>
          <a:p>
            <a:r>
              <a:rPr lang="en-US" dirty="0" smtClean="0"/>
              <a:t>Databases For training ANN: Breast Cancer,Forest,Skin Cancer, Loan Approval ,Ben2</a:t>
            </a:r>
          </a:p>
          <a:p>
            <a:r>
              <a:rPr lang="en-US" dirty="0" smtClean="0"/>
              <a:t>Test data :</a:t>
            </a:r>
            <a:r>
              <a:rPr lang="en-US" dirty="0" smtClean="0"/>
              <a:t>Breast Cancer,Forest,Skin Cancer, Loan Approval ,Ben2</a:t>
            </a:r>
          </a:p>
          <a:p>
            <a:pPr>
              <a:buNone/>
            </a:pPr>
            <a:endParaRPr lang="en-US" dirty="0"/>
          </a:p>
        </p:txBody>
      </p:sp>
      <p:sp>
        <p:nvSpPr>
          <p:cNvPr id="3" name="Date Placeholder 2"/>
          <p:cNvSpPr>
            <a:spLocks noGrp="1"/>
          </p:cNvSpPr>
          <p:nvPr>
            <p:ph type="dt" sz="half" idx="10"/>
          </p:nvPr>
        </p:nvSpPr>
        <p:spPr/>
        <p:txBody>
          <a:bodyPr/>
          <a:lstStyle/>
          <a:p>
            <a:fld id="{9B7D4B7A-5395-4CB5-A0BE-C5499544B77D}" type="datetime3">
              <a:rPr lang="en-US" smtClean="0"/>
              <a:pPr/>
              <a:t>31 July 2011</a:t>
            </a:fld>
            <a:endParaRPr lang="en-US"/>
          </a:p>
        </p:txBody>
      </p:sp>
      <p:sp>
        <p:nvSpPr>
          <p:cNvPr id="4" name="Slide Number Placeholder 3"/>
          <p:cNvSpPr>
            <a:spLocks noGrp="1"/>
          </p:cNvSpPr>
          <p:nvPr>
            <p:ph type="sldNum" sz="quarter" idx="12"/>
          </p:nvPr>
        </p:nvSpPr>
        <p:spPr/>
        <p:txBody>
          <a:bodyPr/>
          <a:lstStyle/>
          <a:p>
            <a:fld id="{5143389E-4A58-4641-866A-E744DC58C09F}" type="slidenum">
              <a:rPr lang="en-US" smtClean="0"/>
              <a:pPr/>
              <a:t>15</a:t>
            </a:fld>
            <a:endParaRPr lang="en-US"/>
          </a:p>
        </p:txBody>
      </p:sp>
      <p:sp>
        <p:nvSpPr>
          <p:cNvPr id="5" name="Title 4"/>
          <p:cNvSpPr>
            <a:spLocks noGrp="1"/>
          </p:cNvSpPr>
          <p:nvPr>
            <p:ph type="title"/>
          </p:nvPr>
        </p:nvSpPr>
        <p:spPr/>
        <p:txBody>
          <a:bodyPr/>
          <a:lstStyle/>
          <a:p>
            <a:r>
              <a:rPr lang="en-US" dirty="0" smtClean="0"/>
              <a:t>Technology Used</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Autofit/>
          </a:bodyPr>
          <a:lstStyle/>
          <a:p>
            <a:pPr algn="just">
              <a:buNone/>
            </a:pPr>
            <a:endParaRPr lang="en-US" sz="2400" dirty="0" smtClean="0"/>
          </a:p>
        </p:txBody>
      </p:sp>
      <p:sp>
        <p:nvSpPr>
          <p:cNvPr id="6" name="Date Placeholder 5"/>
          <p:cNvSpPr>
            <a:spLocks noGrp="1"/>
          </p:cNvSpPr>
          <p:nvPr>
            <p:ph type="dt" sz="half" idx="10"/>
          </p:nvPr>
        </p:nvSpPr>
        <p:spPr/>
        <p:txBody>
          <a:bodyPr/>
          <a:lstStyle/>
          <a:p>
            <a:fld id="{4A07F61E-F8A2-4094-B593-B391F885040D}" type="datetime3">
              <a:rPr lang="en-US" smtClean="0"/>
              <a:pPr/>
              <a:t>31 July 2011</a:t>
            </a:fld>
            <a:endParaRPr lang="en-US"/>
          </a:p>
        </p:txBody>
      </p:sp>
      <p:sp>
        <p:nvSpPr>
          <p:cNvPr id="7" name="Slide Number Placeholder 6"/>
          <p:cNvSpPr>
            <a:spLocks noGrp="1"/>
          </p:cNvSpPr>
          <p:nvPr>
            <p:ph type="sldNum" sz="quarter" idx="12"/>
          </p:nvPr>
        </p:nvSpPr>
        <p:spPr/>
        <p:txBody>
          <a:bodyPr/>
          <a:lstStyle/>
          <a:p>
            <a:fld id="{5143389E-4A58-4641-866A-E744DC58C09F}" type="slidenum">
              <a:rPr lang="en-US" smtClean="0"/>
              <a:pPr/>
              <a:t>16</a:t>
            </a:fld>
            <a:endParaRPr lang="en-US"/>
          </a:p>
        </p:txBody>
      </p:sp>
      <p:sp>
        <p:nvSpPr>
          <p:cNvPr id="2" name="Title 1"/>
          <p:cNvSpPr>
            <a:spLocks noGrp="1"/>
          </p:cNvSpPr>
          <p:nvPr>
            <p:ph type="title"/>
          </p:nvPr>
        </p:nvSpPr>
        <p:spPr>
          <a:xfrm>
            <a:off x="457200" y="274638"/>
            <a:ext cx="8229600" cy="563562"/>
          </a:xfrm>
        </p:spPr>
        <p:txBody>
          <a:bodyPr>
            <a:normAutofit fontScale="90000"/>
          </a:bodyPr>
          <a:lstStyle/>
          <a:p>
            <a:r>
              <a:rPr lang="en-US" dirty="0" smtClean="0"/>
              <a:t>Conclusion</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50000"/>
              </a:lnSpc>
              <a:buClr>
                <a:schemeClr val="tx1"/>
              </a:buClr>
              <a:buSzPct val="100000"/>
              <a:buFont typeface="Wingdings" pitchFamily="2" charset="2"/>
              <a:buChar char="Ø"/>
            </a:pPr>
            <a:r>
              <a:rPr lang="en-US" dirty="0" smtClean="0"/>
              <a:t> Rule optimization using GA.</a:t>
            </a:r>
          </a:p>
          <a:p>
            <a:pPr>
              <a:lnSpc>
                <a:spcPct val="150000"/>
              </a:lnSpc>
              <a:buClr>
                <a:schemeClr val="tx1"/>
              </a:buClr>
              <a:buSzPct val="100000"/>
              <a:buFont typeface="Wingdings" pitchFamily="2" charset="2"/>
              <a:buChar char="Ø"/>
            </a:pPr>
            <a:r>
              <a:rPr lang="en-US" dirty="0" smtClean="0"/>
              <a:t> Extending RE-RX to multiple group</a:t>
            </a:r>
          </a:p>
          <a:p>
            <a:pPr>
              <a:lnSpc>
                <a:spcPct val="150000"/>
              </a:lnSpc>
              <a:buClr>
                <a:schemeClr val="tx1"/>
              </a:buClr>
              <a:buSzPct val="100000"/>
              <a:buNone/>
            </a:pPr>
            <a:r>
              <a:rPr lang="en-US" dirty="0" smtClean="0"/>
              <a:t>   classification problem.</a:t>
            </a:r>
          </a:p>
          <a:p>
            <a:pPr>
              <a:lnSpc>
                <a:spcPct val="150000"/>
              </a:lnSpc>
              <a:buClr>
                <a:schemeClr val="tx1"/>
              </a:buClr>
              <a:buSzPct val="100000"/>
              <a:buFont typeface="Wingdings" pitchFamily="2" charset="2"/>
              <a:buChar char="Ø"/>
            </a:pPr>
            <a:r>
              <a:rPr lang="en-US" dirty="0" smtClean="0"/>
              <a:t> Base can be changed from C4.5 to C5.0.</a:t>
            </a:r>
          </a:p>
          <a:p>
            <a:pPr>
              <a:lnSpc>
                <a:spcPct val="150000"/>
              </a:lnSpc>
              <a:buClr>
                <a:schemeClr val="tx1"/>
              </a:buClr>
              <a:buSzPct val="100000"/>
              <a:buFont typeface="Wingdings" pitchFamily="2" charset="2"/>
              <a:buChar char="Ø"/>
            </a:pPr>
            <a:r>
              <a:rPr lang="en-US" dirty="0" smtClean="0"/>
              <a:t> Replacing hyperplane by the technique to handle inseparability.</a:t>
            </a:r>
          </a:p>
          <a:p>
            <a:endParaRPr lang="en-US" dirty="0"/>
          </a:p>
        </p:txBody>
      </p:sp>
      <p:sp>
        <p:nvSpPr>
          <p:cNvPr id="3" name="Date Placeholder 2"/>
          <p:cNvSpPr>
            <a:spLocks noGrp="1"/>
          </p:cNvSpPr>
          <p:nvPr>
            <p:ph type="dt" sz="half" idx="10"/>
          </p:nvPr>
        </p:nvSpPr>
        <p:spPr/>
        <p:txBody>
          <a:bodyPr/>
          <a:lstStyle/>
          <a:p>
            <a:fld id="{9B7D4B7A-5395-4CB5-A0BE-C5499544B77D}" type="datetime3">
              <a:rPr lang="en-US" smtClean="0"/>
              <a:pPr/>
              <a:t>31 July 2011</a:t>
            </a:fld>
            <a:endParaRPr lang="en-US"/>
          </a:p>
        </p:txBody>
      </p:sp>
      <p:sp>
        <p:nvSpPr>
          <p:cNvPr id="4" name="Slide Number Placeholder 3"/>
          <p:cNvSpPr>
            <a:spLocks noGrp="1"/>
          </p:cNvSpPr>
          <p:nvPr>
            <p:ph type="sldNum" sz="quarter" idx="12"/>
          </p:nvPr>
        </p:nvSpPr>
        <p:spPr/>
        <p:txBody>
          <a:bodyPr/>
          <a:lstStyle/>
          <a:p>
            <a:fld id="{5143389E-4A58-4641-866A-E744DC58C09F}" type="slidenum">
              <a:rPr lang="en-US" smtClean="0"/>
              <a:pPr/>
              <a:t>17</a:t>
            </a:fld>
            <a:endParaRPr lang="en-US"/>
          </a:p>
        </p:txBody>
      </p:sp>
      <p:sp>
        <p:nvSpPr>
          <p:cNvPr id="5" name="Title 4"/>
          <p:cNvSpPr>
            <a:spLocks noGrp="1"/>
          </p:cNvSpPr>
          <p:nvPr>
            <p:ph type="title"/>
          </p:nvPr>
        </p:nvSpPr>
        <p:spPr/>
        <p:txBody>
          <a:bodyPr/>
          <a:lstStyle/>
          <a:p>
            <a:r>
              <a:rPr lang="en-US" dirty="0" smtClean="0"/>
              <a:t>Future work</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buNone/>
            </a:pPr>
            <a:r>
              <a:rPr lang="en-US" sz="8800" dirty="0" smtClean="0"/>
              <a:t>Thank You</a:t>
            </a:r>
            <a:endParaRPr lang="en-US" sz="8800" dirty="0"/>
          </a:p>
        </p:txBody>
      </p:sp>
      <p:sp>
        <p:nvSpPr>
          <p:cNvPr id="6" name="Date Placeholder 5"/>
          <p:cNvSpPr>
            <a:spLocks noGrp="1"/>
          </p:cNvSpPr>
          <p:nvPr>
            <p:ph type="dt" sz="half" idx="10"/>
          </p:nvPr>
        </p:nvSpPr>
        <p:spPr/>
        <p:txBody>
          <a:bodyPr/>
          <a:lstStyle/>
          <a:p>
            <a:fld id="{F906BF89-1D5D-480F-8CA8-C604E1B0D630}" type="datetime3">
              <a:rPr lang="en-US" smtClean="0"/>
              <a:pPr/>
              <a:t>31 July 2011</a:t>
            </a:fld>
            <a:endParaRPr lang="en-US"/>
          </a:p>
        </p:txBody>
      </p:sp>
      <p:sp>
        <p:nvSpPr>
          <p:cNvPr id="7" name="Slide Number Placeholder 6"/>
          <p:cNvSpPr>
            <a:spLocks noGrp="1"/>
          </p:cNvSpPr>
          <p:nvPr>
            <p:ph type="sldNum" sz="quarter" idx="12"/>
          </p:nvPr>
        </p:nvSpPr>
        <p:spPr/>
        <p:txBody>
          <a:bodyPr/>
          <a:lstStyle/>
          <a:p>
            <a:fld id="{5143389E-4A58-4641-866A-E744DC58C09F}" type="slidenum">
              <a:rPr lang="en-US" smtClean="0"/>
              <a:pPr/>
              <a:t>18</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gn="just">
              <a:lnSpc>
                <a:spcPct val="150000"/>
              </a:lnSpc>
              <a:buClr>
                <a:schemeClr val="tx1"/>
              </a:buClr>
              <a:buSzPct val="100000"/>
              <a:buFont typeface="Wingdings" pitchFamily="2" charset="2"/>
              <a:buChar char="Ø"/>
            </a:pPr>
            <a:r>
              <a:rPr lang="en-US" b="1" dirty="0" smtClean="0">
                <a:latin typeface="Times New Roman" pitchFamily="18" charset="0"/>
                <a:cs typeface="Times New Roman" pitchFamily="18" charset="0"/>
              </a:rPr>
              <a:t> Domain of project</a:t>
            </a:r>
          </a:p>
          <a:p>
            <a:pPr algn="just">
              <a:lnSpc>
                <a:spcPct val="150000"/>
              </a:lnSpc>
              <a:buClr>
                <a:schemeClr val="tx1"/>
              </a:buClr>
              <a:buSzPct val="100000"/>
              <a:buFont typeface="Wingdings" pitchFamily="2" charset="2"/>
              <a:buChar char="Ø"/>
            </a:pPr>
            <a:r>
              <a:rPr lang="en-US" b="1" dirty="0" smtClean="0">
                <a:latin typeface="Times New Roman" pitchFamily="18" charset="0"/>
                <a:cs typeface="Times New Roman" pitchFamily="18" charset="0"/>
              </a:rPr>
              <a:t> Need of project</a:t>
            </a:r>
          </a:p>
          <a:p>
            <a:pPr algn="just">
              <a:lnSpc>
                <a:spcPct val="150000"/>
              </a:lnSpc>
              <a:buClr>
                <a:schemeClr val="tx1"/>
              </a:buClr>
              <a:buSzPct val="100000"/>
              <a:buFont typeface="Wingdings" pitchFamily="2" charset="2"/>
              <a:buChar char="Ø"/>
            </a:pPr>
            <a:r>
              <a:rPr lang="en-US" b="1" dirty="0" smtClean="0">
                <a:latin typeface="Times New Roman" pitchFamily="18" charset="0"/>
                <a:cs typeface="Times New Roman" pitchFamily="18" charset="0"/>
              </a:rPr>
              <a:t> Scope of project</a:t>
            </a:r>
          </a:p>
          <a:p>
            <a:pPr algn="just">
              <a:lnSpc>
                <a:spcPct val="150000"/>
              </a:lnSpc>
              <a:buClr>
                <a:schemeClr val="tx1"/>
              </a:buClr>
              <a:buSzPct val="100000"/>
              <a:buFont typeface="Wingdings" pitchFamily="2" charset="2"/>
              <a:buChar char="Ø"/>
            </a:pPr>
            <a:r>
              <a:rPr lang="en-US" b="1" dirty="0" smtClean="0">
                <a:latin typeface="Times New Roman" pitchFamily="18" charset="0"/>
                <a:cs typeface="Times New Roman" pitchFamily="18" charset="0"/>
              </a:rPr>
              <a:t> Schedule of project</a:t>
            </a:r>
          </a:p>
          <a:p>
            <a:pPr algn="just">
              <a:lnSpc>
                <a:spcPct val="150000"/>
              </a:lnSpc>
              <a:buClr>
                <a:schemeClr val="tx1"/>
              </a:buClr>
              <a:buSzPct val="100000"/>
              <a:buFont typeface="Wingdings" pitchFamily="2" charset="2"/>
              <a:buChar char="Ø"/>
            </a:pPr>
            <a:r>
              <a:rPr lang="en-US" b="1" dirty="0" smtClean="0">
                <a:latin typeface="Times New Roman" pitchFamily="18" charset="0"/>
                <a:cs typeface="Times New Roman" pitchFamily="18" charset="0"/>
              </a:rPr>
              <a:t> Issue address in project</a:t>
            </a:r>
          </a:p>
          <a:p>
            <a:pPr algn="just">
              <a:lnSpc>
                <a:spcPct val="150000"/>
              </a:lnSpc>
              <a:buClr>
                <a:schemeClr val="tx1"/>
              </a:buClr>
              <a:buSzPct val="100000"/>
              <a:buFont typeface="Wingdings" pitchFamily="2" charset="2"/>
              <a:buChar char="Ø"/>
            </a:pPr>
            <a:r>
              <a:rPr lang="en-US" b="1" dirty="0" smtClean="0">
                <a:latin typeface="Times New Roman" pitchFamily="18" charset="0"/>
                <a:cs typeface="Times New Roman" pitchFamily="18" charset="0"/>
              </a:rPr>
              <a:t>Kind of project</a:t>
            </a:r>
          </a:p>
          <a:p>
            <a:pPr algn="just">
              <a:lnSpc>
                <a:spcPct val="150000"/>
              </a:lnSpc>
              <a:buClr>
                <a:schemeClr val="tx1"/>
              </a:buClr>
              <a:buSzPct val="100000"/>
              <a:buFont typeface="Wingdings" pitchFamily="2" charset="2"/>
              <a:buChar char="Ø"/>
            </a:pPr>
            <a:r>
              <a:rPr lang="en-US" b="1" dirty="0" smtClean="0">
                <a:latin typeface="Times New Roman" pitchFamily="18" charset="0"/>
                <a:cs typeface="Times New Roman" pitchFamily="18" charset="0"/>
              </a:rPr>
              <a:t>Conclusion</a:t>
            </a:r>
          </a:p>
          <a:p>
            <a:pPr>
              <a:lnSpc>
                <a:spcPct val="150000"/>
              </a:lnSpc>
              <a:buClr>
                <a:schemeClr val="tx1"/>
              </a:buClr>
              <a:buSzPct val="75000"/>
              <a:buNone/>
            </a:pPr>
            <a:endParaRPr lang="en-US" dirty="0" smtClean="0"/>
          </a:p>
          <a:p>
            <a:endParaRPr lang="en-US" dirty="0" smtClean="0"/>
          </a:p>
          <a:p>
            <a:pPr>
              <a:buNone/>
            </a:pPr>
            <a:endParaRPr lang="en-US" dirty="0" smtClean="0"/>
          </a:p>
        </p:txBody>
      </p:sp>
      <p:sp>
        <p:nvSpPr>
          <p:cNvPr id="6" name="Date Placeholder 5"/>
          <p:cNvSpPr>
            <a:spLocks noGrp="1"/>
          </p:cNvSpPr>
          <p:nvPr>
            <p:ph type="dt" sz="half" idx="10"/>
          </p:nvPr>
        </p:nvSpPr>
        <p:spPr/>
        <p:txBody>
          <a:bodyPr/>
          <a:lstStyle/>
          <a:p>
            <a:fld id="{A6C07F92-8E98-4146-9564-F22622A7A74C}" type="datetime3">
              <a:rPr lang="en-US" smtClean="0"/>
              <a:pPr/>
              <a:t>31 July 2011</a:t>
            </a:fld>
            <a:endParaRPr lang="en-US"/>
          </a:p>
        </p:txBody>
      </p:sp>
      <p:sp>
        <p:nvSpPr>
          <p:cNvPr id="7" name="Slide Number Placeholder 6"/>
          <p:cNvSpPr>
            <a:spLocks noGrp="1"/>
          </p:cNvSpPr>
          <p:nvPr>
            <p:ph type="sldNum" sz="quarter" idx="12"/>
          </p:nvPr>
        </p:nvSpPr>
        <p:spPr/>
        <p:txBody>
          <a:bodyPr/>
          <a:lstStyle/>
          <a:p>
            <a:fld id="{5143389E-4A58-4641-866A-E744DC58C09F}" type="slidenum">
              <a:rPr lang="en-US" smtClean="0"/>
              <a:pPr/>
              <a:t>2</a:t>
            </a:fld>
            <a:endParaRPr lang="en-US"/>
          </a:p>
        </p:txBody>
      </p:sp>
      <p:sp>
        <p:nvSpPr>
          <p:cNvPr id="2" name="Title 1"/>
          <p:cNvSpPr>
            <a:spLocks noGrp="1"/>
          </p:cNvSpPr>
          <p:nvPr>
            <p:ph type="title"/>
          </p:nvPr>
        </p:nvSpPr>
        <p:spPr/>
        <p:txBody>
          <a:bodyPr/>
          <a:lstStyle/>
          <a:p>
            <a:r>
              <a:rPr lang="en-US" dirty="0" smtClean="0"/>
              <a:t>Outline</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5" name="Rectangle 3"/>
          <p:cNvSpPr>
            <a:spLocks noGrp="1" noChangeArrowheads="1"/>
          </p:cNvSpPr>
          <p:nvPr>
            <p:ph idx="1"/>
          </p:nvPr>
        </p:nvSpPr>
        <p:spPr>
          <a:xfrm>
            <a:off x="609600" y="1371600"/>
            <a:ext cx="8229600" cy="5029200"/>
          </a:xfrm>
          <a:noFill/>
          <a:ln/>
        </p:spPr>
        <p:txBody>
          <a:bodyPr lIns="92075" tIns="46038" rIns="92075" bIns="46038">
            <a:noAutofit/>
          </a:bodyPr>
          <a:lstStyle/>
          <a:p>
            <a:pPr>
              <a:buNone/>
            </a:pPr>
            <a:endParaRPr lang="en-US" sz="2400" b="1" u="sng" dirty="0" smtClean="0">
              <a:latin typeface="Times New Roman" pitchFamily="18" charset="0"/>
              <a:cs typeface="Times New Roman" pitchFamily="18" charset="0"/>
            </a:endParaRPr>
          </a:p>
          <a:p>
            <a:pPr algn="just">
              <a:lnSpc>
                <a:spcPct val="150000"/>
              </a:lnSpc>
              <a:buClr>
                <a:schemeClr val="tx1"/>
              </a:buClr>
              <a:buSzPct val="100000"/>
              <a:buNone/>
            </a:pPr>
            <a:r>
              <a:rPr lang="en-US" sz="3200" b="1" u="sng" dirty="0" smtClean="0">
                <a:latin typeface="Times New Roman" pitchFamily="18" charset="0"/>
                <a:cs typeface="Times New Roman" pitchFamily="18" charset="0"/>
              </a:rPr>
              <a:t>   Solution:</a:t>
            </a:r>
            <a:r>
              <a:rPr lang="en-US" sz="3200" b="1" dirty="0" smtClean="0">
                <a:latin typeface="Times New Roman" pitchFamily="18" charset="0"/>
                <a:cs typeface="Times New Roman" pitchFamily="18" charset="0"/>
              </a:rPr>
              <a:t>   </a:t>
            </a:r>
            <a:r>
              <a:rPr lang="en-US" sz="3200" b="1" u="sng" dirty="0" smtClean="0">
                <a:latin typeface="Times New Roman" pitchFamily="18" charset="0"/>
                <a:cs typeface="Times New Roman" pitchFamily="18" charset="0"/>
              </a:rPr>
              <a:t>Data mining</a:t>
            </a:r>
            <a:endParaRPr lang="en-US" sz="3200" b="1" dirty="0" smtClean="0">
              <a:latin typeface="Times New Roman" pitchFamily="18" charset="0"/>
              <a:cs typeface="Times New Roman" pitchFamily="18" charset="0"/>
            </a:endParaRPr>
          </a:p>
          <a:p>
            <a:pPr algn="just">
              <a:lnSpc>
                <a:spcPct val="150000"/>
              </a:lnSpc>
              <a:buClr>
                <a:schemeClr val="tx1"/>
              </a:buClr>
              <a:buSzPct val="100000"/>
              <a:buNone/>
            </a:pPr>
            <a:r>
              <a:rPr lang="en-US" sz="3200" b="1" dirty="0" smtClean="0">
                <a:latin typeface="Times New Roman" pitchFamily="18" charset="0"/>
                <a:cs typeface="Times New Roman" pitchFamily="18" charset="0"/>
              </a:rPr>
              <a:t>  We </a:t>
            </a:r>
            <a:r>
              <a:rPr lang="en-US" sz="3200" b="1" dirty="0">
                <a:latin typeface="Times New Roman" pitchFamily="18" charset="0"/>
                <a:cs typeface="Times New Roman" pitchFamily="18" charset="0"/>
              </a:rPr>
              <a:t>are drowning in data, but starving </a:t>
            </a:r>
            <a:r>
              <a:rPr lang="en-US" sz="3200" b="1" dirty="0" smtClean="0">
                <a:latin typeface="Times New Roman" pitchFamily="18" charset="0"/>
                <a:cs typeface="Times New Roman" pitchFamily="18" charset="0"/>
              </a:rPr>
              <a:t>for</a:t>
            </a:r>
          </a:p>
          <a:p>
            <a:pPr algn="just">
              <a:lnSpc>
                <a:spcPct val="150000"/>
              </a:lnSpc>
              <a:buClr>
                <a:schemeClr val="tx1"/>
              </a:buClr>
              <a:buSzPct val="100000"/>
              <a:buNone/>
            </a:pPr>
            <a:r>
              <a:rPr lang="en-US" sz="3200" b="1" dirty="0" smtClean="0">
                <a:latin typeface="Times New Roman" pitchFamily="18" charset="0"/>
                <a:cs typeface="Times New Roman" pitchFamily="18" charset="0"/>
              </a:rPr>
              <a:t>     Knowledge!</a:t>
            </a:r>
          </a:p>
          <a:p>
            <a:pPr algn="just">
              <a:lnSpc>
                <a:spcPct val="150000"/>
              </a:lnSpc>
              <a:buClr>
                <a:schemeClr val="tx1"/>
              </a:buClr>
              <a:buSzPct val="100000"/>
              <a:buNone/>
            </a:pPr>
            <a:endParaRPr lang="en-US" sz="3200" b="1" dirty="0" smtClean="0">
              <a:latin typeface="Times New Roman" pitchFamily="18" charset="0"/>
              <a:cs typeface="Times New Roman" pitchFamily="18" charset="0"/>
            </a:endParaRPr>
          </a:p>
          <a:p>
            <a:pPr algn="just">
              <a:lnSpc>
                <a:spcPct val="150000"/>
              </a:lnSpc>
              <a:buClr>
                <a:schemeClr val="tx1"/>
              </a:buClr>
              <a:buSzPct val="100000"/>
              <a:buNone/>
            </a:pPr>
            <a:endParaRPr lang="en-US" sz="3200" b="1" u="sng" dirty="0" smtClean="0">
              <a:latin typeface="Times New Roman" pitchFamily="18" charset="0"/>
              <a:cs typeface="Times New Roman" pitchFamily="18" charset="0"/>
            </a:endParaRPr>
          </a:p>
          <a:p>
            <a:pPr algn="just"/>
            <a:endParaRPr lang="en-US" sz="2400" b="1" dirty="0"/>
          </a:p>
        </p:txBody>
      </p:sp>
      <p:sp>
        <p:nvSpPr>
          <p:cNvPr id="5" name="Date Placeholder 4"/>
          <p:cNvSpPr>
            <a:spLocks noGrp="1"/>
          </p:cNvSpPr>
          <p:nvPr>
            <p:ph type="dt" sz="half" idx="10"/>
          </p:nvPr>
        </p:nvSpPr>
        <p:spPr/>
        <p:txBody>
          <a:bodyPr/>
          <a:lstStyle/>
          <a:p>
            <a:fld id="{7A41768F-0635-4B55-A528-4F73AD822D59}" type="datetime3">
              <a:rPr lang="en-US" smtClean="0"/>
              <a:pPr/>
              <a:t>31 July 2011</a:t>
            </a:fld>
            <a:endParaRPr lang="en-US" dirty="0"/>
          </a:p>
        </p:txBody>
      </p:sp>
      <p:sp>
        <p:nvSpPr>
          <p:cNvPr id="7" name="Slide Number Placeholder 6"/>
          <p:cNvSpPr>
            <a:spLocks noGrp="1"/>
          </p:cNvSpPr>
          <p:nvPr>
            <p:ph type="sldNum" sz="quarter" idx="12"/>
          </p:nvPr>
        </p:nvSpPr>
        <p:spPr/>
        <p:txBody>
          <a:bodyPr/>
          <a:lstStyle/>
          <a:p>
            <a:fld id="{5143389E-4A58-4641-866A-E744DC58C09F}" type="slidenum">
              <a:rPr lang="en-US" smtClean="0"/>
              <a:pPr/>
              <a:t>3</a:t>
            </a:fld>
            <a:endParaRPr lang="en-US" dirty="0"/>
          </a:p>
        </p:txBody>
      </p:sp>
      <p:sp>
        <p:nvSpPr>
          <p:cNvPr id="428034" name="Rectangle 2"/>
          <p:cNvSpPr>
            <a:spLocks noGrp="1" noChangeArrowheads="1"/>
          </p:cNvSpPr>
          <p:nvPr>
            <p:ph type="title"/>
          </p:nvPr>
        </p:nvSpPr>
        <p:spPr>
          <a:xfrm>
            <a:off x="1447800" y="304800"/>
            <a:ext cx="7239000" cy="990600"/>
          </a:xfrm>
          <a:noFill/>
          <a:ln/>
        </p:spPr>
        <p:txBody>
          <a:bodyPr lIns="92075" tIns="46038" rIns="92075" bIns="46038" anchor="ctr">
            <a:normAutofit/>
          </a:bodyPr>
          <a:lstStyle/>
          <a:p>
            <a:pPr algn="ctr"/>
            <a:r>
              <a:rPr lang="en-US" dirty="0" smtClean="0"/>
              <a:t>Domain Of Project</a:t>
            </a:r>
            <a:endParaRPr lang="en-US" b="1"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95400"/>
            <a:ext cx="8229600" cy="4876800"/>
          </a:xfrm>
        </p:spPr>
        <p:txBody>
          <a:bodyPr>
            <a:normAutofit/>
          </a:bodyPr>
          <a:lstStyle/>
          <a:p>
            <a:pPr algn="just">
              <a:buNone/>
            </a:pPr>
            <a:endParaRPr lang="en-US" sz="3100" b="1" dirty="0" smtClean="0"/>
          </a:p>
          <a:p>
            <a:pPr algn="just">
              <a:lnSpc>
                <a:spcPct val="150000"/>
              </a:lnSpc>
              <a:buClr>
                <a:schemeClr val="tx1"/>
              </a:buClr>
              <a:buSzPct val="100000"/>
              <a:buFont typeface="Wingdings" pitchFamily="2" charset="2"/>
              <a:buChar char="Ø"/>
            </a:pPr>
            <a:r>
              <a:rPr lang="en-US" sz="3400" b="1" dirty="0" smtClean="0"/>
              <a:t> Classification</a:t>
            </a:r>
            <a:endParaRPr lang="en-US" sz="3400" dirty="0" smtClean="0"/>
          </a:p>
          <a:p>
            <a:pPr algn="just">
              <a:lnSpc>
                <a:spcPct val="150000"/>
              </a:lnSpc>
              <a:buClr>
                <a:schemeClr val="tx1"/>
              </a:buClr>
              <a:buSzPct val="100000"/>
              <a:buFont typeface="Wingdings" pitchFamily="2" charset="2"/>
              <a:buChar char="Ø"/>
            </a:pPr>
            <a:r>
              <a:rPr lang="en-US" sz="3400" b="1" dirty="0" smtClean="0"/>
              <a:t> Regression</a:t>
            </a:r>
            <a:endParaRPr lang="en-US" sz="3400" dirty="0" smtClean="0"/>
          </a:p>
          <a:p>
            <a:pPr algn="just">
              <a:lnSpc>
                <a:spcPct val="150000"/>
              </a:lnSpc>
              <a:buClr>
                <a:schemeClr val="tx1"/>
              </a:buClr>
              <a:buSzPct val="100000"/>
              <a:buFont typeface="Wingdings" pitchFamily="2" charset="2"/>
              <a:buChar char="Ø"/>
            </a:pPr>
            <a:r>
              <a:rPr lang="en-US" sz="3400" b="1" dirty="0" smtClean="0"/>
              <a:t> Clustering</a:t>
            </a:r>
            <a:endParaRPr lang="en-US" sz="3400" dirty="0" smtClean="0"/>
          </a:p>
          <a:p>
            <a:pPr algn="just">
              <a:lnSpc>
                <a:spcPct val="150000"/>
              </a:lnSpc>
              <a:buClr>
                <a:schemeClr val="tx1"/>
              </a:buClr>
              <a:buSzPct val="100000"/>
              <a:buFont typeface="Wingdings" pitchFamily="2" charset="2"/>
              <a:buChar char="Ø"/>
            </a:pPr>
            <a:r>
              <a:rPr lang="en-US" sz="3400" b="1" dirty="0" smtClean="0"/>
              <a:t> Association rules</a:t>
            </a:r>
          </a:p>
          <a:p>
            <a:pPr algn="just">
              <a:lnSpc>
                <a:spcPct val="150000"/>
              </a:lnSpc>
              <a:buClr>
                <a:schemeClr val="tx1"/>
              </a:buClr>
              <a:buSzPct val="100000"/>
              <a:buFont typeface="Wingdings" pitchFamily="2" charset="2"/>
              <a:buChar char="Ø"/>
            </a:pPr>
            <a:r>
              <a:rPr lang="en-US" sz="3400" b="1" dirty="0" smtClean="0"/>
              <a:t> Summarization</a:t>
            </a:r>
          </a:p>
        </p:txBody>
      </p:sp>
      <p:sp>
        <p:nvSpPr>
          <p:cNvPr id="6" name="Date Placeholder 5"/>
          <p:cNvSpPr>
            <a:spLocks noGrp="1"/>
          </p:cNvSpPr>
          <p:nvPr>
            <p:ph type="dt" sz="half" idx="10"/>
          </p:nvPr>
        </p:nvSpPr>
        <p:spPr/>
        <p:txBody>
          <a:bodyPr/>
          <a:lstStyle/>
          <a:p>
            <a:fld id="{0F31002C-CC2A-4AFA-8E58-0858D68D2045}" type="datetime3">
              <a:rPr lang="en-US" smtClean="0"/>
              <a:pPr/>
              <a:t>31 July 2011</a:t>
            </a:fld>
            <a:endParaRPr lang="en-US"/>
          </a:p>
        </p:txBody>
      </p:sp>
      <p:sp>
        <p:nvSpPr>
          <p:cNvPr id="7" name="Slide Number Placeholder 6"/>
          <p:cNvSpPr>
            <a:spLocks noGrp="1"/>
          </p:cNvSpPr>
          <p:nvPr>
            <p:ph type="sldNum" sz="quarter" idx="12"/>
          </p:nvPr>
        </p:nvSpPr>
        <p:spPr/>
        <p:txBody>
          <a:bodyPr/>
          <a:lstStyle/>
          <a:p>
            <a:fld id="{5143389E-4A58-4641-866A-E744DC58C09F}" type="slidenum">
              <a:rPr lang="en-US" smtClean="0"/>
              <a:pPr/>
              <a:t>4</a:t>
            </a:fld>
            <a:endParaRPr lang="en-US"/>
          </a:p>
        </p:txBody>
      </p:sp>
      <p:sp>
        <p:nvSpPr>
          <p:cNvPr id="2" name="Title 1"/>
          <p:cNvSpPr>
            <a:spLocks noGrp="1"/>
          </p:cNvSpPr>
          <p:nvPr>
            <p:ph type="title"/>
          </p:nvPr>
        </p:nvSpPr>
        <p:spPr/>
        <p:txBody>
          <a:bodyPr/>
          <a:lstStyle/>
          <a:p>
            <a:pPr algn="ctr"/>
            <a:r>
              <a:rPr lang="en-US" b="1" dirty="0" smtClean="0"/>
              <a:t>Data Mining Tasks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953000"/>
          </a:xfrm>
        </p:spPr>
        <p:txBody>
          <a:bodyPr>
            <a:normAutofit lnSpcReduction="10000"/>
          </a:bodyPr>
          <a:lstStyle/>
          <a:p>
            <a:pPr lvl="1">
              <a:lnSpc>
                <a:spcPct val="150000"/>
              </a:lnSpc>
              <a:buClr>
                <a:schemeClr val="tx1"/>
              </a:buClr>
              <a:buSzPct val="100000"/>
              <a:buFont typeface="Wingdings" pitchFamily="2" charset="2"/>
              <a:buChar char="Ø"/>
            </a:pPr>
            <a:endParaRPr lang="en-US" sz="2800" b="1" dirty="0" smtClean="0"/>
          </a:p>
          <a:p>
            <a:pPr lvl="1" algn="just">
              <a:lnSpc>
                <a:spcPct val="150000"/>
              </a:lnSpc>
              <a:buClr>
                <a:schemeClr val="tx1"/>
              </a:buClr>
              <a:buSzPct val="100000"/>
              <a:buFont typeface="Wingdings" pitchFamily="2" charset="2"/>
              <a:buChar char="Ø"/>
            </a:pPr>
            <a:r>
              <a:rPr lang="en-US" sz="2800" b="1" dirty="0" smtClean="0"/>
              <a:t>   Decision Tree based Methods</a:t>
            </a:r>
          </a:p>
          <a:p>
            <a:pPr lvl="1" algn="just">
              <a:lnSpc>
                <a:spcPct val="150000"/>
              </a:lnSpc>
              <a:buClr>
                <a:schemeClr val="tx1"/>
              </a:buClr>
              <a:buSzPct val="100000"/>
              <a:buFont typeface="Wingdings" pitchFamily="2" charset="2"/>
              <a:buChar char="Ø"/>
            </a:pPr>
            <a:r>
              <a:rPr lang="en-US" sz="2800" b="1" dirty="0" smtClean="0"/>
              <a:t>   Rule-based Methods</a:t>
            </a:r>
          </a:p>
          <a:p>
            <a:pPr lvl="1" algn="just">
              <a:lnSpc>
                <a:spcPct val="150000"/>
              </a:lnSpc>
              <a:buClr>
                <a:schemeClr val="tx1"/>
              </a:buClr>
              <a:buSzPct val="100000"/>
              <a:buFont typeface="Wingdings" pitchFamily="2" charset="2"/>
              <a:buChar char="Ø"/>
            </a:pPr>
            <a:r>
              <a:rPr lang="en-US" sz="2800" b="1" dirty="0" smtClean="0"/>
              <a:t>   Memory based reasoning</a:t>
            </a:r>
          </a:p>
          <a:p>
            <a:pPr lvl="1" algn="just">
              <a:lnSpc>
                <a:spcPct val="150000"/>
              </a:lnSpc>
              <a:buClr>
                <a:schemeClr val="tx1"/>
              </a:buClr>
              <a:buSzPct val="100000"/>
              <a:buFont typeface="Wingdings" pitchFamily="2" charset="2"/>
              <a:buChar char="Ø"/>
            </a:pPr>
            <a:r>
              <a:rPr lang="en-US" sz="2800" b="1" dirty="0" smtClean="0"/>
              <a:t>   Genetic Algorithms</a:t>
            </a:r>
          </a:p>
          <a:p>
            <a:pPr lvl="1" algn="just">
              <a:lnSpc>
                <a:spcPct val="150000"/>
              </a:lnSpc>
              <a:buClr>
                <a:schemeClr val="tx1"/>
              </a:buClr>
              <a:buSzPct val="100000"/>
              <a:buFont typeface="Wingdings" pitchFamily="2" charset="2"/>
              <a:buChar char="Ø"/>
            </a:pPr>
            <a:r>
              <a:rPr lang="en-US" sz="2800" b="1" dirty="0" smtClean="0"/>
              <a:t>   Support Vector Machines</a:t>
            </a:r>
          </a:p>
          <a:p>
            <a:pPr lvl="1" algn="just">
              <a:lnSpc>
                <a:spcPct val="150000"/>
              </a:lnSpc>
              <a:buClr>
                <a:schemeClr val="tx1"/>
              </a:buClr>
              <a:buSzPct val="100000"/>
              <a:buFont typeface="Wingdings" pitchFamily="2" charset="2"/>
              <a:buChar char="Ø"/>
            </a:pPr>
            <a:r>
              <a:rPr lang="en-US" sz="2800" b="1" u="sng" dirty="0" smtClean="0"/>
              <a:t>   Neural Networks </a:t>
            </a:r>
          </a:p>
          <a:p>
            <a:pPr algn="just">
              <a:buNone/>
            </a:pPr>
            <a:r>
              <a:rPr lang="en-US" b="1" dirty="0" smtClean="0"/>
              <a:t>    </a:t>
            </a:r>
            <a:endParaRPr lang="en-US" dirty="0"/>
          </a:p>
        </p:txBody>
      </p:sp>
      <p:sp>
        <p:nvSpPr>
          <p:cNvPr id="6" name="Date Placeholder 5"/>
          <p:cNvSpPr>
            <a:spLocks noGrp="1"/>
          </p:cNvSpPr>
          <p:nvPr>
            <p:ph type="dt" sz="half" idx="10"/>
          </p:nvPr>
        </p:nvSpPr>
        <p:spPr/>
        <p:txBody>
          <a:bodyPr/>
          <a:lstStyle/>
          <a:p>
            <a:fld id="{C53FFA7E-D909-400B-84A3-F8AE16A1ECF2}" type="datetime3">
              <a:rPr lang="en-US" smtClean="0"/>
              <a:pPr/>
              <a:t>31 July 2011</a:t>
            </a:fld>
            <a:endParaRPr lang="en-US"/>
          </a:p>
        </p:txBody>
      </p:sp>
      <p:sp>
        <p:nvSpPr>
          <p:cNvPr id="7" name="Slide Number Placeholder 6"/>
          <p:cNvSpPr>
            <a:spLocks noGrp="1"/>
          </p:cNvSpPr>
          <p:nvPr>
            <p:ph type="sldNum" sz="quarter" idx="12"/>
          </p:nvPr>
        </p:nvSpPr>
        <p:spPr/>
        <p:txBody>
          <a:bodyPr/>
          <a:lstStyle/>
          <a:p>
            <a:fld id="{5143389E-4A58-4641-866A-E744DC58C09F}" type="slidenum">
              <a:rPr lang="en-US" smtClean="0"/>
              <a:pPr/>
              <a:t>5</a:t>
            </a:fld>
            <a:endParaRPr lang="en-US"/>
          </a:p>
        </p:txBody>
      </p:sp>
      <p:sp>
        <p:nvSpPr>
          <p:cNvPr id="2" name="Title 1"/>
          <p:cNvSpPr>
            <a:spLocks noGrp="1"/>
          </p:cNvSpPr>
          <p:nvPr>
            <p:ph type="title"/>
          </p:nvPr>
        </p:nvSpPr>
        <p:spPr>
          <a:xfrm>
            <a:off x="457200" y="381000"/>
            <a:ext cx="8229600" cy="1143000"/>
          </a:xfrm>
        </p:spPr>
        <p:txBody>
          <a:bodyPr>
            <a:normAutofit fontScale="90000"/>
          </a:bodyPr>
          <a:lstStyle/>
          <a:p>
            <a:pPr algn="ctr"/>
            <a:r>
              <a:rPr lang="en-US" b="1" dirty="0" smtClean="0"/>
              <a:t>Data Mining Classification Techniques</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20CFA8BE-5EF2-412A-9403-00DA558DA939}" type="datetime3">
              <a:rPr lang="en-US" smtClean="0"/>
              <a:pPr/>
              <a:t>31 July 2011</a:t>
            </a:fld>
            <a:endParaRPr lang="en-US"/>
          </a:p>
        </p:txBody>
      </p:sp>
      <p:sp>
        <p:nvSpPr>
          <p:cNvPr id="7" name="Slide Number Placeholder 6"/>
          <p:cNvSpPr>
            <a:spLocks noGrp="1"/>
          </p:cNvSpPr>
          <p:nvPr>
            <p:ph type="sldNum" sz="quarter" idx="12"/>
          </p:nvPr>
        </p:nvSpPr>
        <p:spPr/>
        <p:txBody>
          <a:bodyPr/>
          <a:lstStyle/>
          <a:p>
            <a:fld id="{5143389E-4A58-4641-866A-E744DC58C09F}" type="slidenum">
              <a:rPr lang="en-US" smtClean="0"/>
              <a:pPr/>
              <a:t>6</a:t>
            </a:fld>
            <a:endParaRPr lang="en-US"/>
          </a:p>
        </p:txBody>
      </p:sp>
      <p:sp>
        <p:nvSpPr>
          <p:cNvPr id="2" name="Title 1"/>
          <p:cNvSpPr>
            <a:spLocks noGrp="1"/>
          </p:cNvSpPr>
          <p:nvPr>
            <p:ph type="title"/>
          </p:nvPr>
        </p:nvSpPr>
        <p:spPr/>
        <p:txBody>
          <a:bodyPr>
            <a:normAutofit fontScale="90000"/>
          </a:bodyPr>
          <a:lstStyle/>
          <a:p>
            <a:pPr algn="ctr"/>
            <a:r>
              <a:rPr lang="en-US" sz="4400" dirty="0" smtClean="0">
                <a:latin typeface="Times New Roman" pitchFamily="18" charset="0"/>
                <a:cs typeface="Times New Roman" pitchFamily="18" charset="0"/>
              </a:rPr>
              <a:t>What is Neural Network ?</a:t>
            </a:r>
            <a:br>
              <a:rPr lang="en-US" sz="4400" dirty="0" smtClean="0">
                <a:latin typeface="Times New Roman" pitchFamily="18" charset="0"/>
                <a:cs typeface="Times New Roman" pitchFamily="18" charset="0"/>
              </a:rPr>
            </a:br>
            <a:endParaRPr lang="en-US" b="1" dirty="0"/>
          </a:p>
        </p:txBody>
      </p:sp>
      <p:sp>
        <p:nvSpPr>
          <p:cNvPr id="9" name="TextBox 8"/>
          <p:cNvSpPr txBox="1"/>
          <p:nvPr/>
        </p:nvSpPr>
        <p:spPr>
          <a:xfrm>
            <a:off x="609600" y="1371600"/>
            <a:ext cx="6096000" cy="800219"/>
          </a:xfrm>
          <a:prstGeom prst="rect">
            <a:avLst/>
          </a:prstGeom>
          <a:noFill/>
        </p:spPr>
        <p:txBody>
          <a:bodyPr wrap="square" rtlCol="0">
            <a:spAutoFit/>
          </a:bodyPr>
          <a:lstStyle/>
          <a:p>
            <a:pPr>
              <a:buFont typeface="Wingdings" pitchFamily="2" charset="2"/>
              <a:buChar char="Ø"/>
            </a:pPr>
            <a:r>
              <a:rPr lang="en-US" sz="2800" b="1" dirty="0" smtClean="0">
                <a:latin typeface="Times New Roman" pitchFamily="18" charset="0"/>
                <a:cs typeface="Times New Roman" pitchFamily="18" charset="0"/>
              </a:rPr>
              <a:t> Architecture of ANN</a:t>
            </a:r>
            <a:endParaRPr lang="en-US" dirty="0" smtClean="0"/>
          </a:p>
          <a:p>
            <a:endParaRPr lang="en-US" dirty="0"/>
          </a:p>
        </p:txBody>
      </p:sp>
      <p:pic>
        <p:nvPicPr>
          <p:cNvPr id="12" name="Picture 2"/>
          <p:cNvPicPr>
            <a:picLocks noGrp="1" noChangeAspect="1" noChangeArrowheads="1"/>
          </p:cNvPicPr>
          <p:nvPr>
            <p:ph idx="1"/>
          </p:nvPr>
        </p:nvPicPr>
        <p:blipFill>
          <a:blip r:embed="rId2"/>
          <a:srcRect/>
          <a:stretch>
            <a:fillRect/>
          </a:stretch>
        </p:blipFill>
        <p:spPr bwMode="auto">
          <a:xfrm>
            <a:off x="0" y="2057400"/>
            <a:ext cx="9144000" cy="4800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idx="1"/>
          </p:nvPr>
        </p:nvSpPr>
        <p:spPr>
          <a:xfrm>
            <a:off x="457200" y="1295400"/>
            <a:ext cx="8686800" cy="5257800"/>
          </a:xfrm>
        </p:spPr>
        <p:txBody>
          <a:bodyPr>
            <a:noAutofit/>
          </a:bodyPr>
          <a:lstStyle/>
          <a:p>
            <a:pPr algn="just">
              <a:lnSpc>
                <a:spcPct val="150000"/>
              </a:lnSpc>
              <a:buClr>
                <a:schemeClr val="tx1"/>
              </a:buClr>
              <a:buSzPct val="100000"/>
              <a:buFont typeface="Wingdings" pitchFamily="2" charset="2"/>
              <a:buChar char="Ø"/>
            </a:pPr>
            <a:r>
              <a:rPr lang="en-US" sz="2400" b="1" i="1" dirty="0" smtClean="0">
                <a:latin typeface="Times New Roman" pitchFamily="18" charset="0"/>
                <a:cs typeface="Times New Roman" pitchFamily="18" charset="0"/>
              </a:rPr>
              <a:t> Step </a:t>
            </a:r>
            <a:r>
              <a:rPr lang="en-US" sz="2400" b="1" i="1" dirty="0">
                <a:latin typeface="Times New Roman" pitchFamily="18" charset="0"/>
                <a:cs typeface="Times New Roman" pitchFamily="18" charset="0"/>
              </a:rPr>
              <a:t>1: (Data collection</a:t>
            </a:r>
            <a:r>
              <a:rPr lang="en-US" sz="2400" b="1" i="1"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pPr algn="just">
              <a:lnSpc>
                <a:spcPct val="150000"/>
              </a:lnSpc>
              <a:buClr>
                <a:schemeClr val="tx1"/>
              </a:buClr>
              <a:buSzPct val="100000"/>
              <a:buFont typeface="Wingdings" pitchFamily="2" charset="2"/>
              <a:buChar char="Ø"/>
            </a:pPr>
            <a:r>
              <a:rPr lang="en-US" altLang="ko-KR" sz="2400" b="1" i="1" dirty="0" smtClean="0">
                <a:latin typeface="Times New Roman" pitchFamily="18" charset="0"/>
                <a:ea typeface="굴림" charset="-127"/>
                <a:cs typeface="Times New Roman" pitchFamily="18" charset="0"/>
              </a:rPr>
              <a:t> Step </a:t>
            </a:r>
            <a:r>
              <a:rPr lang="en-US" altLang="ko-KR" sz="2400" b="1" i="1" dirty="0">
                <a:latin typeface="Times New Roman" pitchFamily="18" charset="0"/>
                <a:ea typeface="굴림" charset="-127"/>
                <a:cs typeface="Times New Roman" pitchFamily="18" charset="0"/>
              </a:rPr>
              <a:t>2: (Training and testing data </a:t>
            </a:r>
            <a:r>
              <a:rPr lang="en-US" altLang="ko-KR" sz="2400" b="1" i="1" dirty="0" smtClean="0">
                <a:latin typeface="Times New Roman" pitchFamily="18" charset="0"/>
                <a:ea typeface="굴림" charset="-127"/>
                <a:cs typeface="Times New Roman" pitchFamily="18" charset="0"/>
              </a:rPr>
              <a:t>separation)</a:t>
            </a:r>
            <a:endParaRPr lang="en-US" altLang="ko-KR" sz="2400" dirty="0" smtClean="0">
              <a:latin typeface="Times New Roman" pitchFamily="18" charset="0"/>
              <a:ea typeface="굴림" charset="-127"/>
              <a:cs typeface="Times New Roman" pitchFamily="18" charset="0"/>
            </a:endParaRPr>
          </a:p>
          <a:p>
            <a:pPr algn="just">
              <a:lnSpc>
                <a:spcPct val="150000"/>
              </a:lnSpc>
              <a:buClr>
                <a:schemeClr val="tx1"/>
              </a:buClr>
              <a:buSzPct val="100000"/>
              <a:buFont typeface="Wingdings" pitchFamily="2" charset="2"/>
              <a:buChar char="Ø"/>
            </a:pPr>
            <a:r>
              <a:rPr lang="en-US" altLang="ko-KR" sz="2400" b="1" i="1" dirty="0" smtClean="0">
                <a:latin typeface="Times New Roman" pitchFamily="18" charset="0"/>
                <a:ea typeface="굴림" charset="-127"/>
                <a:cs typeface="Times New Roman" pitchFamily="18" charset="0"/>
              </a:rPr>
              <a:t> Step </a:t>
            </a:r>
            <a:r>
              <a:rPr lang="en-US" altLang="ko-KR" sz="2400" b="1" i="1" dirty="0">
                <a:latin typeface="Times New Roman" pitchFamily="18" charset="0"/>
                <a:ea typeface="굴림" charset="-127"/>
                <a:cs typeface="Times New Roman" pitchFamily="18" charset="0"/>
              </a:rPr>
              <a:t>3: (Network architecture</a:t>
            </a:r>
            <a:r>
              <a:rPr lang="en-US" altLang="ko-KR" sz="2400" b="1" i="1" dirty="0" smtClean="0">
                <a:latin typeface="Times New Roman" pitchFamily="18" charset="0"/>
                <a:ea typeface="굴림" charset="-127"/>
                <a:cs typeface="Times New Roman" pitchFamily="18" charset="0"/>
              </a:rPr>
              <a:t>)</a:t>
            </a:r>
          </a:p>
          <a:p>
            <a:pPr algn="just">
              <a:lnSpc>
                <a:spcPct val="150000"/>
              </a:lnSpc>
              <a:buClr>
                <a:schemeClr val="tx1"/>
              </a:buClr>
              <a:buSzPct val="100000"/>
              <a:buFont typeface="Wingdings" pitchFamily="2" charset="2"/>
              <a:buChar char="Ø"/>
            </a:pPr>
            <a:r>
              <a:rPr lang="en-US" altLang="ko-KR" sz="2400" b="1" i="1" dirty="0" smtClean="0">
                <a:latin typeface="Times New Roman" pitchFamily="18" charset="0"/>
                <a:ea typeface="굴림" charset="-127"/>
                <a:cs typeface="Times New Roman" pitchFamily="18" charset="0"/>
              </a:rPr>
              <a:t> Step 4: (Parameter tuning and weight initialization)</a:t>
            </a:r>
          </a:p>
          <a:p>
            <a:pPr>
              <a:lnSpc>
                <a:spcPct val="150000"/>
              </a:lnSpc>
              <a:buClr>
                <a:schemeClr val="tx1"/>
              </a:buClr>
              <a:buSzPct val="100000"/>
              <a:buFont typeface="Wingdings" pitchFamily="2" charset="2"/>
              <a:buChar char="Ø"/>
            </a:pPr>
            <a:r>
              <a:rPr lang="en-US" altLang="ko-KR" sz="2400" b="1" i="1" dirty="0" smtClean="0">
                <a:latin typeface="Times New Roman" pitchFamily="18" charset="0"/>
                <a:ea typeface="굴림" charset="-127"/>
                <a:cs typeface="Times New Roman" pitchFamily="18" charset="0"/>
              </a:rPr>
              <a:t> Step 5: (Data Normalization) </a:t>
            </a:r>
          </a:p>
          <a:p>
            <a:pPr>
              <a:lnSpc>
                <a:spcPct val="150000"/>
              </a:lnSpc>
              <a:buClr>
                <a:schemeClr val="tx1"/>
              </a:buClr>
              <a:buSzPct val="100000"/>
              <a:buFont typeface="Wingdings" pitchFamily="2" charset="2"/>
              <a:buChar char="Ø"/>
            </a:pPr>
            <a:r>
              <a:rPr lang="en-US" altLang="ko-KR" sz="2400" b="1" i="1" dirty="0" smtClean="0">
                <a:latin typeface="Times New Roman" pitchFamily="18" charset="0"/>
                <a:ea typeface="굴림" charset="-127"/>
                <a:cs typeface="Times New Roman" pitchFamily="18" charset="0"/>
              </a:rPr>
              <a:t>Step 6: (Training)</a:t>
            </a:r>
          </a:p>
          <a:p>
            <a:pPr>
              <a:lnSpc>
                <a:spcPct val="150000"/>
              </a:lnSpc>
              <a:buClr>
                <a:schemeClr val="tx1"/>
              </a:buClr>
              <a:buSzPct val="100000"/>
              <a:buFont typeface="Wingdings" pitchFamily="2" charset="2"/>
              <a:buChar char="Ø"/>
            </a:pPr>
            <a:r>
              <a:rPr lang="en-US" altLang="ko-KR" sz="2400" b="1" i="1" dirty="0" smtClean="0">
                <a:latin typeface="Times New Roman" pitchFamily="18" charset="0"/>
                <a:ea typeface="굴림" charset="-127"/>
                <a:cs typeface="Times New Roman" pitchFamily="18" charset="0"/>
              </a:rPr>
              <a:t> Step 7: (Testing)</a:t>
            </a:r>
            <a:r>
              <a:rPr lang="en-US" altLang="ko-KR" sz="2400" b="1" dirty="0" smtClean="0">
                <a:latin typeface="Times New Roman" pitchFamily="18" charset="0"/>
                <a:ea typeface="굴림" charset="-127"/>
                <a:cs typeface="Times New Roman" pitchFamily="18" charset="0"/>
              </a:rPr>
              <a:t> </a:t>
            </a:r>
          </a:p>
          <a:p>
            <a:pPr>
              <a:lnSpc>
                <a:spcPct val="150000"/>
              </a:lnSpc>
              <a:buClr>
                <a:schemeClr val="tx1"/>
              </a:buClr>
              <a:buSzPct val="100000"/>
              <a:buFont typeface="Wingdings" pitchFamily="2" charset="2"/>
              <a:buChar char="Ø"/>
            </a:pPr>
            <a:r>
              <a:rPr lang="en-US" altLang="ko-KR" sz="2400" b="1" i="1" dirty="0" smtClean="0">
                <a:latin typeface="Times New Roman" pitchFamily="18" charset="0"/>
                <a:ea typeface="굴림" charset="-127"/>
                <a:cs typeface="Times New Roman" pitchFamily="18" charset="0"/>
              </a:rPr>
              <a:t> Step 8: (Implementation)</a:t>
            </a:r>
            <a:endParaRPr lang="en-US" sz="2400" b="1" i="1" dirty="0" smtClean="0">
              <a:latin typeface="Times New Roman" pitchFamily="18" charset="0"/>
              <a:ea typeface="굴림" charset="-127"/>
              <a:cs typeface="Times New Roman" pitchFamily="18" charset="0"/>
            </a:endParaRPr>
          </a:p>
          <a:p>
            <a:r>
              <a:rPr lang="en-US" sz="2400" b="1" i="1" dirty="0" smtClean="0">
                <a:ea typeface="굴림" charset="-127"/>
              </a:rPr>
              <a:t>    </a:t>
            </a:r>
            <a:endParaRPr lang="en-US" sz="2400" dirty="0" smtClean="0"/>
          </a:p>
          <a:p>
            <a:pPr algn="just">
              <a:lnSpc>
                <a:spcPct val="150000"/>
              </a:lnSpc>
              <a:buClr>
                <a:schemeClr val="tx1"/>
              </a:buClr>
              <a:buSzPct val="100000"/>
              <a:buFont typeface="Wingdings" pitchFamily="2" charset="2"/>
              <a:buChar char="Ø"/>
            </a:pPr>
            <a:endParaRPr lang="en-US" altLang="ko-KR" sz="2400" b="1" i="1" dirty="0" smtClean="0">
              <a:latin typeface="Times New Roman" pitchFamily="18" charset="0"/>
              <a:ea typeface="굴림" charset="-127"/>
              <a:cs typeface="Times New Roman" pitchFamily="18" charset="0"/>
            </a:endParaRPr>
          </a:p>
          <a:p>
            <a:pPr algn="just">
              <a:lnSpc>
                <a:spcPct val="150000"/>
              </a:lnSpc>
            </a:pPr>
            <a:endParaRPr lang="en-US" altLang="ko-KR" sz="2400" i="1" dirty="0">
              <a:ea typeface="굴림" charset="-127"/>
            </a:endParaRPr>
          </a:p>
        </p:txBody>
      </p:sp>
      <p:sp>
        <p:nvSpPr>
          <p:cNvPr id="5" name="Date Placeholder 4"/>
          <p:cNvSpPr>
            <a:spLocks noGrp="1"/>
          </p:cNvSpPr>
          <p:nvPr>
            <p:ph type="dt" sz="half" idx="10"/>
          </p:nvPr>
        </p:nvSpPr>
        <p:spPr/>
        <p:txBody>
          <a:bodyPr/>
          <a:lstStyle/>
          <a:p>
            <a:fld id="{6A3088E3-82B0-49F7-85A0-97FA58DA6C71}" type="datetime3">
              <a:rPr lang="en-US" smtClean="0"/>
              <a:pPr/>
              <a:t>31 July 2011</a:t>
            </a:fld>
            <a:endParaRPr lang="en-US"/>
          </a:p>
        </p:txBody>
      </p:sp>
      <p:sp>
        <p:nvSpPr>
          <p:cNvPr id="6" name="Slide Number Placeholder 5"/>
          <p:cNvSpPr>
            <a:spLocks noGrp="1"/>
          </p:cNvSpPr>
          <p:nvPr>
            <p:ph type="sldNum" sz="quarter" idx="12"/>
          </p:nvPr>
        </p:nvSpPr>
        <p:spPr/>
        <p:txBody>
          <a:bodyPr/>
          <a:lstStyle/>
          <a:p>
            <a:fld id="{5143389E-4A58-4641-866A-E744DC58C09F}" type="slidenum">
              <a:rPr lang="en-US" smtClean="0"/>
              <a:pPr/>
              <a:t>7</a:t>
            </a:fld>
            <a:endParaRPr lang="en-US"/>
          </a:p>
        </p:txBody>
      </p:sp>
      <p:sp>
        <p:nvSpPr>
          <p:cNvPr id="44034" name="Rectangle 2"/>
          <p:cNvSpPr>
            <a:spLocks noGrp="1" noChangeArrowheads="1"/>
          </p:cNvSpPr>
          <p:nvPr>
            <p:ph type="title"/>
          </p:nvPr>
        </p:nvSpPr>
        <p:spPr/>
        <p:txBody>
          <a:bodyPr>
            <a:normAutofit fontScale="90000"/>
          </a:bodyPr>
          <a:lstStyle/>
          <a:p>
            <a:pPr algn="ctr"/>
            <a:r>
              <a:rPr lang="en-US" sz="4000" dirty="0" smtClean="0"/>
              <a:t/>
            </a:r>
            <a:br>
              <a:rPr lang="en-US" sz="4000" dirty="0" smtClean="0"/>
            </a:br>
            <a:r>
              <a:rPr lang="en-US" sz="4000" dirty="0" smtClean="0"/>
              <a:t>Data Mining Classification using  Artificial Neural Networks</a:t>
            </a:r>
            <a:br>
              <a:rPr lang="en-US" sz="4000" dirty="0" smtClean="0"/>
            </a:br>
            <a:endParaRPr lang="en-US" sz="3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idx="1"/>
          </p:nvPr>
        </p:nvSpPr>
        <p:spPr>
          <a:xfrm>
            <a:off x="457200" y="1143000"/>
            <a:ext cx="8229600" cy="5105400"/>
          </a:xfrm>
        </p:spPr>
        <p:txBody>
          <a:bodyPr>
            <a:normAutofit/>
          </a:bodyPr>
          <a:lstStyle/>
          <a:p>
            <a:pPr>
              <a:lnSpc>
                <a:spcPct val="90000"/>
              </a:lnSpc>
              <a:buClr>
                <a:schemeClr val="tx1"/>
              </a:buClr>
              <a:buSzPct val="100000"/>
              <a:buNone/>
            </a:pPr>
            <a:endParaRPr lang="en-US" altLang="ko-KR" sz="2400" b="1" dirty="0">
              <a:latin typeface="Times New Roman" pitchFamily="18" charset="0"/>
              <a:ea typeface="굴림" charset="-127"/>
              <a:cs typeface="Times New Roman" pitchFamily="18" charset="0"/>
              <a:sym typeface="Symbol" pitchFamily="18" charset="2"/>
            </a:endParaRPr>
          </a:p>
          <a:p>
            <a:pPr algn="just">
              <a:lnSpc>
                <a:spcPct val="150000"/>
              </a:lnSpc>
              <a:buClr>
                <a:schemeClr val="tx1"/>
              </a:buClr>
              <a:buSzPct val="100000"/>
              <a:buFont typeface="Wingdings" pitchFamily="2" charset="2"/>
              <a:buChar char="Ø"/>
            </a:pPr>
            <a:r>
              <a:rPr lang="en-US" altLang="ko-KR" sz="2400" b="1" dirty="0" smtClean="0">
                <a:latin typeface="Times New Roman" pitchFamily="18" charset="0"/>
                <a:ea typeface="굴림" charset="-127"/>
                <a:cs typeface="Times New Roman" pitchFamily="18" charset="0"/>
              </a:rPr>
              <a:t>  </a:t>
            </a:r>
            <a:r>
              <a:rPr lang="en-US" altLang="ko-KR" sz="2500" b="1" dirty="0" smtClean="0">
                <a:latin typeface="Times New Roman" pitchFamily="18" charset="0"/>
                <a:ea typeface="굴림" charset="-127"/>
                <a:cs typeface="Times New Roman" pitchFamily="18" charset="0"/>
              </a:rPr>
              <a:t>Pattern </a:t>
            </a:r>
            <a:r>
              <a:rPr lang="en-US" altLang="ko-KR" sz="2500" b="1" dirty="0">
                <a:latin typeface="Times New Roman" pitchFamily="18" charset="0"/>
                <a:ea typeface="굴림" charset="-127"/>
                <a:cs typeface="Times New Roman" pitchFamily="18" charset="0"/>
              </a:rPr>
              <a:t>recognition</a:t>
            </a:r>
            <a:r>
              <a:rPr lang="en-US" altLang="ko-KR" sz="2500" dirty="0">
                <a:latin typeface="Times New Roman" pitchFamily="18" charset="0"/>
                <a:ea typeface="굴림" charset="-127"/>
                <a:cs typeface="Times New Roman" pitchFamily="18" charset="0"/>
              </a:rPr>
              <a:t>, </a:t>
            </a:r>
            <a:r>
              <a:rPr lang="en-US" altLang="ko-KR" sz="2500" b="1" dirty="0" smtClean="0">
                <a:latin typeface="Times New Roman" pitchFamily="18" charset="0"/>
                <a:ea typeface="굴림" charset="-127"/>
                <a:cs typeface="Times New Roman" pitchFamily="18" charset="0"/>
              </a:rPr>
              <a:t>classification </a:t>
            </a:r>
            <a:r>
              <a:rPr lang="en-US" altLang="ko-KR" sz="2500" dirty="0" smtClean="0">
                <a:latin typeface="Times New Roman" pitchFamily="18" charset="0"/>
                <a:ea typeface="굴림" charset="-127"/>
                <a:cs typeface="Times New Roman" pitchFamily="18" charset="0"/>
              </a:rPr>
              <a:t>and </a:t>
            </a:r>
            <a:r>
              <a:rPr lang="en-US" altLang="ko-KR" sz="2500" b="1" dirty="0">
                <a:latin typeface="Times New Roman" pitchFamily="18" charset="0"/>
                <a:ea typeface="굴림" charset="-127"/>
                <a:cs typeface="Times New Roman" pitchFamily="18" charset="0"/>
              </a:rPr>
              <a:t>interpretation </a:t>
            </a:r>
            <a:r>
              <a:rPr lang="en-US" altLang="ko-KR" sz="2500" b="1" dirty="0" smtClean="0">
                <a:latin typeface="Times New Roman" pitchFamily="18" charset="0"/>
                <a:ea typeface="굴림" charset="-127"/>
                <a:cs typeface="Times New Roman" pitchFamily="18" charset="0"/>
              </a:rPr>
              <a:t>of</a:t>
            </a:r>
          </a:p>
          <a:p>
            <a:pPr algn="just">
              <a:lnSpc>
                <a:spcPct val="150000"/>
              </a:lnSpc>
              <a:buClr>
                <a:schemeClr val="tx1"/>
              </a:buClr>
              <a:buSzPct val="100000"/>
              <a:buNone/>
            </a:pPr>
            <a:r>
              <a:rPr lang="en-US" altLang="ko-KR" sz="2500" b="1" dirty="0" smtClean="0">
                <a:latin typeface="Times New Roman" pitchFamily="18" charset="0"/>
                <a:ea typeface="굴림" charset="-127"/>
                <a:cs typeface="Times New Roman" pitchFamily="18" charset="0"/>
              </a:rPr>
              <a:t>     incomplete </a:t>
            </a:r>
            <a:r>
              <a:rPr lang="en-US" altLang="ko-KR" sz="2500" b="1" dirty="0">
                <a:latin typeface="Times New Roman" pitchFamily="18" charset="0"/>
                <a:ea typeface="굴림" charset="-127"/>
                <a:cs typeface="Times New Roman" pitchFamily="18" charset="0"/>
              </a:rPr>
              <a:t>and noisy </a:t>
            </a:r>
            <a:r>
              <a:rPr lang="en-US" altLang="ko-KR" sz="2500" b="1" dirty="0" smtClean="0">
                <a:latin typeface="Times New Roman" pitchFamily="18" charset="0"/>
                <a:ea typeface="굴림" charset="-127"/>
                <a:cs typeface="Times New Roman" pitchFamily="18" charset="0"/>
              </a:rPr>
              <a:t>inputs</a:t>
            </a:r>
            <a:endParaRPr lang="en-US" altLang="ko-KR" sz="2500" dirty="0" smtClean="0">
              <a:latin typeface="Times New Roman" pitchFamily="18" charset="0"/>
              <a:ea typeface="굴림" charset="-127"/>
              <a:cs typeface="Times New Roman" pitchFamily="18" charset="0"/>
            </a:endParaRPr>
          </a:p>
          <a:p>
            <a:pPr algn="just">
              <a:lnSpc>
                <a:spcPct val="150000"/>
              </a:lnSpc>
              <a:buClr>
                <a:schemeClr val="tx1"/>
              </a:buClr>
              <a:buSzPct val="100000"/>
              <a:buFont typeface="Wingdings" pitchFamily="2" charset="2"/>
              <a:buChar char="Ø"/>
            </a:pPr>
            <a:r>
              <a:rPr lang="en-US" altLang="ko-KR" sz="2500" b="1" dirty="0" smtClean="0">
                <a:latin typeface="Times New Roman" pitchFamily="18" charset="0"/>
                <a:ea typeface="굴림" charset="-127"/>
                <a:cs typeface="Times New Roman" pitchFamily="18" charset="0"/>
              </a:rPr>
              <a:t>  Resemblance with the functioning of human brain</a:t>
            </a:r>
          </a:p>
          <a:p>
            <a:pPr algn="just">
              <a:lnSpc>
                <a:spcPct val="150000"/>
              </a:lnSpc>
              <a:buClr>
                <a:schemeClr val="tx1"/>
              </a:buClr>
              <a:buSzPct val="100000"/>
              <a:buFont typeface="Wingdings" pitchFamily="2" charset="2"/>
              <a:buChar char="Ø"/>
            </a:pPr>
            <a:r>
              <a:rPr lang="en-US" altLang="ko-KR" sz="2500" b="1" dirty="0" smtClean="0">
                <a:latin typeface="Times New Roman" pitchFamily="18" charset="0"/>
                <a:ea typeface="굴림" charset="-127"/>
                <a:cs typeface="Times New Roman" pitchFamily="18" charset="0"/>
              </a:rPr>
              <a:t>  Ability </a:t>
            </a:r>
            <a:r>
              <a:rPr lang="en-US" altLang="ko-KR" sz="2500" b="1" dirty="0">
                <a:latin typeface="Times New Roman" pitchFamily="18" charset="0"/>
                <a:ea typeface="굴림" charset="-127"/>
                <a:cs typeface="Times New Roman" pitchFamily="18" charset="0"/>
              </a:rPr>
              <a:t>to solve new kinds of problems. </a:t>
            </a:r>
            <a:endParaRPr lang="en-US" altLang="ko-KR" sz="2500" b="1" dirty="0" smtClean="0">
              <a:latin typeface="Times New Roman" pitchFamily="18" charset="0"/>
              <a:ea typeface="굴림" charset="-127"/>
              <a:cs typeface="Times New Roman" pitchFamily="18" charset="0"/>
            </a:endParaRPr>
          </a:p>
          <a:p>
            <a:pPr algn="just">
              <a:lnSpc>
                <a:spcPct val="150000"/>
              </a:lnSpc>
              <a:buClr>
                <a:schemeClr val="tx1"/>
              </a:buClr>
              <a:buSzPct val="100000"/>
              <a:buFont typeface="Wingdings" pitchFamily="2" charset="2"/>
              <a:buChar char="Ø"/>
            </a:pPr>
            <a:r>
              <a:rPr lang="en-US" altLang="ko-KR" sz="2500" b="1" dirty="0" smtClean="0">
                <a:latin typeface="Times New Roman" pitchFamily="18" charset="0"/>
                <a:ea typeface="굴림" charset="-127"/>
                <a:cs typeface="Times New Roman" pitchFamily="18" charset="0"/>
              </a:rPr>
              <a:t>  Fast processing speed</a:t>
            </a:r>
          </a:p>
          <a:p>
            <a:pPr algn="just">
              <a:lnSpc>
                <a:spcPct val="150000"/>
              </a:lnSpc>
              <a:buClr>
                <a:schemeClr val="tx1"/>
              </a:buClr>
              <a:buSzPct val="100000"/>
              <a:buFont typeface="Wingdings" pitchFamily="2" charset="2"/>
              <a:buChar char="Ø"/>
            </a:pPr>
            <a:r>
              <a:rPr lang="en-US" altLang="ko-KR" sz="2500" b="1" dirty="0" smtClean="0">
                <a:latin typeface="Times New Roman" pitchFamily="18" charset="0"/>
                <a:ea typeface="굴림" charset="-127"/>
                <a:cs typeface="Times New Roman" pitchFamily="18" charset="0"/>
              </a:rPr>
              <a:t>  </a:t>
            </a:r>
            <a:r>
              <a:rPr lang="en-US" altLang="ko-KR" sz="2400" b="1" dirty="0" smtClean="0">
                <a:latin typeface="Times New Roman" pitchFamily="18" charset="0"/>
                <a:ea typeface="굴림" charset="-127"/>
                <a:cs typeface="Times New Roman" pitchFamily="18" charset="0"/>
              </a:rPr>
              <a:t>ANNs lack of </a:t>
            </a:r>
            <a:r>
              <a:rPr lang="en-US" altLang="ko-KR" sz="2400" b="1" i="1" u="sng" dirty="0" smtClean="0">
                <a:latin typeface="Times New Roman" pitchFamily="18" charset="0"/>
                <a:ea typeface="굴림" charset="-127"/>
                <a:cs typeface="Times New Roman" pitchFamily="18" charset="0"/>
              </a:rPr>
              <a:t>explanation capabilities</a:t>
            </a:r>
            <a:endParaRPr lang="en-US" sz="2400" b="1" i="1" dirty="0" smtClean="0">
              <a:latin typeface="Times New Roman" pitchFamily="18" charset="0"/>
              <a:ea typeface="굴림" charset="-127"/>
              <a:cs typeface="Times New Roman" pitchFamily="18" charset="0"/>
            </a:endParaRPr>
          </a:p>
          <a:p>
            <a:pPr algn="just">
              <a:lnSpc>
                <a:spcPct val="150000"/>
              </a:lnSpc>
              <a:buClr>
                <a:schemeClr val="tx1"/>
              </a:buClr>
              <a:buSzPct val="100000"/>
              <a:buNone/>
            </a:pPr>
            <a:endParaRPr lang="en-US" altLang="ko-KR" sz="2500" dirty="0">
              <a:latin typeface="Times New Roman" pitchFamily="18" charset="0"/>
              <a:ea typeface="굴림" charset="-127"/>
              <a:cs typeface="Times New Roman" pitchFamily="18" charset="0"/>
              <a:sym typeface="Symbol" pitchFamily="18" charset="2"/>
            </a:endParaRPr>
          </a:p>
        </p:txBody>
      </p:sp>
      <p:sp>
        <p:nvSpPr>
          <p:cNvPr id="5" name="Date Placeholder 4"/>
          <p:cNvSpPr>
            <a:spLocks noGrp="1"/>
          </p:cNvSpPr>
          <p:nvPr>
            <p:ph type="dt" sz="half" idx="10"/>
          </p:nvPr>
        </p:nvSpPr>
        <p:spPr/>
        <p:txBody>
          <a:bodyPr/>
          <a:lstStyle/>
          <a:p>
            <a:fld id="{AAD3593F-B60B-48CC-9F19-BC3E92CC4B22}" type="datetime3">
              <a:rPr lang="en-US" smtClean="0"/>
              <a:pPr/>
              <a:t>31 July 2011</a:t>
            </a:fld>
            <a:endParaRPr lang="en-US"/>
          </a:p>
        </p:txBody>
      </p:sp>
      <p:sp>
        <p:nvSpPr>
          <p:cNvPr id="6" name="Slide Number Placeholder 5"/>
          <p:cNvSpPr>
            <a:spLocks noGrp="1"/>
          </p:cNvSpPr>
          <p:nvPr>
            <p:ph type="sldNum" sz="quarter" idx="12"/>
          </p:nvPr>
        </p:nvSpPr>
        <p:spPr/>
        <p:txBody>
          <a:bodyPr/>
          <a:lstStyle/>
          <a:p>
            <a:fld id="{5143389E-4A58-4641-866A-E744DC58C09F}" type="slidenum">
              <a:rPr lang="en-US" smtClean="0"/>
              <a:pPr/>
              <a:t>8</a:t>
            </a:fld>
            <a:endParaRPr lang="en-US"/>
          </a:p>
        </p:txBody>
      </p:sp>
      <p:sp>
        <p:nvSpPr>
          <p:cNvPr id="47106" name="Rectangle 2"/>
          <p:cNvSpPr>
            <a:spLocks noGrp="1" noChangeArrowheads="1"/>
          </p:cNvSpPr>
          <p:nvPr>
            <p:ph type="title"/>
          </p:nvPr>
        </p:nvSpPr>
        <p:spPr>
          <a:xfrm>
            <a:off x="457200" y="274638"/>
            <a:ext cx="8229600" cy="944562"/>
          </a:xfrm>
        </p:spPr>
        <p:txBody>
          <a:bodyPr>
            <a:noAutofit/>
          </a:bodyPr>
          <a:lstStyle/>
          <a:p>
            <a:pPr algn="ctr"/>
            <a:r>
              <a:rPr lang="en-US" altLang="ko-KR" sz="3600" b="1" dirty="0" smtClean="0">
                <a:ea typeface="굴림" charset="-127"/>
              </a:rPr>
              <a:t>BENEFITS  AND LIMITATIONS OF NEURAL NETWORKS</a:t>
            </a:r>
            <a:r>
              <a:rPr lang="en-US" altLang="ko-KR" sz="3600" dirty="0" smtClean="0">
                <a:ea typeface="굴림" charset="-127"/>
              </a:rPr>
              <a:t> </a:t>
            </a:r>
            <a:endParaRPr lang="en-US" sz="36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nSpc>
                <a:spcPct val="160000"/>
              </a:lnSpc>
              <a:buClr>
                <a:schemeClr val="tx1"/>
              </a:buClr>
              <a:buSzPct val="100000"/>
              <a:buFont typeface="Wingdings" pitchFamily="2" charset="2"/>
              <a:buChar char="Ø"/>
            </a:pPr>
            <a:r>
              <a:rPr lang="en-US" sz="3200" b="1" dirty="0" smtClean="0">
                <a:latin typeface="Times New Roman" pitchFamily="18" charset="0"/>
                <a:cs typeface="Times New Roman" pitchFamily="18" charset="0"/>
              </a:rPr>
              <a:t> Introduction to Rule extraction </a:t>
            </a:r>
          </a:p>
          <a:p>
            <a:pPr>
              <a:lnSpc>
                <a:spcPct val="160000"/>
              </a:lnSpc>
              <a:buClr>
                <a:schemeClr val="tx1"/>
              </a:buClr>
              <a:buSzPct val="100000"/>
              <a:buFont typeface="Wingdings" pitchFamily="2" charset="2"/>
              <a:buChar char="Ø"/>
            </a:pPr>
            <a:r>
              <a:rPr lang="en-US" sz="3200" b="1" dirty="0" smtClean="0">
                <a:latin typeface="Times New Roman" pitchFamily="18" charset="0"/>
                <a:cs typeface="Times New Roman" pitchFamily="18" charset="0"/>
              </a:rPr>
              <a:t> History</a:t>
            </a:r>
          </a:p>
          <a:p>
            <a:pPr>
              <a:lnSpc>
                <a:spcPct val="160000"/>
              </a:lnSpc>
              <a:buClr>
                <a:schemeClr val="tx1"/>
              </a:buClr>
              <a:buSzPct val="100000"/>
              <a:buFont typeface="Wingdings" pitchFamily="2" charset="2"/>
              <a:buChar char="Ø"/>
            </a:pPr>
            <a:r>
              <a:rPr lang="en-US" sz="3200" b="1" dirty="0" smtClean="0">
                <a:latin typeface="Times New Roman" pitchFamily="18" charset="0"/>
                <a:cs typeface="Times New Roman" pitchFamily="18" charset="0"/>
              </a:rPr>
              <a:t> Algorithms  </a:t>
            </a:r>
          </a:p>
          <a:p>
            <a:pPr lvl="2"/>
            <a:r>
              <a:rPr lang="en-US" sz="2800" b="1" dirty="0" smtClean="0"/>
              <a:t>NeuroRule</a:t>
            </a:r>
          </a:p>
          <a:p>
            <a:pPr lvl="2"/>
            <a:r>
              <a:rPr lang="en-US" sz="2800" b="1" dirty="0" smtClean="0"/>
              <a:t>Rule extraction</a:t>
            </a:r>
          </a:p>
          <a:p>
            <a:pPr lvl="2"/>
            <a:r>
              <a:rPr lang="en-US" sz="2800" b="1" dirty="0" smtClean="0"/>
              <a:t>Nefclass</a:t>
            </a:r>
            <a:endParaRPr lang="en-US" sz="2800" b="1" dirty="0" smtClean="0">
              <a:latin typeface="Times New Roman" pitchFamily="18" charset="0"/>
              <a:cs typeface="Times New Roman" pitchFamily="18" charset="0"/>
            </a:endParaRPr>
          </a:p>
          <a:p>
            <a:pPr>
              <a:lnSpc>
                <a:spcPct val="160000"/>
              </a:lnSpc>
              <a:buClr>
                <a:schemeClr val="tx1"/>
              </a:buClr>
              <a:buSzPct val="100000"/>
              <a:buNone/>
            </a:pPr>
            <a:r>
              <a:rPr lang="en-US" sz="2400" b="1" dirty="0" smtClean="0">
                <a:latin typeface="Times New Roman" pitchFamily="18" charset="0"/>
                <a:cs typeface="Times New Roman" pitchFamily="18" charset="0"/>
              </a:rPr>
              <a:t>		</a:t>
            </a:r>
          </a:p>
          <a:p>
            <a:pPr>
              <a:lnSpc>
                <a:spcPct val="200000"/>
              </a:lnSpc>
              <a:buNone/>
            </a:pPr>
            <a:endParaRPr lang="en-US" b="1" dirty="0" smtClean="0">
              <a:latin typeface="Times New Roman" pitchFamily="18" charset="0"/>
              <a:cs typeface="Times New Roman" pitchFamily="18" charset="0"/>
            </a:endParaRPr>
          </a:p>
          <a:p>
            <a:pPr>
              <a:buNone/>
            </a:pPr>
            <a:endParaRPr lang="en-US" dirty="0"/>
          </a:p>
        </p:txBody>
      </p:sp>
      <p:sp>
        <p:nvSpPr>
          <p:cNvPr id="3" name="Date Placeholder 2"/>
          <p:cNvSpPr>
            <a:spLocks noGrp="1"/>
          </p:cNvSpPr>
          <p:nvPr>
            <p:ph type="dt" sz="half" idx="10"/>
          </p:nvPr>
        </p:nvSpPr>
        <p:spPr/>
        <p:txBody>
          <a:bodyPr/>
          <a:lstStyle/>
          <a:p>
            <a:fld id="{9B7D4B7A-5395-4CB5-A0BE-C5499544B77D}" type="datetime3">
              <a:rPr lang="en-US" smtClean="0"/>
              <a:pPr/>
              <a:t>31 July 2011</a:t>
            </a:fld>
            <a:endParaRPr lang="en-US"/>
          </a:p>
        </p:txBody>
      </p:sp>
      <p:sp>
        <p:nvSpPr>
          <p:cNvPr id="4" name="Slide Number Placeholder 3"/>
          <p:cNvSpPr>
            <a:spLocks noGrp="1"/>
          </p:cNvSpPr>
          <p:nvPr>
            <p:ph type="sldNum" sz="quarter" idx="12"/>
          </p:nvPr>
        </p:nvSpPr>
        <p:spPr/>
        <p:txBody>
          <a:bodyPr/>
          <a:lstStyle/>
          <a:p>
            <a:fld id="{5143389E-4A58-4641-866A-E744DC58C09F}" type="slidenum">
              <a:rPr lang="en-US" smtClean="0"/>
              <a:pPr/>
              <a:t>9</a:t>
            </a:fld>
            <a:endParaRPr lang="en-US"/>
          </a:p>
        </p:txBody>
      </p:sp>
      <p:sp>
        <p:nvSpPr>
          <p:cNvPr id="5" name="Title 4"/>
          <p:cNvSpPr>
            <a:spLocks noGrp="1"/>
          </p:cNvSpPr>
          <p:nvPr>
            <p:ph type="title"/>
          </p:nvPr>
        </p:nvSpPr>
        <p:spPr/>
        <p:txBody>
          <a:bodyPr>
            <a:normAutofit fontScale="90000"/>
          </a:bodyPr>
          <a:lstStyle/>
          <a:p>
            <a:pPr algn="ctr"/>
            <a:r>
              <a:rPr lang="en-US" dirty="0" smtClean="0"/>
              <a:t>Rule Extraction from Artificial Neural  Networks</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2929</TotalTime>
  <Words>696</Words>
  <Application>Microsoft Office PowerPoint</Application>
  <PresentationFormat>On-screen Show (4:3)</PresentationFormat>
  <Paragraphs>243</Paragraphs>
  <Slides>18</Slides>
  <Notes>5</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Concourse</vt:lpstr>
      <vt:lpstr>        Presentation   on “Mining Classification Rules from Database Using Artificial Neural Networks”            </vt:lpstr>
      <vt:lpstr>Outline</vt:lpstr>
      <vt:lpstr>Domain Of Project</vt:lpstr>
      <vt:lpstr>Data Mining Tasks</vt:lpstr>
      <vt:lpstr>Data Mining Classification Techniques </vt:lpstr>
      <vt:lpstr>What is Neural Network ? </vt:lpstr>
      <vt:lpstr> Data Mining Classification using  Artificial Neural Networks </vt:lpstr>
      <vt:lpstr>BENEFITS  AND LIMITATIONS OF NEURAL NETWORKS </vt:lpstr>
      <vt:lpstr>Rule Extraction from Artificial Neural  Networks</vt:lpstr>
      <vt:lpstr>Slide 10</vt:lpstr>
      <vt:lpstr>Schedule Of The Project</vt:lpstr>
      <vt:lpstr>Issue Addressed In Project</vt:lpstr>
      <vt:lpstr>Kind Of Project</vt:lpstr>
      <vt:lpstr>Scope Of The Project</vt:lpstr>
      <vt:lpstr>Technology Used</vt:lpstr>
      <vt:lpstr>Conclusion</vt:lpstr>
      <vt:lpstr>Future work</vt:lpstr>
      <vt:lpstr>Slide 18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c:creator>
  <cp:lastModifiedBy>Mahesh</cp:lastModifiedBy>
  <cp:revision>301</cp:revision>
  <dcterms:created xsi:type="dcterms:W3CDTF">2001-12-31T19:20:13Z</dcterms:created>
  <dcterms:modified xsi:type="dcterms:W3CDTF">2011-07-31T10:57:17Z</dcterms:modified>
</cp:coreProperties>
</file>