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145706791" r:id="rId2"/>
    <p:sldId id="528" r:id="rId3"/>
    <p:sldId id="2145706790" r:id="rId4"/>
    <p:sldId id="285" r:id="rId5"/>
    <p:sldId id="4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2EA8A-37E8-40C4-AF5C-3E60CC955621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4E54A-381E-4E25-885F-8C7E8DEE4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05BC01DC-8BD7-C4A0-9D27-5BEA5E760D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BD3764DC-BD53-F606-BA12-AF21B0CC9D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314C2F10-CAC2-11CF-6D3B-033C40113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F2B720-C5E9-4DE1-A045-AD86DB539170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4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606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4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795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779911" y="1169931"/>
            <a:ext cx="6419780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1" y="533401"/>
            <a:ext cx="8206284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" y="3843868"/>
            <a:ext cx="6605667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853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11200" y="533400"/>
            <a:ext cx="107696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16003" y="3843867"/>
            <a:ext cx="9708443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7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533400"/>
            <a:ext cx="107696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4114800"/>
            <a:ext cx="8511403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11" y="533400"/>
            <a:ext cx="9146383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2401" y="3429000"/>
            <a:ext cx="8536623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1" y="4301070"/>
            <a:ext cx="8509815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1" y="71062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61601" y="276860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4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3429000"/>
            <a:ext cx="8509815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5132981"/>
            <a:ext cx="8511403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42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12" y="533400"/>
            <a:ext cx="9146381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1201" y="3886200"/>
            <a:ext cx="8509815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4953000"/>
            <a:ext cx="8509813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1" y="71062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61601" y="276860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042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533400"/>
            <a:ext cx="10034211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1201" y="3928534"/>
            <a:ext cx="850981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4766736"/>
            <a:ext cx="8509813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1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1" y="533401"/>
            <a:ext cx="8739823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53134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5208" y="533400"/>
            <a:ext cx="2725592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0"/>
            <a:ext cx="7800016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50723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7148-C1EC-0071-3B08-FAFA9168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9888"/>
            <a:ext cx="7310967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92C2-DA16-D5FA-6894-3D8A8FF0C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B5CAC-5335-06DA-EDE0-F6CF4A07E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2800" y="17526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5455022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7526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4610724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1" y="533400"/>
            <a:ext cx="8739823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85665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981200"/>
            <a:ext cx="8536624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1" y="4487334"/>
            <a:ext cx="8536623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6428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11201" y="533401"/>
            <a:ext cx="5266623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216483" y="533400"/>
            <a:ext cx="5264317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9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2" y="533400"/>
            <a:ext cx="4955821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199" y="1143001"/>
            <a:ext cx="5260623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3355" y="566738"/>
            <a:ext cx="501873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483" y="1143000"/>
            <a:ext cx="5275607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07269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43791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95313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89" y="533400"/>
            <a:ext cx="42672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99" y="533400"/>
            <a:ext cx="5918340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4889" y="2209803"/>
            <a:ext cx="4267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56416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400" y="1447800"/>
            <a:ext cx="4751011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16000" y="914400"/>
            <a:ext cx="4374632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704" y="2743200"/>
            <a:ext cx="4752297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1200" y="6172201"/>
            <a:ext cx="7748965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accent3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894234" y="3894668"/>
            <a:ext cx="3293941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4495800"/>
            <a:ext cx="8739823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1" y="533401"/>
            <a:ext cx="8739823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6994" y="6172204"/>
            <a:ext cx="160061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172201"/>
            <a:ext cx="774896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5902" y="5578479"/>
            <a:ext cx="1142543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43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>
    <p:pull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EBFF45E9-F0FB-91C5-28EB-B84191C19F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66106" y="5276273"/>
            <a:ext cx="8459787" cy="536575"/>
          </a:xfrm>
        </p:spPr>
        <p:txBody>
          <a:bodyPr>
            <a:noAutofit/>
          </a:bodyPr>
          <a:lstStyle/>
          <a:p>
            <a:pPr algn="ctr" eaLnBrk="1" hangingPunct="1"/>
            <a:r>
              <a:rPr lang="nb-NO" alt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Never compromise on safety.</a:t>
            </a:r>
            <a:br>
              <a:rPr lang="nb-NO" alt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endParaRPr lang="en-GB" altLang="en-US" sz="2000" dirty="0">
              <a:solidFill>
                <a:schemeClr val="tx2"/>
              </a:solidFill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50DB0571-58D9-3E34-7824-68BD04CF90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55800" y="6134101"/>
            <a:ext cx="6400800" cy="720725"/>
          </a:xfrm>
        </p:spPr>
        <p:txBody>
          <a:bodyPr/>
          <a:lstStyle/>
          <a:p>
            <a:r>
              <a:rPr lang="nb-NO" altLang="en-US" dirty="0"/>
              <a:t>Rev 0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AFFB3385-95BE-3255-A574-FCBD668C1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14" y="2057195"/>
            <a:ext cx="5492173" cy="176534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18">
            <a:extLst>
              <a:ext uri="{FF2B5EF4-FFF2-40B4-BE49-F238E27FC236}">
                <a16:creationId xmlns:a16="http://schemas.microsoft.com/office/drawing/2014/main" id="{B125078B-0C87-8645-5B08-82A17FF672B1}"/>
              </a:ext>
            </a:extLst>
          </p:cNvPr>
          <p:cNvSpPr/>
          <p:nvPr/>
        </p:nvSpPr>
        <p:spPr>
          <a:xfrm>
            <a:off x="8926499" y="2155031"/>
            <a:ext cx="1336500" cy="411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964" tIns="58964" rIns="54000" bIns="58964" numCol="1" spcCol="1270" anchor="ctr" anchorCtr="0">
            <a:noAutofit/>
          </a:bodyPr>
          <a:lstStyle/>
          <a:p>
            <a:pPr algn="r" defTabSz="400050">
              <a:lnSpc>
                <a:spcPct val="90000"/>
              </a:lnSpc>
              <a:spcAft>
                <a:spcPct val="35000"/>
              </a:spcAft>
            </a:pPr>
            <a:r>
              <a:rPr lang="en-GB" sz="825"/>
              <a:t>Marine warranty</a:t>
            </a:r>
          </a:p>
        </p:txBody>
      </p:sp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3D6D0B03-144B-7BD8-B691-9EE02F902C6A}"/>
              </a:ext>
            </a:extLst>
          </p:cNvPr>
          <p:cNvSpPr/>
          <p:nvPr/>
        </p:nvSpPr>
        <p:spPr>
          <a:xfrm>
            <a:off x="8926499" y="2629421"/>
            <a:ext cx="1336500" cy="411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964" tIns="58964" rIns="54000" bIns="58964" numCol="1" spcCol="1270" anchor="ctr" anchorCtr="0">
            <a:noAutofit/>
          </a:bodyPr>
          <a:lstStyle/>
          <a:p>
            <a:pPr algn="r" defTabSz="400050">
              <a:lnSpc>
                <a:spcPct val="90000"/>
              </a:lnSpc>
              <a:spcAft>
                <a:spcPct val="35000"/>
              </a:spcAft>
            </a:pPr>
            <a:r>
              <a:rPr lang="en-GB" sz="825"/>
              <a:t>Dynamic positioning</a:t>
            </a:r>
          </a:p>
        </p:txBody>
      </p:sp>
      <p:sp>
        <p:nvSpPr>
          <p:cNvPr id="37" name="Freeform: Shape 20">
            <a:extLst>
              <a:ext uri="{FF2B5EF4-FFF2-40B4-BE49-F238E27FC236}">
                <a16:creationId xmlns:a16="http://schemas.microsoft.com/office/drawing/2014/main" id="{1CB0AF17-6DC3-5BCD-A9FD-4B4280518445}"/>
              </a:ext>
            </a:extLst>
          </p:cNvPr>
          <p:cNvSpPr/>
          <p:nvPr/>
        </p:nvSpPr>
        <p:spPr>
          <a:xfrm>
            <a:off x="8926499" y="3103812"/>
            <a:ext cx="1336500" cy="411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58964" rIns="54000" bIns="58964" numCol="1" spcCol="1270" anchor="ctr" anchorCtr="0">
            <a:noAutofit/>
          </a:bodyPr>
          <a:lstStyle/>
          <a:p>
            <a:pPr algn="r" defTabSz="400050">
              <a:lnSpc>
                <a:spcPct val="90000"/>
              </a:lnSpc>
              <a:spcAft>
                <a:spcPct val="35000"/>
              </a:spcAft>
            </a:pPr>
            <a:r>
              <a:rPr lang="en-GB" sz="825"/>
              <a:t>Jack-up and geotechnical engineering</a:t>
            </a:r>
          </a:p>
        </p:txBody>
      </p:sp>
      <p:sp>
        <p:nvSpPr>
          <p:cNvPr id="38" name="Freeform: Shape 21">
            <a:extLst>
              <a:ext uri="{FF2B5EF4-FFF2-40B4-BE49-F238E27FC236}">
                <a16:creationId xmlns:a16="http://schemas.microsoft.com/office/drawing/2014/main" id="{98453F47-884C-F26B-AF87-0C95CB5C7412}"/>
              </a:ext>
            </a:extLst>
          </p:cNvPr>
          <p:cNvSpPr/>
          <p:nvPr/>
        </p:nvSpPr>
        <p:spPr>
          <a:xfrm>
            <a:off x="8926499" y="3578202"/>
            <a:ext cx="1336500" cy="411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964" tIns="58964" rIns="54000" bIns="58964" numCol="1" spcCol="1270" anchor="ctr" anchorCtr="0">
            <a:noAutofit/>
          </a:bodyPr>
          <a:lstStyle/>
          <a:p>
            <a:pPr algn="r" defTabSz="400050">
              <a:lnSpc>
                <a:spcPct val="90000"/>
              </a:lnSpc>
              <a:spcAft>
                <a:spcPct val="35000"/>
              </a:spcAft>
            </a:pPr>
            <a:r>
              <a:rPr lang="en-GB" sz="825"/>
              <a:t>Marine operations </a:t>
            </a:r>
            <a:br>
              <a:rPr lang="en-GB" sz="825"/>
            </a:br>
            <a:r>
              <a:rPr lang="en-GB" sz="825"/>
              <a:t>and survey</a:t>
            </a:r>
          </a:p>
        </p:txBody>
      </p:sp>
      <p:sp>
        <p:nvSpPr>
          <p:cNvPr id="43" name="Freeform: Shape 22">
            <a:extLst>
              <a:ext uri="{FF2B5EF4-FFF2-40B4-BE49-F238E27FC236}">
                <a16:creationId xmlns:a16="http://schemas.microsoft.com/office/drawing/2014/main" id="{883EFAD5-542F-58E5-FA21-0625163CC288}"/>
              </a:ext>
            </a:extLst>
          </p:cNvPr>
          <p:cNvSpPr/>
          <p:nvPr/>
        </p:nvSpPr>
        <p:spPr>
          <a:xfrm>
            <a:off x="8926499" y="4052592"/>
            <a:ext cx="1336500" cy="411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964" tIns="58964" rIns="54000" bIns="58964" numCol="1" spcCol="1270" anchor="ctr" anchorCtr="0">
            <a:noAutofit/>
          </a:bodyPr>
          <a:lstStyle/>
          <a:p>
            <a:pPr algn="r" defTabSz="400050">
              <a:lnSpc>
                <a:spcPct val="90000"/>
              </a:lnSpc>
              <a:spcAft>
                <a:spcPct val="35000"/>
              </a:spcAft>
            </a:pPr>
            <a:r>
              <a:rPr lang="nb-NO" sz="825"/>
              <a:t>Meteorological and oceanographic studies</a:t>
            </a:r>
            <a:endParaRPr lang="en-GB" sz="825"/>
          </a:p>
        </p:txBody>
      </p:sp>
      <p:sp>
        <p:nvSpPr>
          <p:cNvPr id="45" name="Freeform: Shape 23">
            <a:extLst>
              <a:ext uri="{FF2B5EF4-FFF2-40B4-BE49-F238E27FC236}">
                <a16:creationId xmlns:a16="http://schemas.microsoft.com/office/drawing/2014/main" id="{65EE908D-2FDC-3CEE-9A2C-41C463B86765}"/>
              </a:ext>
            </a:extLst>
          </p:cNvPr>
          <p:cNvSpPr/>
          <p:nvPr/>
        </p:nvSpPr>
        <p:spPr>
          <a:xfrm>
            <a:off x="8926499" y="4526982"/>
            <a:ext cx="1336500" cy="411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964" tIns="58964" rIns="54000" bIns="58964" numCol="1" spcCol="1270" anchor="ctr" anchorCtr="0">
            <a:noAutofit/>
          </a:bodyPr>
          <a:lstStyle/>
          <a:p>
            <a:pPr algn="r" defTabSz="400050">
              <a:lnSpc>
                <a:spcPct val="90000"/>
              </a:lnSpc>
              <a:spcAft>
                <a:spcPct val="35000"/>
              </a:spcAft>
            </a:pPr>
            <a:r>
              <a:rPr lang="en-GB" sz="825"/>
              <a:t>Naval architecture </a:t>
            </a:r>
            <a:br>
              <a:rPr lang="en-GB" sz="825"/>
            </a:br>
            <a:r>
              <a:rPr lang="en-GB" sz="825"/>
              <a:t>and engineering</a:t>
            </a:r>
          </a:p>
        </p:txBody>
      </p:sp>
      <p:sp>
        <p:nvSpPr>
          <p:cNvPr id="46" name="Freeform: Shape 24">
            <a:extLst>
              <a:ext uri="{FF2B5EF4-FFF2-40B4-BE49-F238E27FC236}">
                <a16:creationId xmlns:a16="http://schemas.microsoft.com/office/drawing/2014/main" id="{DA6CA257-7916-D516-5BCB-B143AD56F683}"/>
              </a:ext>
            </a:extLst>
          </p:cNvPr>
          <p:cNvSpPr/>
          <p:nvPr/>
        </p:nvSpPr>
        <p:spPr>
          <a:xfrm>
            <a:off x="8926499" y="5001374"/>
            <a:ext cx="1336500" cy="411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964" tIns="58964" rIns="54000" bIns="58964" numCol="1" spcCol="1270" anchor="ctr" anchorCtr="0">
            <a:noAutofit/>
          </a:bodyPr>
          <a:lstStyle/>
          <a:p>
            <a:pPr algn="r" defTabSz="400050">
              <a:lnSpc>
                <a:spcPct val="90000"/>
              </a:lnSpc>
              <a:spcAft>
                <a:spcPct val="35000"/>
              </a:spcAft>
            </a:pPr>
            <a:r>
              <a:rPr lang="en-GB" sz="825"/>
              <a:t>Transport and Installation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E7EDF0-E69A-15E3-F268-BD4F9DC41BAE}"/>
              </a:ext>
            </a:extLst>
          </p:cNvPr>
          <p:cNvGrpSpPr/>
          <p:nvPr/>
        </p:nvGrpSpPr>
        <p:grpSpPr>
          <a:xfrm>
            <a:off x="8926499" y="2155032"/>
            <a:ext cx="1336500" cy="3257481"/>
            <a:chOff x="9950450" y="1716199"/>
            <a:chExt cx="1749136" cy="4330589"/>
          </a:xfrm>
          <a:solidFill>
            <a:schemeClr val="accent1"/>
          </a:solidFill>
        </p:grpSpPr>
        <p:sp>
          <p:nvSpPr>
            <p:cNvPr id="49" name="Freeform: Shape 18">
              <a:extLst>
                <a:ext uri="{FF2B5EF4-FFF2-40B4-BE49-F238E27FC236}">
                  <a16:creationId xmlns:a16="http://schemas.microsoft.com/office/drawing/2014/main" id="{54A7A1EB-DB1B-E651-45FC-B1DE7BB33ABC}"/>
                </a:ext>
              </a:extLst>
            </p:cNvPr>
            <p:cNvSpPr/>
            <p:nvPr/>
          </p:nvSpPr>
          <p:spPr>
            <a:xfrm>
              <a:off x="9950450" y="1716199"/>
              <a:ext cx="1749136" cy="546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964" tIns="58964" rIns="54000" bIns="58964" numCol="1" spcCol="1270" anchor="ctr" anchorCtr="0">
              <a:noAutofit/>
            </a:bodyPr>
            <a:lstStyle/>
            <a:p>
              <a:pPr algn="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GB" sz="825" dirty="0">
                  <a:solidFill>
                    <a:schemeClr val="tx1"/>
                  </a:solidFill>
                </a:rPr>
                <a:t>Marine warranty consultancy </a:t>
              </a:r>
            </a:p>
          </p:txBody>
        </p:sp>
        <p:sp>
          <p:nvSpPr>
            <p:cNvPr id="58" name="Freeform: Shape 19">
              <a:extLst>
                <a:ext uri="{FF2B5EF4-FFF2-40B4-BE49-F238E27FC236}">
                  <a16:creationId xmlns:a16="http://schemas.microsoft.com/office/drawing/2014/main" id="{570CAD00-5CC0-BF7E-6A84-1C27BF7DEA83}"/>
                </a:ext>
              </a:extLst>
            </p:cNvPr>
            <p:cNvSpPr/>
            <p:nvPr/>
          </p:nvSpPr>
          <p:spPr>
            <a:xfrm>
              <a:off x="9950450" y="2346867"/>
              <a:ext cx="1749136" cy="546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964" tIns="58964" rIns="54000" bIns="58964" numCol="1" spcCol="1270" anchor="ctr" anchorCtr="0">
              <a:noAutofit/>
            </a:bodyPr>
            <a:lstStyle/>
            <a:p>
              <a:pPr algn="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GB" sz="825" dirty="0">
                  <a:solidFill>
                    <a:schemeClr val="tx1"/>
                  </a:solidFill>
                </a:rPr>
                <a:t>Dynamic positioning</a:t>
              </a:r>
            </a:p>
          </p:txBody>
        </p:sp>
        <p:sp>
          <p:nvSpPr>
            <p:cNvPr id="59" name="Freeform: Shape 20">
              <a:extLst>
                <a:ext uri="{FF2B5EF4-FFF2-40B4-BE49-F238E27FC236}">
                  <a16:creationId xmlns:a16="http://schemas.microsoft.com/office/drawing/2014/main" id="{E9DC1776-0869-6DEA-0441-B1386B1027CE}"/>
                </a:ext>
              </a:extLst>
            </p:cNvPr>
            <p:cNvSpPr/>
            <p:nvPr/>
          </p:nvSpPr>
          <p:spPr>
            <a:xfrm>
              <a:off x="9950450" y="2977535"/>
              <a:ext cx="1749136" cy="546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8964" rIns="54000" bIns="58964" numCol="1" spcCol="1270" anchor="ctr" anchorCtr="0">
              <a:noAutofit/>
            </a:bodyPr>
            <a:lstStyle/>
            <a:p>
              <a:pPr algn="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GB" sz="825" dirty="0">
                  <a:solidFill>
                    <a:schemeClr val="tx1"/>
                  </a:solidFill>
                </a:rPr>
                <a:t>Jack-up and geotechnical engineering</a:t>
              </a:r>
            </a:p>
          </p:txBody>
        </p:sp>
        <p:sp>
          <p:nvSpPr>
            <p:cNvPr id="60" name="Freeform: Shape 21">
              <a:extLst>
                <a:ext uri="{FF2B5EF4-FFF2-40B4-BE49-F238E27FC236}">
                  <a16:creationId xmlns:a16="http://schemas.microsoft.com/office/drawing/2014/main" id="{679F578F-9E6B-3718-10A4-4D611711F869}"/>
                </a:ext>
              </a:extLst>
            </p:cNvPr>
            <p:cNvSpPr/>
            <p:nvPr/>
          </p:nvSpPr>
          <p:spPr>
            <a:xfrm>
              <a:off x="9950450" y="3608203"/>
              <a:ext cx="1749136" cy="546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964" tIns="58964" rIns="54000" bIns="58964" numCol="1" spcCol="1270" anchor="ctr" anchorCtr="0">
              <a:noAutofit/>
            </a:bodyPr>
            <a:lstStyle/>
            <a:p>
              <a:pPr algn="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GB" sz="825" dirty="0">
                  <a:solidFill>
                    <a:schemeClr val="tx1"/>
                  </a:solidFill>
                </a:rPr>
                <a:t>Marine operations </a:t>
              </a:r>
              <a:br>
                <a:rPr lang="en-GB" sz="825" dirty="0">
                  <a:solidFill>
                    <a:schemeClr val="tx1"/>
                  </a:solidFill>
                </a:rPr>
              </a:br>
              <a:r>
                <a:rPr lang="en-GB" sz="825" dirty="0">
                  <a:solidFill>
                    <a:schemeClr val="tx1"/>
                  </a:solidFill>
                </a:rPr>
                <a:t>and survey</a:t>
              </a:r>
            </a:p>
          </p:txBody>
        </p:sp>
        <p:sp>
          <p:nvSpPr>
            <p:cNvPr id="61" name="Freeform: Shape 22">
              <a:extLst>
                <a:ext uri="{FF2B5EF4-FFF2-40B4-BE49-F238E27FC236}">
                  <a16:creationId xmlns:a16="http://schemas.microsoft.com/office/drawing/2014/main" id="{6C4D7753-59D9-7D56-024F-95470685AA5B}"/>
                </a:ext>
              </a:extLst>
            </p:cNvPr>
            <p:cNvSpPr/>
            <p:nvPr/>
          </p:nvSpPr>
          <p:spPr>
            <a:xfrm>
              <a:off x="9950450" y="4238871"/>
              <a:ext cx="1749136" cy="546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964" tIns="58964" rIns="54000" bIns="58964" numCol="1" spcCol="1270" anchor="ctr" anchorCtr="0">
              <a:noAutofit/>
            </a:bodyPr>
            <a:lstStyle/>
            <a:p>
              <a:pPr algn="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nb-NO" sz="825" dirty="0">
                  <a:solidFill>
                    <a:schemeClr val="tx1"/>
                  </a:solidFill>
                </a:rPr>
                <a:t>Meteorological and oceanographic studies</a:t>
              </a:r>
              <a:endParaRPr lang="en-GB" sz="825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23">
              <a:extLst>
                <a:ext uri="{FF2B5EF4-FFF2-40B4-BE49-F238E27FC236}">
                  <a16:creationId xmlns:a16="http://schemas.microsoft.com/office/drawing/2014/main" id="{E81FF706-2A61-6CC0-12FE-E8E9F4659521}"/>
                </a:ext>
              </a:extLst>
            </p:cNvPr>
            <p:cNvSpPr/>
            <p:nvPr/>
          </p:nvSpPr>
          <p:spPr>
            <a:xfrm>
              <a:off x="9950450" y="4869539"/>
              <a:ext cx="1749136" cy="546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964" tIns="58964" rIns="54000" bIns="58964" numCol="1" spcCol="1270" anchor="ctr" anchorCtr="0">
              <a:noAutofit/>
            </a:bodyPr>
            <a:lstStyle/>
            <a:p>
              <a:pPr algn="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GB" sz="825" dirty="0">
                  <a:solidFill>
                    <a:schemeClr val="tx1"/>
                  </a:solidFill>
                </a:rPr>
                <a:t>Naval architecture </a:t>
              </a:r>
              <a:br>
                <a:rPr lang="en-GB" sz="825" dirty="0">
                  <a:solidFill>
                    <a:schemeClr val="tx1"/>
                  </a:solidFill>
                </a:rPr>
              </a:br>
              <a:r>
                <a:rPr lang="en-GB" sz="825" dirty="0">
                  <a:solidFill>
                    <a:schemeClr val="tx1"/>
                  </a:solidFill>
                </a:rPr>
                <a:t>and engineering</a:t>
              </a:r>
            </a:p>
          </p:txBody>
        </p:sp>
        <p:sp>
          <p:nvSpPr>
            <p:cNvPr id="63" name="Freeform: Shape 24">
              <a:extLst>
                <a:ext uri="{FF2B5EF4-FFF2-40B4-BE49-F238E27FC236}">
                  <a16:creationId xmlns:a16="http://schemas.microsoft.com/office/drawing/2014/main" id="{E97B7825-45FC-C14C-8BB3-674F934011CF}"/>
                </a:ext>
              </a:extLst>
            </p:cNvPr>
            <p:cNvSpPr/>
            <p:nvPr/>
          </p:nvSpPr>
          <p:spPr>
            <a:xfrm>
              <a:off x="9950450" y="5500209"/>
              <a:ext cx="1749136" cy="546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964" tIns="58964" rIns="54000" bIns="58964" numCol="1" spcCol="1270" anchor="ctr" anchorCtr="0">
              <a:noAutofit/>
            </a:bodyPr>
            <a:lstStyle/>
            <a:p>
              <a:pPr algn="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GB" sz="825" dirty="0">
                  <a:solidFill>
                    <a:schemeClr val="tx1"/>
                  </a:solidFill>
                </a:rPr>
                <a:t>Transport and installation</a:t>
              </a:r>
            </a:p>
          </p:txBody>
        </p:sp>
      </p:grp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668192" y="85844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8192" y="85844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</a:t>
            </a:fld>
            <a:endParaRPr lang="en-GB"/>
          </a:p>
        </p:txBody>
      </p:sp>
      <p:sp>
        <p:nvSpPr>
          <p:cNvPr id="10" name="Freeform: Shape 6">
            <a:extLst>
              <a:ext uri="{FF2B5EF4-FFF2-40B4-BE49-F238E27FC236}">
                <a16:creationId xmlns:a16="http://schemas.microsoft.com/office/drawing/2014/main" id="{5FBEFAF9-7DC8-88FD-5D5B-D20E53EA35B1}"/>
              </a:ext>
            </a:extLst>
          </p:cNvPr>
          <p:cNvSpPr/>
          <p:nvPr/>
        </p:nvSpPr>
        <p:spPr>
          <a:xfrm>
            <a:off x="1929001" y="2155039"/>
            <a:ext cx="1335876" cy="402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57593" tIns="57593" rIns="57593" bIns="57593" numCol="1" spcCol="1270" anchor="ctr" anchorCtr="0">
            <a:noAutofit/>
          </a:bodyPr>
          <a:lstStyle/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en-GB" sz="825"/>
              <a:t>Wind Farm</a:t>
            </a:r>
            <a:endParaRPr lang="en-US" sz="825"/>
          </a:p>
        </p:txBody>
      </p:sp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BCA90AA2-1D6C-4421-8483-0055244C835E}"/>
              </a:ext>
            </a:extLst>
          </p:cNvPr>
          <p:cNvSpPr/>
          <p:nvPr/>
        </p:nvSpPr>
        <p:spPr>
          <a:xfrm>
            <a:off x="1929001" y="2632597"/>
            <a:ext cx="1335876" cy="402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57593" tIns="57593" rIns="57593" bIns="57593" numCol="1" spcCol="1270" anchor="ctr" anchorCtr="0">
            <a:noAutofit/>
          </a:bodyPr>
          <a:lstStyle/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en-GB" sz="825"/>
              <a:t>Jacket and Topsides</a:t>
            </a:r>
            <a:endParaRPr lang="en-US" sz="825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34CADC96-9B54-3DC9-7AE8-162DE12A6168}"/>
              </a:ext>
            </a:extLst>
          </p:cNvPr>
          <p:cNvSpPr/>
          <p:nvPr/>
        </p:nvSpPr>
        <p:spPr>
          <a:xfrm>
            <a:off x="1929001" y="3110155"/>
            <a:ext cx="1335876" cy="402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57593" tIns="57593" rIns="57593" bIns="57593" numCol="1" spcCol="1270" anchor="ctr" anchorCtr="0">
            <a:noAutofit/>
          </a:bodyPr>
          <a:lstStyle/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en-GB" sz="825"/>
              <a:t>Floating assets</a:t>
            </a:r>
            <a:endParaRPr lang="en-US" sz="825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F344F58A-8E1A-FAC6-86BE-69DE008E9B27}"/>
              </a:ext>
            </a:extLst>
          </p:cNvPr>
          <p:cNvSpPr/>
          <p:nvPr/>
        </p:nvSpPr>
        <p:spPr>
          <a:xfrm>
            <a:off x="1929001" y="3587714"/>
            <a:ext cx="1335876" cy="402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57593" tIns="57593" rIns="57593" bIns="57593" numCol="1" spcCol="1270" anchor="ctr" anchorCtr="0">
            <a:noAutofit/>
          </a:bodyPr>
          <a:lstStyle/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en-GB" sz="825"/>
              <a:t>Sub-Sea Installations</a:t>
            </a:r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E29925C8-25CE-01DD-DA49-BFD743F17F8F}"/>
              </a:ext>
            </a:extLst>
          </p:cNvPr>
          <p:cNvSpPr/>
          <p:nvPr/>
        </p:nvSpPr>
        <p:spPr>
          <a:xfrm>
            <a:off x="1929001" y="4029902"/>
            <a:ext cx="1335876" cy="402427"/>
          </a:xfrm>
          <a:prstGeom prst="rect">
            <a:avLst/>
          </a:prstGeom>
          <a:solidFill>
            <a:srgbClr val="0F204B"/>
          </a:solidFill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593" tIns="57593" rIns="57593" bIns="57593" numCol="1" spcCol="1270" anchor="ctr" anchorCtr="0">
            <a:noAutofit/>
          </a:bodyPr>
          <a:lstStyle/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en-GB" sz="825" dirty="0">
                <a:solidFill>
                  <a:schemeClr val="tx1"/>
                </a:solidFill>
              </a:rPr>
              <a:t>Terminals</a:t>
            </a:r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ADAD4CF8-E5C8-89D6-1D05-D13DC1B25CB1}"/>
              </a:ext>
            </a:extLst>
          </p:cNvPr>
          <p:cNvSpPr/>
          <p:nvPr/>
        </p:nvSpPr>
        <p:spPr>
          <a:xfrm>
            <a:off x="1929001" y="4542831"/>
            <a:ext cx="1335876" cy="402427"/>
          </a:xfrm>
          <a:prstGeom prst="rect">
            <a:avLst/>
          </a:prstGeom>
          <a:solidFill>
            <a:srgbClr val="0F204B"/>
          </a:solidFill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593" tIns="57593" rIns="57593" bIns="57593" numCol="1" spcCol="1270" anchor="ctr" anchorCtr="0">
            <a:noAutofit/>
          </a:bodyPr>
          <a:lstStyle/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en-GB" sz="825" dirty="0">
                <a:solidFill>
                  <a:schemeClr val="tx1"/>
                </a:solidFill>
              </a:rPr>
              <a:t>Ground based structures</a:t>
            </a:r>
          </a:p>
        </p:txBody>
      </p:sp>
      <p:sp>
        <p:nvSpPr>
          <p:cNvPr id="28" name="Freeform: Shape 14">
            <a:extLst>
              <a:ext uri="{FF2B5EF4-FFF2-40B4-BE49-F238E27FC236}">
                <a16:creationId xmlns:a16="http://schemas.microsoft.com/office/drawing/2014/main" id="{A0AED74F-D8BC-A05D-DD53-A66308A79D40}"/>
              </a:ext>
            </a:extLst>
          </p:cNvPr>
          <p:cNvSpPr/>
          <p:nvPr/>
        </p:nvSpPr>
        <p:spPr>
          <a:xfrm>
            <a:off x="1929001" y="5009080"/>
            <a:ext cx="1336500" cy="402427"/>
          </a:xfrm>
          <a:prstGeom prst="rect">
            <a:avLst/>
          </a:prstGeom>
          <a:solidFill>
            <a:srgbClr val="0F204B"/>
          </a:solidFill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593" tIns="57593" rIns="57593" bIns="57593" numCol="1" spcCol="1270" anchor="ctr" anchorCtr="0">
            <a:noAutofit/>
          </a:bodyPr>
          <a:lstStyle/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en-GB" sz="825" dirty="0">
                <a:solidFill>
                  <a:schemeClr val="tx1"/>
                </a:solidFill>
              </a:rPr>
              <a:t>Decommissioning</a:t>
            </a:r>
            <a:endParaRPr lang="en-GB" sz="825" dirty="0">
              <a:solidFill>
                <a:schemeClr val="tx1"/>
              </a:solidFill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F06F32-E6C4-8C5B-7D95-92E918A0D879}"/>
              </a:ext>
            </a:extLst>
          </p:cNvPr>
          <p:cNvGrpSpPr/>
          <p:nvPr/>
        </p:nvGrpSpPr>
        <p:grpSpPr>
          <a:xfrm>
            <a:off x="1929001" y="2155038"/>
            <a:ext cx="1335876" cy="1835102"/>
            <a:chOff x="540001" y="1730383"/>
            <a:chExt cx="1781168" cy="2446803"/>
          </a:xfrm>
        </p:grpSpPr>
        <p:sp>
          <p:nvSpPr>
            <p:cNvPr id="31" name="Freeform: Shape 6">
              <a:extLst>
                <a:ext uri="{FF2B5EF4-FFF2-40B4-BE49-F238E27FC236}">
                  <a16:creationId xmlns:a16="http://schemas.microsoft.com/office/drawing/2014/main" id="{A82E0FBF-D214-535A-D16C-6F25A387B373}"/>
                </a:ext>
              </a:extLst>
            </p:cNvPr>
            <p:cNvSpPr/>
            <p:nvPr/>
          </p:nvSpPr>
          <p:spPr>
            <a:xfrm>
              <a:off x="540001" y="1730383"/>
              <a:ext cx="1781168" cy="5365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7593" tIns="57593" rIns="57593" bIns="57593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GB" sz="825" dirty="0">
                  <a:solidFill>
                    <a:schemeClr val="tx1"/>
                  </a:solidFill>
                </a:rPr>
                <a:t>Wind Farm</a:t>
              </a:r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7">
              <a:extLst>
                <a:ext uri="{FF2B5EF4-FFF2-40B4-BE49-F238E27FC236}">
                  <a16:creationId xmlns:a16="http://schemas.microsoft.com/office/drawing/2014/main" id="{FE677256-78DE-8ABF-28C8-DCF797844B49}"/>
                </a:ext>
              </a:extLst>
            </p:cNvPr>
            <p:cNvSpPr/>
            <p:nvPr/>
          </p:nvSpPr>
          <p:spPr>
            <a:xfrm>
              <a:off x="540001" y="2367128"/>
              <a:ext cx="1781168" cy="5365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7593" tIns="57593" rIns="57593" bIns="57593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Aft>
                  <a:spcPts val="150"/>
                </a:spcAft>
              </a:pPr>
              <a:r>
                <a:rPr lang="en-GB" sz="825" dirty="0">
                  <a:solidFill>
                    <a:schemeClr val="tx1"/>
                  </a:solidFill>
                </a:rPr>
                <a:t>Jacket and Topsides</a:t>
              </a:r>
            </a:p>
            <a:p>
              <a:pPr marL="67866" indent="-67866" defTabSz="4000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GB" sz="825" dirty="0">
                  <a:solidFill>
                    <a:schemeClr val="accent5"/>
                  </a:solidFill>
                </a:rPr>
                <a:t>Converter platforms</a:t>
              </a:r>
              <a:endParaRPr lang="en-US" sz="825" dirty="0">
                <a:solidFill>
                  <a:schemeClr val="accent5"/>
                </a:solidFill>
              </a:endParaRPr>
            </a:p>
          </p:txBody>
        </p:sp>
        <p:sp>
          <p:nvSpPr>
            <p:cNvPr id="33" name="Freeform: Shape 10">
              <a:extLst>
                <a:ext uri="{FF2B5EF4-FFF2-40B4-BE49-F238E27FC236}">
                  <a16:creationId xmlns:a16="http://schemas.microsoft.com/office/drawing/2014/main" id="{4A362F83-CC3B-CFE2-9EA6-590D091941C1}"/>
                </a:ext>
              </a:extLst>
            </p:cNvPr>
            <p:cNvSpPr/>
            <p:nvPr/>
          </p:nvSpPr>
          <p:spPr>
            <a:xfrm>
              <a:off x="540001" y="3003872"/>
              <a:ext cx="1781168" cy="5365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7593" tIns="57593" rIns="57593" bIns="57593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Aft>
                  <a:spcPts val="150"/>
                </a:spcAft>
              </a:pPr>
              <a:r>
                <a:rPr lang="en-GB" sz="825" dirty="0">
                  <a:solidFill>
                    <a:schemeClr val="tx1"/>
                  </a:solidFill>
                </a:rPr>
                <a:t>Floating assets</a:t>
              </a:r>
            </a:p>
            <a:p>
              <a:pPr marL="67866" indent="-67866" defTabSz="400050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825" dirty="0">
                  <a:solidFill>
                    <a:schemeClr val="accent5"/>
                  </a:solidFill>
                </a:rPr>
                <a:t>Floating wind</a:t>
              </a:r>
              <a:endParaRPr lang="en-US" sz="825" dirty="0">
                <a:solidFill>
                  <a:schemeClr val="accent5"/>
                </a:solidFill>
              </a:endParaRPr>
            </a:p>
          </p:txBody>
        </p:sp>
        <p:sp>
          <p:nvSpPr>
            <p:cNvPr id="34" name="Freeform: Shape 11">
              <a:extLst>
                <a:ext uri="{FF2B5EF4-FFF2-40B4-BE49-F238E27FC236}">
                  <a16:creationId xmlns:a16="http://schemas.microsoft.com/office/drawing/2014/main" id="{B01B093C-DFFE-F940-1D0F-4A3006D41375}"/>
                </a:ext>
              </a:extLst>
            </p:cNvPr>
            <p:cNvSpPr/>
            <p:nvPr/>
          </p:nvSpPr>
          <p:spPr>
            <a:xfrm>
              <a:off x="540001" y="3640617"/>
              <a:ext cx="1781168" cy="5365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7593" tIns="57593" rIns="57593" bIns="57593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Aft>
                  <a:spcPts val="150"/>
                </a:spcAft>
              </a:pPr>
              <a:r>
                <a:rPr lang="en-GB" sz="825" dirty="0">
                  <a:solidFill>
                    <a:schemeClr val="tx1"/>
                  </a:solidFill>
                </a:rPr>
                <a:t>Sub-Sea Installations</a:t>
              </a:r>
            </a:p>
            <a:p>
              <a:pPr marL="67866" indent="-67866" defTabSz="400050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825" dirty="0">
                  <a:solidFill>
                    <a:schemeClr val="accent5"/>
                  </a:solidFill>
                </a:rPr>
                <a:t>Grid connections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FF40B53-DA67-8E6E-A45C-C1BA34CDF245}"/>
              </a:ext>
            </a:extLst>
          </p:cNvPr>
          <p:cNvSpPr txBox="1"/>
          <p:nvPr/>
        </p:nvSpPr>
        <p:spPr>
          <a:xfrm>
            <a:off x="2596939" y="208481"/>
            <a:ext cx="45815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DMAR CONSULTANCY FOR OFFSHORE ENERGY INDUSTRY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6FAE2DF7-8A7F-3A0E-0CDB-7A580284F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949" y="353678"/>
            <a:ext cx="2133600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8AD8B-71F8-B89D-3EEC-E29C4DF8CC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90" r="30991" b="31577"/>
          <a:stretch/>
        </p:blipFill>
        <p:spPr>
          <a:xfrm>
            <a:off x="3264877" y="2155031"/>
            <a:ext cx="5660997" cy="325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24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3" grpId="0" animBg="1"/>
      <p:bldP spid="45" grpId="0" animBg="1"/>
      <p:bldP spid="46" grpId="0" animBg="1"/>
      <p:bldP spid="10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accent3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00AD-CC18-47E8-90F7-F1F8829A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232" y="152357"/>
            <a:ext cx="6286719" cy="91447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Marine Warranty consultancy assistance process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18DCD-2DD9-4890-8855-7E479DAE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A07366-CB75-4AA8-9E5B-928B849F427C}" type="slidenum">
              <a:rPr lang="en-GB">
                <a:solidFill>
                  <a:srgbClr val="146194">
                    <a:lumMod val="50000"/>
                  </a:srgbClr>
                </a:solidFill>
                <a:latin typeface="Century Gothic" panose="020B0502020202020204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dirty="0">
              <a:solidFill>
                <a:srgbClr val="146194">
                  <a:lumMod val="50000"/>
                </a:srgbClr>
              </a:solidFill>
              <a:latin typeface="Century Gothic" panose="020B050202020202020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6D3395-2056-4BDB-A4AC-0703D6879347}"/>
              </a:ext>
            </a:extLst>
          </p:cNvPr>
          <p:cNvGrpSpPr>
            <a:grpSpLocks/>
          </p:cNvGrpSpPr>
          <p:nvPr/>
        </p:nvGrpSpPr>
        <p:grpSpPr>
          <a:xfrm>
            <a:off x="1928813" y="2158563"/>
            <a:ext cx="6110261" cy="1350000"/>
            <a:chOff x="540149" y="1735084"/>
            <a:chExt cx="11107919" cy="1312892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350F76DC-220E-412E-B7F0-04F7CCC60B2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0149" y="1735084"/>
              <a:ext cx="760014" cy="13128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lIns="53987" tIns="53987" rIns="53987" bIns="53987" anchor="ctr"/>
            <a:lstStyle>
              <a:lvl1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2"/>
                </a:buClr>
                <a:buSzPct val="110000"/>
                <a:buFont typeface="Arial" pitchFamily="34" charset="0"/>
                <a:buNone/>
                <a:defRPr sz="44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1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rgbClr val="6BC200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5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buClr>
                  <a:srgbClr val="A50E82"/>
                </a:buClr>
              </a:pPr>
              <a:r>
                <a:rPr lang="en-GB" sz="4950" dirty="0">
                  <a:ln>
                    <a:solidFill>
                      <a:prstClr val="black"/>
                    </a:solidFill>
                  </a:ln>
                  <a:noFill/>
                  <a:latin typeface="Century Gothic" panose="020B0502020202020204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02672A57-6757-44AE-AC96-56D7B63D1D1E}"/>
                </a:ext>
              </a:extLst>
            </p:cNvPr>
            <p:cNvSpPr txBox="1">
              <a:spLocks/>
            </p:cNvSpPr>
            <p:nvPr/>
          </p:nvSpPr>
          <p:spPr>
            <a:xfrm>
              <a:off x="1299750" y="1735085"/>
              <a:ext cx="4702700" cy="1312891"/>
            </a:xfrm>
            <a:prstGeom prst="rect">
              <a:avLst/>
            </a:prstGeom>
            <a:solidFill>
              <a:schemeClr val="tx2"/>
            </a:solidFill>
          </p:spPr>
          <p:txBody>
            <a:bodyPr lIns="135000" tIns="0" rIns="135000" bIns="0" anchor="ctr" anchorCtr="0"/>
            <a:lstStyle>
              <a:lvl1pPr marL="180000" indent="-18000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buClrTx/>
                <a:buFont typeface="Arial" panose="020B0604020202020204" pitchFamily="34" charset="0"/>
                <a:buChar char="•"/>
                <a:defRPr sz="20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​"/>
                <a:defRPr sz="20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buClrTx/>
                <a:buFont typeface="Arial" panose="020B0604020202020204" pitchFamily="34" charset="0"/>
                <a:buChar char="​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spcBef>
                  <a:spcPts val="600"/>
                </a:spcBef>
                <a:buFont typeface="Arial" panose="020B0604020202020204" pitchFamily="34" charset="0"/>
                <a:buChar char="​"/>
                <a:defRPr sz="10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spcBef>
                  <a:spcPts val="600"/>
                </a:spcBef>
                <a:buFont typeface="Arial" panose="020B0604020202020204" pitchFamily="34" charset="0"/>
                <a:buChar char="​"/>
                <a:defRPr sz="1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80000" indent="-1800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83000"/>
                </a:lnSpc>
                <a:spcBef>
                  <a:spcPts val="0"/>
                </a:spcBef>
                <a:buFont typeface="Arial" panose="020B0604020202020204" pitchFamily="34" charset="0"/>
                <a:buChar char="​"/>
                <a:defRPr sz="6000" b="1" kern="1200" spc="-3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fontAlgn="base">
                <a:spcAft>
                  <a:spcPct val="0"/>
                </a:spcAft>
              </a:pPr>
              <a:r>
                <a:rPr lang="en-GB" sz="1200" dirty="0">
                  <a:solidFill>
                    <a:prstClr val="black"/>
                  </a:solidFill>
                  <a:latin typeface="Century Gothic" panose="020B0502020202020204"/>
                </a:rPr>
                <a:t>Engineering document review and approval</a:t>
              </a:r>
            </a:p>
            <a:p>
              <a:pPr marL="0" indent="0" fontAlgn="base">
                <a:spcBef>
                  <a:spcPts val="450"/>
                </a:spcBef>
                <a:spcAft>
                  <a:spcPct val="0"/>
                </a:spcAft>
                <a:buNone/>
              </a:pPr>
              <a:r>
                <a:rPr lang="en-GB" sz="1050" dirty="0">
                  <a:solidFill>
                    <a:prstClr val="black"/>
                  </a:solidFill>
                  <a:latin typeface="Century Gothic" panose="020B0502020202020204"/>
                </a:rPr>
                <a:t>Office documents review for marine operations</a:t>
              </a:r>
              <a:endParaRPr lang="en-GB" sz="1350" dirty="0">
                <a:solidFill>
                  <a:prstClr val="black"/>
                </a:solidFill>
                <a:latin typeface="Century Gothic" panose="020B0502020202020204"/>
              </a:endParaRPr>
            </a:p>
          </p:txBody>
        </p:sp>
        <p:sp>
          <p:nvSpPr>
            <p:cNvPr id="19" name="Text Placeholder 6">
              <a:extLst>
                <a:ext uri="{FF2B5EF4-FFF2-40B4-BE49-F238E27FC236}">
                  <a16:creationId xmlns:a16="http://schemas.microsoft.com/office/drawing/2014/main" id="{2732B0B9-61EE-4871-A00E-714886142C84}"/>
                </a:ext>
              </a:extLst>
            </p:cNvPr>
            <p:cNvSpPr txBox="1">
              <a:spLocks/>
            </p:cNvSpPr>
            <p:nvPr/>
          </p:nvSpPr>
          <p:spPr>
            <a:xfrm>
              <a:off x="6003981" y="1735084"/>
              <a:ext cx="5644087" cy="13128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gradFill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lIns="513000" tIns="0" rIns="0" bIns="0" anchor="ctr" anchorCtr="0"/>
            <a:lstStyle>
              <a:lvl1pPr marL="180000" indent="-18000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buClrTx/>
                <a:buFont typeface="Arial" panose="020B0604020202020204" pitchFamily="34" charset="0"/>
                <a:buChar char="•"/>
                <a:defRPr sz="20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​"/>
                <a:defRPr sz="20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buClrTx/>
                <a:buFont typeface="Arial" panose="020B0604020202020204" pitchFamily="34" charset="0"/>
                <a:buChar char="​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spcBef>
                  <a:spcPts val="600"/>
                </a:spcBef>
                <a:buFont typeface="Arial" panose="020B0604020202020204" pitchFamily="34" charset="0"/>
                <a:buChar char="​"/>
                <a:defRPr sz="10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spcBef>
                  <a:spcPts val="600"/>
                </a:spcBef>
                <a:buFont typeface="Arial" panose="020B0604020202020204" pitchFamily="34" charset="0"/>
                <a:buChar char="​"/>
                <a:defRPr sz="1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80000" indent="-1800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83000"/>
                </a:lnSpc>
                <a:spcBef>
                  <a:spcPts val="0"/>
                </a:spcBef>
                <a:buFont typeface="Arial" panose="020B0604020202020204" pitchFamily="34" charset="0"/>
                <a:buChar char="​"/>
                <a:defRPr sz="6000" b="1" kern="1200" spc="-3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ts val="450"/>
                </a:spcBef>
                <a:spcAft>
                  <a:spcPct val="0"/>
                </a:spcAft>
              </a:pPr>
              <a:r>
                <a:rPr lang="en-GB" sz="1050" dirty="0">
                  <a:solidFill>
                    <a:srgbClr val="146194"/>
                  </a:solidFill>
                  <a:latin typeface="Century Gothic" panose="020B0502020202020204"/>
                </a:rPr>
                <a:t>Location survey analysis review and approval</a:t>
              </a:r>
            </a:p>
            <a:p>
              <a:pPr fontAlgn="base">
                <a:spcBef>
                  <a:spcPts val="450"/>
                </a:spcBef>
                <a:spcAft>
                  <a:spcPct val="0"/>
                </a:spcAft>
              </a:pPr>
              <a:r>
                <a:rPr lang="en-GB" sz="1050" dirty="0">
                  <a:solidFill>
                    <a:srgbClr val="146194"/>
                  </a:solidFill>
                  <a:latin typeface="Century Gothic" panose="020B0502020202020204"/>
                </a:rPr>
                <a:t>Load-out and transportation analysis review and approval</a:t>
              </a:r>
            </a:p>
            <a:p>
              <a:pPr fontAlgn="base">
                <a:spcBef>
                  <a:spcPts val="450"/>
                </a:spcBef>
                <a:spcAft>
                  <a:spcPct val="0"/>
                </a:spcAft>
              </a:pPr>
              <a:r>
                <a:rPr lang="en-GB" sz="1050" dirty="0">
                  <a:solidFill>
                    <a:srgbClr val="146194"/>
                  </a:solidFill>
                  <a:latin typeface="Century Gothic" panose="020B0502020202020204"/>
                </a:rPr>
                <a:t>Installation analysis review and approval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A82C37-3E16-479C-B318-45EA789F688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23336" y="2000046"/>
              <a:ext cx="472641" cy="797044"/>
            </a:xfrm>
            <a:custGeom>
              <a:avLst/>
              <a:gdLst>
                <a:gd name="connsiteX0" fmla="*/ 1731190 w 3462380"/>
                <a:gd name="connsiteY0" fmla="*/ 0 h 3585791"/>
                <a:gd name="connsiteX1" fmla="*/ 2303952 w 3462380"/>
                <a:gd name="connsiteY1" fmla="*/ 572762 h 3585791"/>
                <a:gd name="connsiteX2" fmla="*/ 3462380 w 3462380"/>
                <a:gd name="connsiteY2" fmla="*/ 1731190 h 3585791"/>
                <a:gd name="connsiteX3" fmla="*/ 2889618 w 3462380"/>
                <a:gd name="connsiteY3" fmla="*/ 2303952 h 3585791"/>
                <a:gd name="connsiteX4" fmla="*/ 2136194 w 3462380"/>
                <a:gd name="connsiteY4" fmla="*/ 1550529 h 3585791"/>
                <a:gd name="connsiteX5" fmla="*/ 2136194 w 3462380"/>
                <a:gd name="connsiteY5" fmla="*/ 3585791 h 3585791"/>
                <a:gd name="connsiteX6" fmla="*/ 1326186 w 3462380"/>
                <a:gd name="connsiteY6" fmla="*/ 3585791 h 3585791"/>
                <a:gd name="connsiteX7" fmla="*/ 1326186 w 3462380"/>
                <a:gd name="connsiteY7" fmla="*/ 1550529 h 3585791"/>
                <a:gd name="connsiteX8" fmla="*/ 572762 w 3462380"/>
                <a:gd name="connsiteY8" fmla="*/ 2303952 h 3585791"/>
                <a:gd name="connsiteX9" fmla="*/ 0 w 3462380"/>
                <a:gd name="connsiteY9" fmla="*/ 1731190 h 3585791"/>
                <a:gd name="connsiteX10" fmla="*/ 1158428 w 3462380"/>
                <a:gd name="connsiteY10" fmla="*/ 572762 h 358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62380" h="3585791">
                  <a:moveTo>
                    <a:pt x="1731190" y="0"/>
                  </a:moveTo>
                  <a:lnTo>
                    <a:pt x="2303952" y="572762"/>
                  </a:lnTo>
                  <a:lnTo>
                    <a:pt x="3462380" y="1731190"/>
                  </a:lnTo>
                  <a:lnTo>
                    <a:pt x="2889618" y="2303952"/>
                  </a:lnTo>
                  <a:lnTo>
                    <a:pt x="2136194" y="1550529"/>
                  </a:lnTo>
                  <a:lnTo>
                    <a:pt x="2136194" y="3585791"/>
                  </a:lnTo>
                  <a:lnTo>
                    <a:pt x="1326186" y="3585791"/>
                  </a:lnTo>
                  <a:lnTo>
                    <a:pt x="1326186" y="1550529"/>
                  </a:lnTo>
                  <a:lnTo>
                    <a:pt x="572762" y="2303952"/>
                  </a:lnTo>
                  <a:lnTo>
                    <a:pt x="0" y="1731190"/>
                  </a:lnTo>
                  <a:lnTo>
                    <a:pt x="1158428" y="572762"/>
                  </a:lnTo>
                  <a:close/>
                </a:path>
              </a:pathLst>
            </a:cu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base">
                <a:lnSpc>
                  <a:spcPct val="113000"/>
                </a:lnSpc>
                <a:spcBef>
                  <a:spcPts val="450"/>
                </a:spcBef>
                <a:spcAft>
                  <a:spcPct val="0"/>
                </a:spcAft>
              </a:pPr>
              <a:endParaRPr lang="en-GB" sz="1200" dirty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F925E7-6DF1-4255-B39D-79DF3A4CAD27}"/>
              </a:ext>
            </a:extLst>
          </p:cNvPr>
          <p:cNvGrpSpPr>
            <a:grpSpLocks/>
          </p:cNvGrpSpPr>
          <p:nvPr/>
        </p:nvGrpSpPr>
        <p:grpSpPr>
          <a:xfrm>
            <a:off x="1928813" y="3880192"/>
            <a:ext cx="6110261" cy="1350000"/>
            <a:chOff x="540149" y="1735084"/>
            <a:chExt cx="11098276" cy="1312892"/>
          </a:xfrm>
        </p:grpSpPr>
        <p:sp>
          <p:nvSpPr>
            <p:cNvPr id="23" name="Text Placeholder 8">
              <a:extLst>
                <a:ext uri="{FF2B5EF4-FFF2-40B4-BE49-F238E27FC236}">
                  <a16:creationId xmlns:a16="http://schemas.microsoft.com/office/drawing/2014/main" id="{A8FA09F4-B659-4D86-92E3-4CC8BA5ADAF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0149" y="1735084"/>
              <a:ext cx="760014" cy="13128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lIns="53987" tIns="53987" rIns="53987" bIns="53987" anchor="ctr"/>
            <a:lstStyle>
              <a:lvl1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2"/>
                </a:buClr>
                <a:buSzPct val="110000"/>
                <a:buFont typeface="Arial" pitchFamily="34" charset="0"/>
                <a:buNone/>
                <a:defRPr sz="44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1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rgbClr val="6BC200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5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ctr" defTabSz="1221456" rtl="0" eaLnBrk="1" latinLnBrk="0" hangingPunct="1">
                <a:spcBef>
                  <a:spcPts val="300"/>
                </a:spcBef>
                <a:spcAft>
                  <a:spcPts val="600"/>
                </a:spcAft>
                <a:buClr>
                  <a:schemeClr val="accent6"/>
                </a:buClr>
                <a:buSzPct val="110000"/>
                <a:buFont typeface="Arial" pitchFamily="34" charset="0"/>
                <a:buNone/>
                <a:defRPr sz="4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buClr>
                  <a:srgbClr val="A50E82"/>
                </a:buClr>
              </a:pPr>
              <a:r>
                <a:rPr lang="en-GB" sz="4950" dirty="0">
                  <a:ln>
                    <a:solidFill>
                      <a:prstClr val="black"/>
                    </a:solidFill>
                  </a:ln>
                  <a:noFill/>
                  <a:latin typeface="Century Gothic" panose="020B0502020202020204"/>
                  <a:cs typeface="Arial" panose="020B0604020202020204" pitchFamily="34" charset="0"/>
                </a:rPr>
                <a:t>2</a:t>
              </a:r>
              <a:endParaRPr lang="en-GB" sz="4500" dirty="0">
                <a:ln>
                  <a:solidFill>
                    <a:prstClr val="black"/>
                  </a:solidFill>
                </a:ln>
                <a:noFill/>
                <a:latin typeface="Century Gothic" panose="020B0502020202020204"/>
                <a:cs typeface="Arial" panose="020B0604020202020204" pitchFamily="34" charset="0"/>
              </a:endParaRP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543A188B-D071-4325-A4FA-8DA8ABB2FAD9}"/>
                </a:ext>
              </a:extLst>
            </p:cNvPr>
            <p:cNvSpPr txBox="1">
              <a:spLocks/>
            </p:cNvSpPr>
            <p:nvPr/>
          </p:nvSpPr>
          <p:spPr>
            <a:xfrm>
              <a:off x="1299750" y="1735085"/>
              <a:ext cx="4702700" cy="1312891"/>
            </a:xfrm>
            <a:prstGeom prst="rect">
              <a:avLst/>
            </a:prstGeom>
            <a:solidFill>
              <a:schemeClr val="tx2"/>
            </a:solidFill>
          </p:spPr>
          <p:txBody>
            <a:bodyPr lIns="135000" tIns="0" rIns="135000" bIns="0" anchor="ctr" anchorCtr="0"/>
            <a:lstStyle>
              <a:lvl1pPr marL="180000" indent="-18000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buClrTx/>
                <a:buFont typeface="Arial" panose="020B0604020202020204" pitchFamily="34" charset="0"/>
                <a:buChar char="•"/>
                <a:defRPr sz="20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​"/>
                <a:defRPr sz="20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buClrTx/>
                <a:buFont typeface="Arial" panose="020B0604020202020204" pitchFamily="34" charset="0"/>
                <a:buChar char="​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spcBef>
                  <a:spcPts val="600"/>
                </a:spcBef>
                <a:buFont typeface="Arial" panose="020B0604020202020204" pitchFamily="34" charset="0"/>
                <a:buChar char="​"/>
                <a:defRPr sz="10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spcBef>
                  <a:spcPts val="600"/>
                </a:spcBef>
                <a:buFont typeface="Arial" panose="020B0604020202020204" pitchFamily="34" charset="0"/>
                <a:buChar char="​"/>
                <a:defRPr sz="1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80000" indent="-1800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83000"/>
                </a:lnSpc>
                <a:spcBef>
                  <a:spcPts val="0"/>
                </a:spcBef>
                <a:buFont typeface="Arial" panose="020B0604020202020204" pitchFamily="34" charset="0"/>
                <a:buChar char="​"/>
                <a:defRPr sz="6000" b="1" kern="1200" spc="-3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fontAlgn="base">
                <a:spcAft>
                  <a:spcPct val="0"/>
                </a:spcAft>
              </a:pPr>
              <a:r>
                <a:rPr lang="en-GB" sz="1200" dirty="0">
                  <a:solidFill>
                    <a:prstClr val="black"/>
                  </a:solidFill>
                  <a:latin typeface="Century Gothic" panose="020B0502020202020204"/>
                </a:rPr>
                <a:t>On-site surveillance</a:t>
              </a:r>
            </a:p>
            <a:p>
              <a:pPr marL="0" indent="0" fontAlgn="base">
                <a:spcBef>
                  <a:spcPts val="450"/>
                </a:spcBef>
                <a:spcAft>
                  <a:spcPct val="0"/>
                </a:spcAft>
                <a:buNone/>
              </a:pPr>
              <a:r>
                <a:rPr lang="en-GB" sz="1050" dirty="0">
                  <a:solidFill>
                    <a:prstClr val="black"/>
                  </a:solidFill>
                  <a:latin typeface="Century Gothic" panose="020B0502020202020204"/>
                </a:rPr>
                <a:t>Attendances of marine operations</a:t>
              </a:r>
              <a:endParaRPr lang="en-GB" sz="1350" dirty="0">
                <a:solidFill>
                  <a:prstClr val="black"/>
                </a:solidFill>
                <a:latin typeface="Century Gothic" panose="020B0502020202020204"/>
              </a:endParaRPr>
            </a:p>
          </p:txBody>
        </p:sp>
        <p:sp>
          <p:nvSpPr>
            <p:cNvPr id="25" name="Text Placeholder 12">
              <a:extLst>
                <a:ext uri="{FF2B5EF4-FFF2-40B4-BE49-F238E27FC236}">
                  <a16:creationId xmlns:a16="http://schemas.microsoft.com/office/drawing/2014/main" id="{0ED26510-C700-4B15-9601-5E9E792F01BD}"/>
                </a:ext>
              </a:extLst>
            </p:cNvPr>
            <p:cNvSpPr txBox="1">
              <a:spLocks/>
            </p:cNvSpPr>
            <p:nvPr/>
          </p:nvSpPr>
          <p:spPr>
            <a:xfrm>
              <a:off x="6004389" y="1735085"/>
              <a:ext cx="5634036" cy="131289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lIns="513000" tIns="0" rIns="0" bIns="0" anchor="ctr" anchorCtr="0"/>
            <a:lstStyle>
              <a:lvl1pPr marL="180000" indent="-18000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buClrTx/>
                <a:buFont typeface="Arial" panose="020B0604020202020204" pitchFamily="34" charset="0"/>
                <a:buChar char="•"/>
                <a:defRPr sz="20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​"/>
                <a:defRPr sz="20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buClrTx/>
                <a:buFont typeface="Arial" panose="020B0604020202020204" pitchFamily="34" charset="0"/>
                <a:buChar char="​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spcBef>
                  <a:spcPts val="600"/>
                </a:spcBef>
                <a:buFont typeface="Arial" panose="020B0604020202020204" pitchFamily="34" charset="0"/>
                <a:buChar char="​"/>
                <a:defRPr sz="10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spcBef>
                  <a:spcPts val="600"/>
                </a:spcBef>
                <a:buFont typeface="Arial" panose="020B0604020202020204" pitchFamily="34" charset="0"/>
                <a:buChar char="​"/>
                <a:defRPr sz="1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80000" indent="-1800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83000"/>
                </a:lnSpc>
                <a:spcBef>
                  <a:spcPts val="0"/>
                </a:spcBef>
                <a:buFont typeface="Arial" panose="020B0604020202020204" pitchFamily="34" charset="0"/>
                <a:buChar char="​"/>
                <a:defRPr sz="6000" b="1" kern="1200" spc="-3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ts val="450"/>
                </a:spcBef>
                <a:spcAft>
                  <a:spcPct val="0"/>
                </a:spcAft>
              </a:pPr>
              <a:r>
                <a:rPr lang="en-GB" sz="1050" dirty="0">
                  <a:solidFill>
                    <a:srgbClr val="052F61"/>
                  </a:solidFill>
                  <a:latin typeface="Century Gothic" panose="020B0502020202020204"/>
                </a:rPr>
                <a:t>Condition and suitability surveys for a wide range of vessels</a:t>
              </a:r>
            </a:p>
            <a:p>
              <a:pPr fontAlgn="base">
                <a:spcBef>
                  <a:spcPts val="450"/>
                </a:spcBef>
                <a:spcAft>
                  <a:spcPct val="0"/>
                </a:spcAft>
              </a:pPr>
              <a:r>
                <a:rPr lang="en-GB" sz="1050" dirty="0">
                  <a:solidFill>
                    <a:srgbClr val="052F61"/>
                  </a:solidFill>
                  <a:latin typeface="Century Gothic" panose="020B0502020202020204"/>
                </a:rPr>
                <a:t>Loadout and transportation attendances</a:t>
              </a:r>
            </a:p>
            <a:p>
              <a:pPr fontAlgn="base">
                <a:spcBef>
                  <a:spcPts val="450"/>
                </a:spcBef>
                <a:spcAft>
                  <a:spcPct val="0"/>
                </a:spcAft>
              </a:pPr>
              <a:r>
                <a:rPr lang="en-GB" sz="1050" dirty="0">
                  <a:solidFill>
                    <a:srgbClr val="052F61"/>
                  </a:solidFill>
                  <a:latin typeface="Century Gothic" panose="020B0502020202020204"/>
                </a:rPr>
                <a:t>Installation attendances</a:t>
              </a:r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D5F087E-9612-1EBA-E2E5-5B13BDC28B5B}"/>
              </a:ext>
            </a:extLst>
          </p:cNvPr>
          <p:cNvSpPr>
            <a:spLocks noChangeAspect="1"/>
          </p:cNvSpPr>
          <p:nvPr/>
        </p:nvSpPr>
        <p:spPr>
          <a:xfrm rot="5400000">
            <a:off x="4942024" y="4332636"/>
            <a:ext cx="486000" cy="438439"/>
          </a:xfrm>
          <a:custGeom>
            <a:avLst/>
            <a:gdLst>
              <a:gd name="connsiteX0" fmla="*/ 1731190 w 3462380"/>
              <a:gd name="connsiteY0" fmla="*/ 0 h 3585791"/>
              <a:gd name="connsiteX1" fmla="*/ 2303952 w 3462380"/>
              <a:gd name="connsiteY1" fmla="*/ 572762 h 3585791"/>
              <a:gd name="connsiteX2" fmla="*/ 3462380 w 3462380"/>
              <a:gd name="connsiteY2" fmla="*/ 1731190 h 3585791"/>
              <a:gd name="connsiteX3" fmla="*/ 2889618 w 3462380"/>
              <a:gd name="connsiteY3" fmla="*/ 2303952 h 3585791"/>
              <a:gd name="connsiteX4" fmla="*/ 2136194 w 3462380"/>
              <a:gd name="connsiteY4" fmla="*/ 1550529 h 3585791"/>
              <a:gd name="connsiteX5" fmla="*/ 2136194 w 3462380"/>
              <a:gd name="connsiteY5" fmla="*/ 3585791 h 3585791"/>
              <a:gd name="connsiteX6" fmla="*/ 1326186 w 3462380"/>
              <a:gd name="connsiteY6" fmla="*/ 3585791 h 3585791"/>
              <a:gd name="connsiteX7" fmla="*/ 1326186 w 3462380"/>
              <a:gd name="connsiteY7" fmla="*/ 1550529 h 3585791"/>
              <a:gd name="connsiteX8" fmla="*/ 572762 w 3462380"/>
              <a:gd name="connsiteY8" fmla="*/ 2303952 h 3585791"/>
              <a:gd name="connsiteX9" fmla="*/ 0 w 3462380"/>
              <a:gd name="connsiteY9" fmla="*/ 1731190 h 3585791"/>
              <a:gd name="connsiteX10" fmla="*/ 1158428 w 3462380"/>
              <a:gd name="connsiteY10" fmla="*/ 572762 h 35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62380" h="3585791">
                <a:moveTo>
                  <a:pt x="1731190" y="0"/>
                </a:moveTo>
                <a:lnTo>
                  <a:pt x="2303952" y="572762"/>
                </a:lnTo>
                <a:lnTo>
                  <a:pt x="3462380" y="1731190"/>
                </a:lnTo>
                <a:lnTo>
                  <a:pt x="2889618" y="2303952"/>
                </a:lnTo>
                <a:lnTo>
                  <a:pt x="2136194" y="1550529"/>
                </a:lnTo>
                <a:lnTo>
                  <a:pt x="2136194" y="3585791"/>
                </a:lnTo>
                <a:lnTo>
                  <a:pt x="1326186" y="3585791"/>
                </a:lnTo>
                <a:lnTo>
                  <a:pt x="1326186" y="1550529"/>
                </a:lnTo>
                <a:lnTo>
                  <a:pt x="572762" y="2303952"/>
                </a:lnTo>
                <a:lnTo>
                  <a:pt x="0" y="1731190"/>
                </a:lnTo>
                <a:lnTo>
                  <a:pt x="1158428" y="572762"/>
                </a:lnTo>
                <a:close/>
              </a:path>
            </a:pathLst>
          </a:cu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>
              <a:lnSpc>
                <a:spcPct val="113000"/>
              </a:lnSpc>
              <a:spcBef>
                <a:spcPts val="450"/>
              </a:spcBef>
              <a:spcAft>
                <a:spcPct val="0"/>
              </a:spcAft>
            </a:pPr>
            <a:endParaRPr lang="en-GB" sz="12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8EFCABE-02CE-7F3C-933B-5C560759ED81}"/>
              </a:ext>
            </a:extLst>
          </p:cNvPr>
          <p:cNvSpPr txBox="1">
            <a:spLocks/>
          </p:cNvSpPr>
          <p:nvPr/>
        </p:nvSpPr>
        <p:spPr>
          <a:xfrm>
            <a:off x="8039074" y="2158563"/>
            <a:ext cx="2269394" cy="1350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lIns="513000" tIns="0" rIns="0" bIns="0" anchor="ctr" anchorCtr="0"/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​"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​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​"/>
              <a:defRPr sz="1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6000" b="1" kern="1200" spc="-3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450"/>
              </a:spcBef>
              <a:spcAft>
                <a:spcPct val="0"/>
              </a:spcAft>
            </a:pPr>
            <a:r>
              <a:rPr lang="en-GB" sz="1050" dirty="0">
                <a:solidFill>
                  <a:srgbClr val="052F61"/>
                </a:solidFill>
                <a:latin typeface="Century Gothic" panose="020B0502020202020204"/>
              </a:rPr>
              <a:t>Technical Review Note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CBAAE6-1C58-9F26-2142-D851B2E85EE0}"/>
              </a:ext>
            </a:extLst>
          </p:cNvPr>
          <p:cNvSpPr>
            <a:spLocks noChangeAspect="1"/>
          </p:cNvSpPr>
          <p:nvPr/>
        </p:nvSpPr>
        <p:spPr>
          <a:xfrm rot="5400000">
            <a:off x="8044965" y="2614345"/>
            <a:ext cx="486000" cy="438439"/>
          </a:xfrm>
          <a:custGeom>
            <a:avLst/>
            <a:gdLst>
              <a:gd name="connsiteX0" fmla="*/ 1731190 w 3462380"/>
              <a:gd name="connsiteY0" fmla="*/ 0 h 3585791"/>
              <a:gd name="connsiteX1" fmla="*/ 2303952 w 3462380"/>
              <a:gd name="connsiteY1" fmla="*/ 572762 h 3585791"/>
              <a:gd name="connsiteX2" fmla="*/ 3462380 w 3462380"/>
              <a:gd name="connsiteY2" fmla="*/ 1731190 h 3585791"/>
              <a:gd name="connsiteX3" fmla="*/ 2889618 w 3462380"/>
              <a:gd name="connsiteY3" fmla="*/ 2303952 h 3585791"/>
              <a:gd name="connsiteX4" fmla="*/ 2136194 w 3462380"/>
              <a:gd name="connsiteY4" fmla="*/ 1550529 h 3585791"/>
              <a:gd name="connsiteX5" fmla="*/ 2136194 w 3462380"/>
              <a:gd name="connsiteY5" fmla="*/ 3585791 h 3585791"/>
              <a:gd name="connsiteX6" fmla="*/ 1326186 w 3462380"/>
              <a:gd name="connsiteY6" fmla="*/ 3585791 h 3585791"/>
              <a:gd name="connsiteX7" fmla="*/ 1326186 w 3462380"/>
              <a:gd name="connsiteY7" fmla="*/ 1550529 h 3585791"/>
              <a:gd name="connsiteX8" fmla="*/ 572762 w 3462380"/>
              <a:gd name="connsiteY8" fmla="*/ 2303952 h 3585791"/>
              <a:gd name="connsiteX9" fmla="*/ 0 w 3462380"/>
              <a:gd name="connsiteY9" fmla="*/ 1731190 h 3585791"/>
              <a:gd name="connsiteX10" fmla="*/ 1158428 w 3462380"/>
              <a:gd name="connsiteY10" fmla="*/ 572762 h 35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62380" h="3585791">
                <a:moveTo>
                  <a:pt x="1731190" y="0"/>
                </a:moveTo>
                <a:lnTo>
                  <a:pt x="2303952" y="572762"/>
                </a:lnTo>
                <a:lnTo>
                  <a:pt x="3462380" y="1731190"/>
                </a:lnTo>
                <a:lnTo>
                  <a:pt x="2889618" y="2303952"/>
                </a:lnTo>
                <a:lnTo>
                  <a:pt x="2136194" y="1550529"/>
                </a:lnTo>
                <a:lnTo>
                  <a:pt x="2136194" y="3585791"/>
                </a:lnTo>
                <a:lnTo>
                  <a:pt x="1326186" y="3585791"/>
                </a:lnTo>
                <a:lnTo>
                  <a:pt x="1326186" y="1550529"/>
                </a:lnTo>
                <a:lnTo>
                  <a:pt x="572762" y="2303952"/>
                </a:lnTo>
                <a:lnTo>
                  <a:pt x="0" y="1731190"/>
                </a:lnTo>
                <a:lnTo>
                  <a:pt x="1158428" y="572762"/>
                </a:lnTo>
                <a:close/>
              </a:path>
            </a:pathLst>
          </a:cu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>
              <a:lnSpc>
                <a:spcPct val="113000"/>
              </a:lnSpc>
              <a:spcBef>
                <a:spcPts val="450"/>
              </a:spcBef>
              <a:spcAft>
                <a:spcPct val="0"/>
              </a:spcAft>
            </a:pPr>
            <a:endParaRPr lang="en-GB" sz="12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1997986-D803-DB8A-BCF4-509924209306}"/>
              </a:ext>
            </a:extLst>
          </p:cNvPr>
          <p:cNvSpPr txBox="1">
            <a:spLocks/>
          </p:cNvSpPr>
          <p:nvPr/>
        </p:nvSpPr>
        <p:spPr>
          <a:xfrm>
            <a:off x="8039074" y="3880193"/>
            <a:ext cx="2269394" cy="1349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lIns="513000" tIns="0" rIns="0" bIns="0" anchor="ctr" anchorCtr="0"/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​"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​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​"/>
              <a:defRPr sz="1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6000" b="1" kern="1200" spc="-3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450"/>
              </a:spcBef>
              <a:spcAft>
                <a:spcPct val="0"/>
              </a:spcAft>
            </a:pPr>
            <a:r>
              <a:rPr lang="en-GB" sz="1050" dirty="0">
                <a:solidFill>
                  <a:srgbClr val="052F61"/>
                </a:solidFill>
                <a:latin typeface="Century Gothic" panose="020B0502020202020204"/>
              </a:rPr>
              <a:t>Certificate of Approval</a:t>
            </a:r>
          </a:p>
          <a:p>
            <a:pPr fontAlgn="base">
              <a:spcBef>
                <a:spcPts val="450"/>
              </a:spcBef>
              <a:spcAft>
                <a:spcPct val="0"/>
              </a:spcAft>
            </a:pPr>
            <a:r>
              <a:rPr lang="en-GB" sz="1050" dirty="0">
                <a:solidFill>
                  <a:srgbClr val="052F61"/>
                </a:solidFill>
                <a:latin typeface="Century Gothic" panose="020B0502020202020204"/>
              </a:rPr>
              <a:t>Suitability Survey Report</a:t>
            </a:r>
          </a:p>
          <a:p>
            <a:pPr fontAlgn="base">
              <a:spcBef>
                <a:spcPts val="450"/>
              </a:spcBef>
              <a:spcAft>
                <a:spcPct val="0"/>
              </a:spcAft>
            </a:pPr>
            <a:r>
              <a:rPr lang="en-GB" sz="1050" dirty="0">
                <a:solidFill>
                  <a:srgbClr val="052F61"/>
                </a:solidFill>
                <a:latin typeface="Century Gothic" panose="020B0502020202020204"/>
              </a:rPr>
              <a:t>Daily Progress Report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F8B0F01-5F64-59BB-FDC2-89F2FD1BEE3A}"/>
              </a:ext>
            </a:extLst>
          </p:cNvPr>
          <p:cNvSpPr>
            <a:spLocks noChangeAspect="1"/>
          </p:cNvSpPr>
          <p:nvPr/>
        </p:nvSpPr>
        <p:spPr>
          <a:xfrm rot="5400000">
            <a:off x="8044965" y="4332635"/>
            <a:ext cx="486000" cy="438439"/>
          </a:xfrm>
          <a:custGeom>
            <a:avLst/>
            <a:gdLst>
              <a:gd name="connsiteX0" fmla="*/ 1731190 w 3462380"/>
              <a:gd name="connsiteY0" fmla="*/ 0 h 3585791"/>
              <a:gd name="connsiteX1" fmla="*/ 2303952 w 3462380"/>
              <a:gd name="connsiteY1" fmla="*/ 572762 h 3585791"/>
              <a:gd name="connsiteX2" fmla="*/ 3462380 w 3462380"/>
              <a:gd name="connsiteY2" fmla="*/ 1731190 h 3585791"/>
              <a:gd name="connsiteX3" fmla="*/ 2889618 w 3462380"/>
              <a:gd name="connsiteY3" fmla="*/ 2303952 h 3585791"/>
              <a:gd name="connsiteX4" fmla="*/ 2136194 w 3462380"/>
              <a:gd name="connsiteY4" fmla="*/ 1550529 h 3585791"/>
              <a:gd name="connsiteX5" fmla="*/ 2136194 w 3462380"/>
              <a:gd name="connsiteY5" fmla="*/ 3585791 h 3585791"/>
              <a:gd name="connsiteX6" fmla="*/ 1326186 w 3462380"/>
              <a:gd name="connsiteY6" fmla="*/ 3585791 h 3585791"/>
              <a:gd name="connsiteX7" fmla="*/ 1326186 w 3462380"/>
              <a:gd name="connsiteY7" fmla="*/ 1550529 h 3585791"/>
              <a:gd name="connsiteX8" fmla="*/ 572762 w 3462380"/>
              <a:gd name="connsiteY8" fmla="*/ 2303952 h 3585791"/>
              <a:gd name="connsiteX9" fmla="*/ 0 w 3462380"/>
              <a:gd name="connsiteY9" fmla="*/ 1731190 h 3585791"/>
              <a:gd name="connsiteX10" fmla="*/ 1158428 w 3462380"/>
              <a:gd name="connsiteY10" fmla="*/ 572762 h 35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62380" h="3585791">
                <a:moveTo>
                  <a:pt x="1731190" y="0"/>
                </a:moveTo>
                <a:lnTo>
                  <a:pt x="2303952" y="572762"/>
                </a:lnTo>
                <a:lnTo>
                  <a:pt x="3462380" y="1731190"/>
                </a:lnTo>
                <a:lnTo>
                  <a:pt x="2889618" y="2303952"/>
                </a:lnTo>
                <a:lnTo>
                  <a:pt x="2136194" y="1550529"/>
                </a:lnTo>
                <a:lnTo>
                  <a:pt x="2136194" y="3585791"/>
                </a:lnTo>
                <a:lnTo>
                  <a:pt x="1326186" y="3585791"/>
                </a:lnTo>
                <a:lnTo>
                  <a:pt x="1326186" y="1550529"/>
                </a:lnTo>
                <a:lnTo>
                  <a:pt x="572762" y="2303952"/>
                </a:lnTo>
                <a:lnTo>
                  <a:pt x="0" y="1731190"/>
                </a:lnTo>
                <a:lnTo>
                  <a:pt x="1158428" y="572762"/>
                </a:lnTo>
                <a:close/>
              </a:path>
            </a:pathLst>
          </a:cu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>
              <a:lnSpc>
                <a:spcPct val="113000"/>
              </a:lnSpc>
              <a:spcBef>
                <a:spcPts val="450"/>
              </a:spcBef>
              <a:spcAft>
                <a:spcPct val="0"/>
              </a:spcAft>
            </a:pPr>
            <a:endParaRPr lang="en-GB" sz="12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B112E806-ECA8-CFBD-E154-4D9A1321E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85" y="370526"/>
            <a:ext cx="2133600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86BA37-396D-9287-95E8-D75225A6D2F0}"/>
              </a:ext>
            </a:extLst>
          </p:cNvPr>
          <p:cNvSpPr txBox="1"/>
          <p:nvPr/>
        </p:nvSpPr>
        <p:spPr>
          <a:xfrm>
            <a:off x="1837593" y="5335687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DMAR acts based on the requirements given from JNRC (Joint Natural Resources Committee)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8163563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1D7E-D7EA-49F3-9AE2-23964A89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47" y="341046"/>
            <a:ext cx="6529278" cy="702000"/>
          </a:xfrm>
        </p:spPr>
        <p:txBody>
          <a:bodyPr>
            <a:normAutofit fontScale="90000"/>
          </a:bodyPr>
          <a:lstStyle/>
          <a:p>
            <a:r>
              <a:rPr lang="en-GB" sz="2700" dirty="0"/>
              <a:t>Marine Warranty Consultancy on all the phases of Offshore Wind</a:t>
            </a:r>
            <a:br>
              <a:rPr lang="en-GB" sz="2700" dirty="0"/>
            </a:br>
            <a:r>
              <a:rPr lang="en-GB" sz="2100" dirty="0">
                <a:solidFill>
                  <a:schemeClr val="bg2"/>
                </a:solidFill>
              </a:rPr>
              <a:t>Example for offshore bottom fixed wind farm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468A4-35E7-41E9-A4A6-0529CF7A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4</a:t>
            </a:fld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45554D-6E15-44BE-910F-10471DE18A63}"/>
              </a:ext>
            </a:extLst>
          </p:cNvPr>
          <p:cNvGrpSpPr>
            <a:grpSpLocks/>
          </p:cNvGrpSpPr>
          <p:nvPr/>
        </p:nvGrpSpPr>
        <p:grpSpPr>
          <a:xfrm>
            <a:off x="1955521" y="2780930"/>
            <a:ext cx="2430000" cy="3683995"/>
            <a:chOff x="537840" y="1786772"/>
            <a:chExt cx="2645098" cy="49119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C0FFC00-6E2E-4923-A8BC-DC1E7DB7A53E}"/>
                </a:ext>
              </a:extLst>
            </p:cNvPr>
            <p:cNvGrpSpPr/>
            <p:nvPr/>
          </p:nvGrpSpPr>
          <p:grpSpPr>
            <a:xfrm>
              <a:off x="537840" y="1786772"/>
              <a:ext cx="2642789" cy="1144548"/>
              <a:chOff x="537840" y="1809632"/>
              <a:chExt cx="2642789" cy="114454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E5452FD-E5AB-4E0D-A8E4-C63C0AB3310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668515" y="2587723"/>
                <a:ext cx="360041" cy="372874"/>
              </a:xfrm>
              <a:custGeom>
                <a:avLst/>
                <a:gdLst>
                  <a:gd name="connsiteX0" fmla="*/ 1731190 w 3462380"/>
                  <a:gd name="connsiteY0" fmla="*/ 0 h 3585791"/>
                  <a:gd name="connsiteX1" fmla="*/ 2303952 w 3462380"/>
                  <a:gd name="connsiteY1" fmla="*/ 572762 h 3585791"/>
                  <a:gd name="connsiteX2" fmla="*/ 3462380 w 3462380"/>
                  <a:gd name="connsiteY2" fmla="*/ 1731190 h 3585791"/>
                  <a:gd name="connsiteX3" fmla="*/ 2889618 w 3462380"/>
                  <a:gd name="connsiteY3" fmla="*/ 2303952 h 3585791"/>
                  <a:gd name="connsiteX4" fmla="*/ 2136194 w 3462380"/>
                  <a:gd name="connsiteY4" fmla="*/ 1550529 h 3585791"/>
                  <a:gd name="connsiteX5" fmla="*/ 2136194 w 3462380"/>
                  <a:gd name="connsiteY5" fmla="*/ 3585791 h 3585791"/>
                  <a:gd name="connsiteX6" fmla="*/ 1326186 w 3462380"/>
                  <a:gd name="connsiteY6" fmla="*/ 3585791 h 3585791"/>
                  <a:gd name="connsiteX7" fmla="*/ 1326186 w 3462380"/>
                  <a:gd name="connsiteY7" fmla="*/ 1550529 h 3585791"/>
                  <a:gd name="connsiteX8" fmla="*/ 572762 w 3462380"/>
                  <a:gd name="connsiteY8" fmla="*/ 2303952 h 3585791"/>
                  <a:gd name="connsiteX9" fmla="*/ 0 w 3462380"/>
                  <a:gd name="connsiteY9" fmla="*/ 1731190 h 3585791"/>
                  <a:gd name="connsiteX10" fmla="*/ 1158428 w 3462380"/>
                  <a:gd name="connsiteY10" fmla="*/ 572762 h 3585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62380" h="3585791">
                    <a:moveTo>
                      <a:pt x="1731190" y="0"/>
                    </a:moveTo>
                    <a:lnTo>
                      <a:pt x="2303952" y="572762"/>
                    </a:lnTo>
                    <a:lnTo>
                      <a:pt x="3462380" y="1731190"/>
                    </a:lnTo>
                    <a:lnTo>
                      <a:pt x="2889618" y="2303952"/>
                    </a:lnTo>
                    <a:lnTo>
                      <a:pt x="2136194" y="1550529"/>
                    </a:lnTo>
                    <a:lnTo>
                      <a:pt x="2136194" y="3585791"/>
                    </a:lnTo>
                    <a:lnTo>
                      <a:pt x="1326186" y="3585791"/>
                    </a:lnTo>
                    <a:lnTo>
                      <a:pt x="1326186" y="1550529"/>
                    </a:lnTo>
                    <a:lnTo>
                      <a:pt x="572762" y="2303952"/>
                    </a:lnTo>
                    <a:lnTo>
                      <a:pt x="0" y="1731190"/>
                    </a:lnTo>
                    <a:lnTo>
                      <a:pt x="1158428" y="572762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lnSpc>
                    <a:spcPct val="113000"/>
                  </a:lnSpc>
                  <a:spcBef>
                    <a:spcPts val="450"/>
                  </a:spcBef>
                </a:pPr>
                <a:endParaRPr lang="en-GB" sz="12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F333FE-A599-4702-B0DD-890C85381512}"/>
                  </a:ext>
                </a:extLst>
              </p:cNvPr>
              <p:cNvSpPr/>
              <p:nvPr/>
            </p:nvSpPr>
            <p:spPr>
              <a:xfrm>
                <a:off x="537840" y="1809632"/>
                <a:ext cx="2642789" cy="307776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>
                <a:spAutoFit/>
              </a:bodyPr>
              <a:lstStyle/>
              <a:p>
                <a:pPr algn="ctr">
                  <a:spcAft>
                    <a:spcPts val="225"/>
                  </a:spcAft>
                </a:pPr>
                <a:r>
                  <a:rPr lang="en-GB" sz="1500" b="1" dirty="0">
                    <a:solidFill>
                      <a:schemeClr val="bg2"/>
                    </a:solidFill>
                    <a:latin typeface="+mj-lt"/>
                    <a:cs typeface="Arial" panose="020B0604020202020204" pitchFamily="34" charset="0"/>
                  </a:rPr>
                  <a:t>Loadout</a:t>
                </a:r>
              </a:p>
            </p:txBody>
          </p:sp>
        </p:grpSp>
        <p:sp>
          <p:nvSpPr>
            <p:cNvPr id="24" name="Text Placeholder 2">
              <a:extLst>
                <a:ext uri="{FF2B5EF4-FFF2-40B4-BE49-F238E27FC236}">
                  <a16:creationId xmlns:a16="http://schemas.microsoft.com/office/drawing/2014/main" id="{AE6A6242-0D78-4C85-8D7C-B8C5E31146CE}"/>
                </a:ext>
              </a:extLst>
            </p:cNvPr>
            <p:cNvSpPr txBox="1">
              <a:spLocks/>
            </p:cNvSpPr>
            <p:nvPr/>
          </p:nvSpPr>
          <p:spPr>
            <a:xfrm>
              <a:off x="552870" y="3554597"/>
              <a:ext cx="2630068" cy="3144168"/>
            </a:xfrm>
            <a:prstGeom prst="rect">
              <a:avLst/>
            </a:prstGeom>
          </p:spPr>
          <p:txBody>
            <a:bodyPr lIns="0" tIns="81000" rIns="0" bIns="81000"/>
            <a:lstStyle>
              <a:lvl1pPr marL="180000" indent="-18000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buClrTx/>
                <a:buFont typeface="Arial" panose="020B0604020202020204" pitchFamily="34" charset="0"/>
                <a:buChar char="•"/>
                <a:defRPr sz="20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​"/>
                <a:defRPr sz="20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buClrTx/>
                <a:buFont typeface="Arial" panose="020B0604020202020204" pitchFamily="34" charset="0"/>
                <a:buChar char="​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spcBef>
                  <a:spcPts val="600"/>
                </a:spcBef>
                <a:buFont typeface="Arial" panose="020B0604020202020204" pitchFamily="34" charset="0"/>
                <a:buChar char="​"/>
                <a:defRPr sz="10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spcBef>
                  <a:spcPts val="600"/>
                </a:spcBef>
                <a:buFont typeface="Arial" panose="020B0604020202020204" pitchFamily="34" charset="0"/>
                <a:buChar char="​"/>
                <a:defRPr sz="1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80000" indent="-1800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83000"/>
                </a:lnSpc>
                <a:spcBef>
                  <a:spcPts val="0"/>
                </a:spcBef>
                <a:buFont typeface="Arial" panose="020B0604020202020204" pitchFamily="34" charset="0"/>
                <a:buChar char="​"/>
                <a:defRPr sz="6000" b="1" kern="1200" spc="-3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450"/>
                </a:spcBef>
              </a:pPr>
              <a:r>
                <a:rPr lang="en-GB" sz="1400" dirty="0"/>
                <a:t>Loadout of the main equipment such as Monopiles, transition pieces, anode cages, substations, nacelles, blades, cables etc.</a:t>
              </a:r>
            </a:p>
            <a:p>
              <a:pPr>
                <a:spcBef>
                  <a:spcPts val="450"/>
                </a:spcBef>
              </a:pPr>
              <a:r>
                <a:rPr lang="en-GB" sz="1400" dirty="0"/>
                <a:t>Roll-on or lifted loadout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219A3D-83F7-483E-B87E-C7CCF001D6AA}"/>
              </a:ext>
            </a:extLst>
          </p:cNvPr>
          <p:cNvGrpSpPr>
            <a:grpSpLocks/>
          </p:cNvGrpSpPr>
          <p:nvPr/>
        </p:nvGrpSpPr>
        <p:grpSpPr>
          <a:xfrm>
            <a:off x="4880999" y="2765318"/>
            <a:ext cx="2660140" cy="3885385"/>
            <a:chOff x="3362722" y="1506877"/>
            <a:chExt cx="2893083" cy="51805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04007DB-E5A7-479B-9248-C6B5EDA42183}"/>
                </a:ext>
              </a:extLst>
            </p:cNvPr>
            <p:cNvGrpSpPr/>
            <p:nvPr/>
          </p:nvGrpSpPr>
          <p:grpSpPr>
            <a:xfrm>
              <a:off x="3613016" y="1506877"/>
              <a:ext cx="2642789" cy="1176204"/>
              <a:chOff x="788132" y="1529737"/>
              <a:chExt cx="2642789" cy="117620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347FD1-1606-450D-91D4-7202BCA2839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705206" y="2339484"/>
                <a:ext cx="360041" cy="372874"/>
              </a:xfrm>
              <a:custGeom>
                <a:avLst/>
                <a:gdLst>
                  <a:gd name="connsiteX0" fmla="*/ 1731190 w 3462380"/>
                  <a:gd name="connsiteY0" fmla="*/ 0 h 3585791"/>
                  <a:gd name="connsiteX1" fmla="*/ 2303952 w 3462380"/>
                  <a:gd name="connsiteY1" fmla="*/ 572762 h 3585791"/>
                  <a:gd name="connsiteX2" fmla="*/ 3462380 w 3462380"/>
                  <a:gd name="connsiteY2" fmla="*/ 1731190 h 3585791"/>
                  <a:gd name="connsiteX3" fmla="*/ 2889618 w 3462380"/>
                  <a:gd name="connsiteY3" fmla="*/ 2303952 h 3585791"/>
                  <a:gd name="connsiteX4" fmla="*/ 2136194 w 3462380"/>
                  <a:gd name="connsiteY4" fmla="*/ 1550529 h 3585791"/>
                  <a:gd name="connsiteX5" fmla="*/ 2136194 w 3462380"/>
                  <a:gd name="connsiteY5" fmla="*/ 3585791 h 3585791"/>
                  <a:gd name="connsiteX6" fmla="*/ 1326186 w 3462380"/>
                  <a:gd name="connsiteY6" fmla="*/ 3585791 h 3585791"/>
                  <a:gd name="connsiteX7" fmla="*/ 1326186 w 3462380"/>
                  <a:gd name="connsiteY7" fmla="*/ 1550529 h 3585791"/>
                  <a:gd name="connsiteX8" fmla="*/ 572762 w 3462380"/>
                  <a:gd name="connsiteY8" fmla="*/ 2303952 h 3585791"/>
                  <a:gd name="connsiteX9" fmla="*/ 0 w 3462380"/>
                  <a:gd name="connsiteY9" fmla="*/ 1731190 h 3585791"/>
                  <a:gd name="connsiteX10" fmla="*/ 1158428 w 3462380"/>
                  <a:gd name="connsiteY10" fmla="*/ 572762 h 3585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62380" h="3585791">
                    <a:moveTo>
                      <a:pt x="1731190" y="0"/>
                    </a:moveTo>
                    <a:lnTo>
                      <a:pt x="2303952" y="572762"/>
                    </a:lnTo>
                    <a:lnTo>
                      <a:pt x="3462380" y="1731190"/>
                    </a:lnTo>
                    <a:lnTo>
                      <a:pt x="2889618" y="2303952"/>
                    </a:lnTo>
                    <a:lnTo>
                      <a:pt x="2136194" y="1550529"/>
                    </a:lnTo>
                    <a:lnTo>
                      <a:pt x="2136194" y="3585791"/>
                    </a:lnTo>
                    <a:lnTo>
                      <a:pt x="1326186" y="3585791"/>
                    </a:lnTo>
                    <a:lnTo>
                      <a:pt x="1326186" y="1550529"/>
                    </a:lnTo>
                    <a:lnTo>
                      <a:pt x="572762" y="2303952"/>
                    </a:lnTo>
                    <a:lnTo>
                      <a:pt x="0" y="1731190"/>
                    </a:lnTo>
                    <a:lnTo>
                      <a:pt x="1158428" y="572762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lnSpc>
                    <a:spcPct val="113000"/>
                  </a:lnSpc>
                  <a:spcBef>
                    <a:spcPts val="450"/>
                  </a:spcBef>
                </a:pPr>
                <a:endParaRPr lang="en-GB" sz="12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CD5214-E83E-4BD8-B340-337410753FF8}"/>
                  </a:ext>
                </a:extLst>
              </p:cNvPr>
              <p:cNvSpPr/>
              <p:nvPr/>
            </p:nvSpPr>
            <p:spPr>
              <a:xfrm>
                <a:off x="788132" y="1529737"/>
                <a:ext cx="2642789" cy="307776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>
                <a:spAutoFit/>
              </a:bodyPr>
              <a:lstStyle/>
              <a:p>
                <a:pPr algn="ctr">
                  <a:spcAft>
                    <a:spcPts val="225"/>
                  </a:spcAft>
                </a:pPr>
                <a:r>
                  <a:rPr lang="en-GB" sz="1500" b="1" dirty="0">
                    <a:solidFill>
                      <a:schemeClr val="bg2"/>
                    </a:solidFill>
                    <a:latin typeface="+mj-lt"/>
                    <a:cs typeface="Arial" panose="020B0604020202020204" pitchFamily="34" charset="0"/>
                  </a:rPr>
                  <a:t>Transportation</a:t>
                </a:r>
              </a:p>
            </p:txBody>
          </p:sp>
        </p:grpSp>
        <p:sp>
          <p:nvSpPr>
            <p:cNvPr id="27" name="Text Placeholder 4">
              <a:extLst>
                <a:ext uri="{FF2B5EF4-FFF2-40B4-BE49-F238E27FC236}">
                  <a16:creationId xmlns:a16="http://schemas.microsoft.com/office/drawing/2014/main" id="{1A1972D6-67EF-4D43-8DC4-3E3BDB58D6C8}"/>
                </a:ext>
              </a:extLst>
            </p:cNvPr>
            <p:cNvSpPr txBox="1">
              <a:spLocks/>
            </p:cNvSpPr>
            <p:nvPr/>
          </p:nvSpPr>
          <p:spPr>
            <a:xfrm>
              <a:off x="3362722" y="3295518"/>
              <a:ext cx="2642789" cy="3391872"/>
            </a:xfrm>
            <a:prstGeom prst="rect">
              <a:avLst/>
            </a:prstGeom>
          </p:spPr>
          <p:txBody>
            <a:bodyPr lIns="0" tIns="81000" rIns="0" bIns="81000"/>
            <a:lstStyle>
              <a:lvl1pPr marL="180000" indent="-18000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buClrTx/>
                <a:buFont typeface="Arial" panose="020B0604020202020204" pitchFamily="34" charset="0"/>
                <a:buChar char="•"/>
                <a:defRPr sz="20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​"/>
                <a:defRPr sz="20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buClrTx/>
                <a:buFont typeface="Arial" panose="020B0604020202020204" pitchFamily="34" charset="0"/>
                <a:buChar char="​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spcBef>
                  <a:spcPts val="600"/>
                </a:spcBef>
                <a:buFont typeface="Arial" panose="020B0604020202020204" pitchFamily="34" charset="0"/>
                <a:buChar char="​"/>
                <a:defRPr sz="10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spcBef>
                  <a:spcPts val="600"/>
                </a:spcBef>
                <a:buFont typeface="Arial" panose="020B0604020202020204" pitchFamily="34" charset="0"/>
                <a:buChar char="​"/>
                <a:defRPr sz="1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80000" indent="-1800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83000"/>
                </a:lnSpc>
                <a:spcBef>
                  <a:spcPts val="0"/>
                </a:spcBef>
                <a:buFont typeface="Arial" panose="020B0604020202020204" pitchFamily="34" charset="0"/>
                <a:buChar char="​"/>
                <a:defRPr sz="6000" b="1" kern="1200" spc="-3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450"/>
                </a:spcBef>
              </a:pPr>
              <a:r>
                <a:rPr lang="en-GB" sz="1400" dirty="0"/>
                <a:t>Transportations of main equipment</a:t>
              </a:r>
            </a:p>
            <a:p>
              <a:pPr>
                <a:spcBef>
                  <a:spcPts val="450"/>
                </a:spcBef>
              </a:pPr>
              <a:r>
                <a:rPr lang="en-GB" sz="1400" dirty="0"/>
                <a:t>Transshipments of equipment between transportation and installation vessels</a:t>
              </a:r>
            </a:p>
            <a:p>
              <a:pPr>
                <a:spcBef>
                  <a:spcPts val="450"/>
                </a:spcBef>
              </a:pPr>
              <a:endParaRPr lang="en-GB" sz="105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293998-0D3E-4378-A009-2CCF9A9EA6C7}"/>
              </a:ext>
            </a:extLst>
          </p:cNvPr>
          <p:cNvGrpSpPr>
            <a:grpSpLocks/>
          </p:cNvGrpSpPr>
          <p:nvPr/>
        </p:nvGrpSpPr>
        <p:grpSpPr>
          <a:xfrm>
            <a:off x="7467600" y="2765318"/>
            <a:ext cx="2911682" cy="3699607"/>
            <a:chOff x="6186488" y="1765956"/>
            <a:chExt cx="2642789" cy="49328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617D61-45C1-460A-A2D4-EEB0B6C7B008}"/>
                </a:ext>
              </a:extLst>
            </p:cNvPr>
            <p:cNvSpPr/>
            <p:nvPr/>
          </p:nvSpPr>
          <p:spPr>
            <a:xfrm>
              <a:off x="6623687" y="1765956"/>
              <a:ext cx="2205589" cy="3077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b" anchorCtr="0">
              <a:spAutoFit/>
            </a:bodyPr>
            <a:lstStyle/>
            <a:p>
              <a:pPr algn="ctr">
                <a:spcAft>
                  <a:spcPts val="225"/>
                </a:spcAft>
              </a:pPr>
              <a:r>
                <a:rPr lang="en-GB" sz="1500" b="1" dirty="0">
                  <a:solidFill>
                    <a:schemeClr val="bg2"/>
                  </a:solidFill>
                  <a:latin typeface="+mj-lt"/>
                  <a:cs typeface="Arial" panose="020B0604020202020204" pitchFamily="34" charset="0"/>
                </a:rPr>
                <a:t>Installation</a:t>
              </a:r>
            </a:p>
          </p:txBody>
        </p:sp>
        <p:sp>
          <p:nvSpPr>
            <p:cNvPr id="28" name="Text Placeholder 6">
              <a:extLst>
                <a:ext uri="{FF2B5EF4-FFF2-40B4-BE49-F238E27FC236}">
                  <a16:creationId xmlns:a16="http://schemas.microsoft.com/office/drawing/2014/main" id="{0F1ED430-0FC0-4FBB-93F4-A6D4DF27F28F}"/>
                </a:ext>
              </a:extLst>
            </p:cNvPr>
            <p:cNvSpPr txBox="1">
              <a:spLocks/>
            </p:cNvSpPr>
            <p:nvPr/>
          </p:nvSpPr>
          <p:spPr>
            <a:xfrm>
              <a:off x="6186488" y="3554597"/>
              <a:ext cx="2642789" cy="3144168"/>
            </a:xfrm>
            <a:prstGeom prst="rect">
              <a:avLst/>
            </a:prstGeom>
          </p:spPr>
          <p:txBody>
            <a:bodyPr lIns="0" tIns="81000" rIns="0" bIns="81000"/>
            <a:lstStyle>
              <a:lvl1pPr marL="180000" indent="-18000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buClrTx/>
                <a:buFont typeface="Arial" panose="020B0604020202020204" pitchFamily="34" charset="0"/>
                <a:buChar char="•"/>
                <a:defRPr sz="2000" b="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54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​"/>
                <a:defRPr sz="20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buClrTx/>
                <a:buFont typeface="Arial" panose="020B0604020202020204" pitchFamily="34" charset="0"/>
                <a:buChar char="​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spcBef>
                  <a:spcPts val="600"/>
                </a:spcBef>
                <a:buFont typeface="Arial" panose="020B0604020202020204" pitchFamily="34" charset="0"/>
                <a:buChar char="​"/>
                <a:defRPr sz="10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spcBef>
                  <a:spcPts val="600"/>
                </a:spcBef>
                <a:buFont typeface="Arial" panose="020B0604020202020204" pitchFamily="34" charset="0"/>
                <a:buChar char="​"/>
                <a:defRPr sz="1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80000" indent="-1800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83000"/>
                </a:lnSpc>
                <a:spcBef>
                  <a:spcPts val="0"/>
                </a:spcBef>
                <a:buFont typeface="Arial" panose="020B0604020202020204" pitchFamily="34" charset="0"/>
                <a:buChar char="​"/>
                <a:defRPr sz="6000" b="1" kern="1200" spc="-3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450"/>
                </a:spcBef>
              </a:pPr>
              <a:r>
                <a:rPr lang="en-GB" sz="1400" dirty="0"/>
                <a:t>Installation of foundations: Pile driving, Transition pieces and anode cages</a:t>
              </a:r>
            </a:p>
            <a:p>
              <a:pPr>
                <a:spcBef>
                  <a:spcPts val="450"/>
                </a:spcBef>
              </a:pPr>
              <a:r>
                <a:rPr lang="en-GB" sz="1400" dirty="0"/>
                <a:t>Installation of wind towers, generators and blades</a:t>
              </a:r>
            </a:p>
            <a:p>
              <a:pPr>
                <a:spcBef>
                  <a:spcPts val="450"/>
                </a:spcBef>
              </a:pPr>
              <a:r>
                <a:rPr lang="en-GB" sz="1400" dirty="0"/>
                <a:t>Substations installations</a:t>
              </a:r>
            </a:p>
            <a:p>
              <a:pPr>
                <a:spcBef>
                  <a:spcPts val="450"/>
                </a:spcBef>
              </a:pPr>
              <a:r>
                <a:rPr lang="en-GB" sz="1400" dirty="0"/>
                <a:t>Inter-array and export cable laying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7EA5606F-2AA4-1C2D-28A9-29DA8AD733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04" b="5456"/>
          <a:stretch/>
        </p:blipFill>
        <p:spPr>
          <a:xfrm>
            <a:off x="1822147" y="1510504"/>
            <a:ext cx="3203108" cy="115666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CDFA75-B489-CC40-3A4B-ADF2ABA44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9283" y="1510503"/>
            <a:ext cx="2036737" cy="114745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0410C38-5400-C5EA-98E3-699146BCC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1140" y="1510504"/>
            <a:ext cx="2718410" cy="1156667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AFAA8E08-D98A-18FA-E586-6217AF4CB125}"/>
              </a:ext>
            </a:extLst>
          </p:cNvPr>
          <p:cNvSpPr/>
          <p:nvPr/>
        </p:nvSpPr>
        <p:spPr>
          <a:xfrm>
            <a:off x="1905709" y="2946157"/>
            <a:ext cx="8451902" cy="47051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ctr"/>
            <a:r>
              <a:rPr lang="en-GB" sz="1500" dirty="0">
                <a:solidFill>
                  <a:schemeClr val="bg1"/>
                </a:solidFill>
              </a:rPr>
              <a:t>Engineering document review and approval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E2B1FF-49B2-F9A3-790F-45EB258ACA42}"/>
              </a:ext>
            </a:extLst>
          </p:cNvPr>
          <p:cNvSpPr/>
          <p:nvPr/>
        </p:nvSpPr>
        <p:spPr>
          <a:xfrm>
            <a:off x="1884038" y="3514622"/>
            <a:ext cx="8495245" cy="592176"/>
          </a:xfrm>
          <a:prstGeom prst="rightArrow">
            <a:avLst/>
          </a:prstGeom>
          <a:solidFill>
            <a:srgbClr val="CCFFFF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ctr"/>
            <a:r>
              <a:rPr lang="en-GB" sz="1500" dirty="0">
                <a:solidFill>
                  <a:schemeClr val="bg1"/>
                </a:solidFill>
              </a:rPr>
              <a:t>On-site surveillance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A0CE8118-A3D5-588D-B999-C366374DF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425" y="414525"/>
            <a:ext cx="2133600" cy="68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4520268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845F-8730-C6E7-24D7-5E02A687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b="1" dirty="0">
                <a:solidFill>
                  <a:srgbClr val="1A1B1C"/>
                </a:solidFill>
                <a:latin typeface="Montserrat" panose="00000500000000000000" pitchFamily="2" charset="0"/>
              </a:rPr>
              <a:t>Contacts</a:t>
            </a:r>
            <a:br>
              <a:rPr lang="en-US" sz="1600" b="1" dirty="0">
                <a:solidFill>
                  <a:srgbClr val="1A1B1C"/>
                </a:solidFill>
                <a:latin typeface="Montserrat" panose="00000500000000000000" pitchFamily="2" charset="0"/>
              </a:rPr>
            </a:br>
            <a:r>
              <a:rPr lang="en-US" sz="1600" dirty="0">
                <a:solidFill>
                  <a:srgbClr val="FFFFFF"/>
                </a:solidFill>
                <a:latin typeface="Montserrat" panose="00000500000000000000" pitchFamily="2" charset="0"/>
              </a:rPr>
              <a:t>LT Office</a:t>
            </a:r>
            <a:br>
              <a:rPr lang="en-US" sz="16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600" dirty="0">
                <a:solidFill>
                  <a:srgbClr val="FFFFFF"/>
                </a:solidFill>
                <a:latin typeface="Montserrat" panose="00000500000000000000" pitchFamily="2" charset="0"/>
              </a:rPr>
              <a:t>+370 699 28380</a:t>
            </a:r>
            <a:br>
              <a:rPr lang="en-US" sz="16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Montserrat" panose="00000500000000000000" pitchFamily="2" charset="0"/>
              </a:rPr>
              <a:t>info@dmarinternational.com</a:t>
            </a:r>
            <a:br>
              <a:rPr lang="en-US" sz="16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600" dirty="0">
                <a:solidFill>
                  <a:srgbClr val="FFFFFF"/>
                </a:solidFill>
                <a:latin typeface="Montserrat" panose="00000500000000000000" pitchFamily="2" charset="0"/>
              </a:rPr>
              <a:t> </a:t>
            </a:r>
            <a:br>
              <a:rPr lang="en-US" sz="16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600" dirty="0">
                <a:solidFill>
                  <a:srgbClr val="FFFFFF"/>
                </a:solidFill>
                <a:latin typeface="Montserrat" panose="00000500000000000000" pitchFamily="2" charset="0"/>
              </a:rPr>
              <a:t>UK Office</a:t>
            </a:r>
            <a:br>
              <a:rPr lang="en-US" sz="16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600" dirty="0">
                <a:solidFill>
                  <a:srgbClr val="FFFFFF"/>
                </a:solidFill>
                <a:latin typeface="Montserrat" panose="00000500000000000000" pitchFamily="2" charset="0"/>
              </a:rPr>
              <a:t>+44 7404 810279</a:t>
            </a:r>
            <a:br>
              <a:rPr lang="en-US" sz="1600" dirty="0">
                <a:solidFill>
                  <a:srgbClr val="FFFFFF"/>
                </a:solidFill>
                <a:latin typeface="Montserrat" panose="00000500000000000000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Montserrat" panose="00000500000000000000" pitchFamily="2" charset="0"/>
              </a:rPr>
              <a:t>info@dmarinternational.com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</a:br>
            <a:endParaRPr lang="en-US" dirty="0"/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D0C65693-72DF-6B2F-878F-60383AE82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224" y="665922"/>
            <a:ext cx="2133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69998"/>
      </p:ext>
    </p:extLst>
  </p:cSld>
  <p:clrMapOvr>
    <a:masterClrMapping/>
  </p:clrMapOvr>
  <p:transition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EPSOURCEFORMATTING" val="KeepSourceFormatti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EPSOURCEFORMATTING" val="KeepSourceFormatting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314</Words>
  <Application>Microsoft Macintosh PowerPoint</Application>
  <PresentationFormat>Widescreen</PresentationFormat>
  <Paragraphs>71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Montserrat</vt:lpstr>
      <vt:lpstr>Wingdings 3</vt:lpstr>
      <vt:lpstr>Slice</vt:lpstr>
      <vt:lpstr>think-cell Slide</vt:lpstr>
      <vt:lpstr>Never compromise on safety. </vt:lpstr>
      <vt:lpstr>PowerPoint Presentation</vt:lpstr>
      <vt:lpstr>The Marine Warranty consultancy assistance process</vt:lpstr>
      <vt:lpstr>Marine Warranty Consultancy on all the phases of Offshore Wind Example for offshore bottom fixed wind farm</vt:lpstr>
      <vt:lpstr>Contacts LT Office +370 699 28380 info@dmarinternational.com   UK Office +44 7404 810279 info@dmarinternational.com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compromise on safety. </dc:title>
  <dc:creator>Piazenko, Dmitrij (Klaipeda)</dc:creator>
  <cp:lastModifiedBy>PG-Piazenko, Nikita</cp:lastModifiedBy>
  <cp:revision>2</cp:revision>
  <dcterms:created xsi:type="dcterms:W3CDTF">2024-12-02T14:48:03Z</dcterms:created>
  <dcterms:modified xsi:type="dcterms:W3CDTF">2024-12-02T18:10:07Z</dcterms:modified>
</cp:coreProperties>
</file>