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93"/>
  </p:notesMasterIdLst>
  <p:sldIdLst>
    <p:sldId id="267" r:id="rId2"/>
    <p:sldId id="273" r:id="rId3"/>
    <p:sldId id="373" r:id="rId4"/>
    <p:sldId id="430" r:id="rId5"/>
    <p:sldId id="431" r:id="rId6"/>
    <p:sldId id="395" r:id="rId7"/>
    <p:sldId id="433" r:id="rId8"/>
    <p:sldId id="434" r:id="rId9"/>
    <p:sldId id="432" r:id="rId10"/>
    <p:sldId id="436" r:id="rId11"/>
    <p:sldId id="437" r:id="rId12"/>
    <p:sldId id="438" r:id="rId13"/>
    <p:sldId id="435" r:id="rId14"/>
    <p:sldId id="443" r:id="rId15"/>
    <p:sldId id="444" r:id="rId16"/>
    <p:sldId id="445" r:id="rId17"/>
    <p:sldId id="446" r:id="rId18"/>
    <p:sldId id="447" r:id="rId19"/>
    <p:sldId id="448" r:id="rId20"/>
    <p:sldId id="439" r:id="rId21"/>
    <p:sldId id="449" r:id="rId22"/>
    <p:sldId id="450" r:id="rId23"/>
    <p:sldId id="451" r:id="rId24"/>
    <p:sldId id="452" r:id="rId25"/>
    <p:sldId id="376" r:id="rId26"/>
    <p:sldId id="453" r:id="rId27"/>
    <p:sldId id="454" r:id="rId28"/>
    <p:sldId id="455" r:id="rId29"/>
    <p:sldId id="456" r:id="rId30"/>
    <p:sldId id="457" r:id="rId31"/>
    <p:sldId id="344" r:id="rId32"/>
    <p:sldId id="459" r:id="rId33"/>
    <p:sldId id="460" r:id="rId34"/>
    <p:sldId id="462" r:id="rId35"/>
    <p:sldId id="463" r:id="rId36"/>
    <p:sldId id="464" r:id="rId37"/>
    <p:sldId id="461" r:id="rId38"/>
    <p:sldId id="469" r:id="rId39"/>
    <p:sldId id="480" r:id="rId40"/>
    <p:sldId id="472" r:id="rId41"/>
    <p:sldId id="473" r:id="rId42"/>
    <p:sldId id="481" r:id="rId43"/>
    <p:sldId id="482" r:id="rId44"/>
    <p:sldId id="483" r:id="rId45"/>
    <p:sldId id="484" r:id="rId46"/>
    <p:sldId id="479" r:id="rId47"/>
    <p:sldId id="486" r:id="rId48"/>
    <p:sldId id="487" r:id="rId49"/>
    <p:sldId id="488" r:id="rId50"/>
    <p:sldId id="489" r:id="rId51"/>
    <p:sldId id="485" r:id="rId52"/>
    <p:sldId id="490" r:id="rId53"/>
    <p:sldId id="492" r:id="rId54"/>
    <p:sldId id="493" r:id="rId55"/>
    <p:sldId id="494" r:id="rId56"/>
    <p:sldId id="491" r:id="rId57"/>
    <p:sldId id="495" r:id="rId58"/>
    <p:sldId id="496" r:id="rId59"/>
    <p:sldId id="497" r:id="rId60"/>
    <p:sldId id="500" r:id="rId61"/>
    <p:sldId id="501" r:id="rId62"/>
    <p:sldId id="502" r:id="rId63"/>
    <p:sldId id="503" r:id="rId64"/>
    <p:sldId id="505" r:id="rId65"/>
    <p:sldId id="506" r:id="rId66"/>
    <p:sldId id="504" r:id="rId67"/>
    <p:sldId id="507" r:id="rId68"/>
    <p:sldId id="508" r:id="rId69"/>
    <p:sldId id="509" r:id="rId70"/>
    <p:sldId id="510" r:id="rId71"/>
    <p:sldId id="511" r:id="rId72"/>
    <p:sldId id="512" r:id="rId73"/>
    <p:sldId id="379" r:id="rId74"/>
    <p:sldId id="514" r:id="rId75"/>
    <p:sldId id="515" r:id="rId76"/>
    <p:sldId id="516" r:id="rId77"/>
    <p:sldId id="517" r:id="rId78"/>
    <p:sldId id="513" r:id="rId79"/>
    <p:sldId id="519" r:id="rId80"/>
    <p:sldId id="518" r:id="rId81"/>
    <p:sldId id="520" r:id="rId82"/>
    <p:sldId id="521" r:id="rId83"/>
    <p:sldId id="522" r:id="rId84"/>
    <p:sldId id="527" r:id="rId85"/>
    <p:sldId id="528" r:id="rId86"/>
    <p:sldId id="529" r:id="rId87"/>
    <p:sldId id="380" r:id="rId88"/>
    <p:sldId id="417" r:id="rId89"/>
    <p:sldId id="416" r:id="rId90"/>
    <p:sldId id="530" r:id="rId91"/>
    <p:sldId id="394" r:id="rId9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8E3622-6C3D-57F6-464A-7C612409406F}" name="Merlin Giovanni" initials="MG" userId="S::giovanni.merlin@studenti.unipd.it::a7f433c1-a695-4534-a45f-1feee79185e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E670"/>
    <a:srgbClr val="31F50A"/>
    <a:srgbClr val="0016BF"/>
    <a:srgbClr val="55FF33"/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03"/>
    <p:restoredTop sz="94687"/>
  </p:normalViewPr>
  <p:slideViewPr>
    <p:cSldViewPr snapToGrid="0">
      <p:cViewPr varScale="1">
        <p:scale>
          <a:sx n="112" d="100"/>
          <a:sy n="112" d="100"/>
        </p:scale>
        <p:origin x="18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D4215-28E6-AA4D-83FE-86A573CA96FB}" type="datetimeFigureOut">
              <a:rPr lang="en-IT" smtClean="0"/>
              <a:t>30/06/23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6313E-9179-294D-9708-33D660036BD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04661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16251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1pPr>
    <a:lvl2pPr marL="408125" algn="l" defTabSz="816251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2pPr>
    <a:lvl3pPr marL="816251" algn="l" defTabSz="816251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3pPr>
    <a:lvl4pPr marL="1224376" algn="l" defTabSz="816251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4pPr>
    <a:lvl5pPr marL="1632501" algn="l" defTabSz="816251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5pPr>
    <a:lvl6pPr marL="2040626" algn="l" defTabSz="816251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6pPr>
    <a:lvl7pPr marL="2448752" algn="l" defTabSz="816251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7pPr>
    <a:lvl8pPr marL="2856877" algn="l" defTabSz="816251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8pPr>
    <a:lvl9pPr marL="3265002" algn="l" defTabSz="816251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137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135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78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320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500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216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919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966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778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6333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136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171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304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241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002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6291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1620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3388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2253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0871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6194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760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2171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1377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9987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6862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8855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3307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7138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7633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0265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9492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9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0558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6510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7881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2338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805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7084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7776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9500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6356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052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918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5977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5704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27336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2029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2097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38240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12203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2193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6989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0083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773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7778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48847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20347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1553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14968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26144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78243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33246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22207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6166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913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37127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68367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57247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51871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1151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79978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48469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78059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27335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17812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311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8744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10251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89572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52714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53989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87370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60642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17854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43862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78635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814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73988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90805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69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B046-38C0-664E-95D2-0FD82AA63EDC}" type="datetimeFigureOut">
              <a:rPr lang="en-IT" smtClean="0"/>
              <a:t>30/06/23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F58D-7634-8E49-89C1-12A3FA13C4F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4589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B046-38C0-664E-95D2-0FD82AA63EDC}" type="datetimeFigureOut">
              <a:rPr lang="en-IT" smtClean="0"/>
              <a:t>30/06/23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F58D-7634-8E49-89C1-12A3FA13C4F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3587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B046-38C0-664E-95D2-0FD82AA63EDC}" type="datetimeFigureOut">
              <a:rPr lang="en-IT" smtClean="0"/>
              <a:t>30/06/23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F58D-7634-8E49-89C1-12A3FA13C4F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8130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B046-38C0-664E-95D2-0FD82AA63EDC}" type="datetimeFigureOut">
              <a:rPr lang="en-IT" smtClean="0"/>
              <a:t>30/06/23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F58D-7634-8E49-89C1-12A3FA13C4F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2651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B046-38C0-664E-95D2-0FD82AA63EDC}" type="datetimeFigureOut">
              <a:rPr lang="en-IT" smtClean="0"/>
              <a:t>30/06/23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F58D-7634-8E49-89C1-12A3FA13C4F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0263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B046-38C0-664E-95D2-0FD82AA63EDC}" type="datetimeFigureOut">
              <a:rPr lang="en-IT" smtClean="0"/>
              <a:t>30/06/23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F58D-7634-8E49-89C1-12A3FA13C4F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0413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B046-38C0-664E-95D2-0FD82AA63EDC}" type="datetimeFigureOut">
              <a:rPr lang="en-IT" smtClean="0"/>
              <a:t>30/06/23</a:t>
            </a:fld>
            <a:endParaRPr lang="en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F58D-7634-8E49-89C1-12A3FA13C4F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9165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B046-38C0-664E-95D2-0FD82AA63EDC}" type="datetimeFigureOut">
              <a:rPr lang="en-IT" smtClean="0"/>
              <a:t>30/06/23</a:t>
            </a:fld>
            <a:endParaRPr lang="en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F58D-7634-8E49-89C1-12A3FA13C4F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5167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B046-38C0-664E-95D2-0FD82AA63EDC}" type="datetimeFigureOut">
              <a:rPr lang="en-IT" smtClean="0"/>
              <a:t>30/06/23</a:t>
            </a:fld>
            <a:endParaRPr lang="en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F58D-7634-8E49-89C1-12A3FA13C4F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1120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B046-38C0-664E-95D2-0FD82AA63EDC}" type="datetimeFigureOut">
              <a:rPr lang="en-IT" smtClean="0"/>
              <a:t>30/06/23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F58D-7634-8E49-89C1-12A3FA13C4F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8375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B046-38C0-664E-95D2-0FD82AA63EDC}" type="datetimeFigureOut">
              <a:rPr lang="en-IT" smtClean="0"/>
              <a:t>30/06/23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F58D-7634-8E49-89C1-12A3FA13C4F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1540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CB046-38C0-664E-95D2-0FD82AA63EDC}" type="datetimeFigureOut">
              <a:rPr lang="en-IT" smtClean="0"/>
              <a:t>30/06/23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8F58D-7634-8E49-89C1-12A3FA13C4F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8180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5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5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CCC07A4-4E6A-5046-8E1C-46EB88B78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5067660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87CDAE2-F50E-584A-AE4F-A1371F72E2C4}"/>
              </a:ext>
            </a:extLst>
          </p:cNvPr>
          <p:cNvSpPr txBox="1"/>
          <p:nvPr/>
        </p:nvSpPr>
        <p:spPr>
          <a:xfrm>
            <a:off x="1014330" y="2168092"/>
            <a:ext cx="7115341" cy="1200329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ctr"/>
            <a:r>
              <a:rPr lang="en-GB" sz="3000" i="1" dirty="0">
                <a:solidFill>
                  <a:srgbClr val="FFFFFF"/>
                </a:solidFill>
                <a:ea typeface="+mn-lt"/>
                <a:cs typeface="+mn-lt"/>
              </a:rPr>
              <a:t>Studio </a:t>
            </a:r>
            <a:r>
              <a:rPr lang="en-GB" sz="3000" i="1" dirty="0" err="1">
                <a:solidFill>
                  <a:srgbClr val="FFFFFF"/>
                </a:solidFill>
                <a:ea typeface="+mn-lt"/>
                <a:cs typeface="+mn-lt"/>
              </a:rPr>
              <a:t>sul</a:t>
            </a:r>
            <a:r>
              <a:rPr lang="en-GB" sz="3000" i="1" dirty="0">
                <a:solidFill>
                  <a:srgbClr val="FFFFFF"/>
                </a:solidFill>
                <a:ea typeface="+mn-lt"/>
                <a:cs typeface="+mn-lt"/>
              </a:rPr>
              <a:t> moto di </a:t>
            </a:r>
            <a:r>
              <a:rPr lang="en-GB" sz="3000" i="1" dirty="0" err="1">
                <a:solidFill>
                  <a:srgbClr val="FFFFFF"/>
                </a:solidFill>
                <a:ea typeface="+mn-lt"/>
                <a:cs typeface="+mn-lt"/>
              </a:rPr>
              <a:t>particelle</a:t>
            </a:r>
            <a:r>
              <a:rPr lang="en-GB" sz="3000" i="1" dirty="0">
                <a:solidFill>
                  <a:srgbClr val="FFFFFF"/>
                </a:solidFill>
                <a:ea typeface="+mn-lt"/>
                <a:cs typeface="+mn-lt"/>
              </a:rPr>
              <a:t> di un gas </a:t>
            </a:r>
            <a:r>
              <a:rPr lang="en-GB" sz="3000" i="1" dirty="0" err="1">
                <a:solidFill>
                  <a:srgbClr val="FFFFFF"/>
                </a:solidFill>
                <a:ea typeface="+mn-lt"/>
                <a:cs typeface="+mn-lt"/>
              </a:rPr>
              <a:t>confinato</a:t>
            </a:r>
            <a:r>
              <a:rPr lang="en-GB" sz="3000" i="1" dirty="0">
                <a:solidFill>
                  <a:srgbClr val="FFFFFF"/>
                </a:solidFill>
                <a:ea typeface="+mn-lt"/>
                <a:cs typeface="+mn-lt"/>
              </a:rPr>
              <a:t> in </a:t>
            </a:r>
            <a:r>
              <a:rPr lang="en-GB" sz="3000" i="1" dirty="0" err="1">
                <a:solidFill>
                  <a:srgbClr val="FFFFFF"/>
                </a:solidFill>
                <a:ea typeface="+mn-lt"/>
                <a:cs typeface="+mn-lt"/>
              </a:rPr>
              <a:t>una</a:t>
            </a:r>
            <a:r>
              <a:rPr lang="en-GB" sz="3000" i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GB" sz="3000" i="1" dirty="0" err="1">
                <a:solidFill>
                  <a:srgbClr val="FFFFFF"/>
                </a:solidFill>
                <a:ea typeface="+mn-lt"/>
                <a:cs typeface="+mn-lt"/>
              </a:rPr>
              <a:t>sfera</a:t>
            </a:r>
            <a:endParaRPr lang="it-IT" dirty="0"/>
          </a:p>
          <a:p>
            <a:endParaRPr lang="it-IT" sz="1350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62FD12A-0C63-E540-A204-211217724BDB}"/>
              </a:ext>
            </a:extLst>
          </p:cNvPr>
          <p:cNvSpPr txBox="1"/>
          <p:nvPr/>
        </p:nvSpPr>
        <p:spPr>
          <a:xfrm>
            <a:off x="331392" y="3240810"/>
            <a:ext cx="3178367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r>
              <a:rPr lang="en-GB" i="1" dirty="0">
                <a:solidFill>
                  <a:schemeClr val="bg1"/>
                </a:solidFill>
                <a:cs typeface="Calibri"/>
              </a:rPr>
              <a:t>Niki </a:t>
            </a:r>
            <a:r>
              <a:rPr lang="en-GB" i="1" dirty="0" err="1">
                <a:solidFill>
                  <a:schemeClr val="bg1"/>
                </a:solidFill>
                <a:cs typeface="Calibri"/>
              </a:rPr>
              <a:t>Balestrieri</a:t>
            </a:r>
            <a:endParaRPr lang="en-GB" i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F77DA8-2C3A-DF31-2258-092A02091A5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426679" y="393128"/>
            <a:ext cx="2505028" cy="9207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1E9F2E-CF2A-107B-39A3-C9B0BDF810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501" y="4314504"/>
            <a:ext cx="3810000" cy="1085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BD5C2F-3AE9-C435-B6DC-71544FCF5D03}"/>
              </a:ext>
            </a:extLst>
          </p:cNvPr>
          <p:cNvSpPr txBox="1"/>
          <p:nvPr/>
        </p:nvSpPr>
        <p:spPr>
          <a:xfrm>
            <a:off x="333005" y="519779"/>
            <a:ext cx="20574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50" i="1" dirty="0">
                <a:solidFill>
                  <a:schemeClr val="bg1"/>
                </a:solidFill>
              </a:rPr>
              <a:t>30th June 2023</a:t>
            </a:r>
          </a:p>
        </p:txBody>
      </p:sp>
    </p:spTree>
    <p:extLst>
      <p:ext uri="{BB962C8B-B14F-4D97-AF65-F5344CB8AC3E}">
        <p14:creationId xmlns:p14="http://schemas.microsoft.com/office/powerpoint/2010/main" val="2585138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10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0" name="CasellaDiTesto 10">
            <a:extLst>
              <a:ext uri="{FF2B5EF4-FFF2-40B4-BE49-F238E27FC236}">
                <a16:creationId xmlns:a16="http://schemas.microsoft.com/office/drawing/2014/main" id="{FB3C6E92-DE30-CEA5-925F-45EACA869DE0}"/>
              </a:ext>
            </a:extLst>
          </p:cNvPr>
          <p:cNvSpPr txBox="1"/>
          <p:nvPr/>
        </p:nvSpPr>
        <p:spPr>
          <a:xfrm>
            <a:off x="-29211" y="168235"/>
            <a:ext cx="6661768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+mj-lt"/>
                <a:cs typeface="Calibri Light"/>
              </a:rPr>
              <a:t>INTRODUZIONE: </a:t>
            </a:r>
            <a:r>
              <a:rPr lang="en-GB" sz="3000" b="1" dirty="0" err="1">
                <a:solidFill>
                  <a:schemeClr val="bg1"/>
                </a:solidFill>
                <a:latin typeface="+mj-lt"/>
                <a:cs typeface="Calibri Light"/>
              </a:rPr>
              <a:t>Parametri</a:t>
            </a:r>
            <a:endParaRPr lang="en-GB" sz="3000" b="1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408202-8F95-076B-FB40-E3529F94EDBB}"/>
              </a:ext>
            </a:extLst>
          </p:cNvPr>
          <p:cNvSpPr txBox="1"/>
          <p:nvPr/>
        </p:nvSpPr>
        <p:spPr>
          <a:xfrm>
            <a:off x="2283437" y="1453591"/>
            <a:ext cx="4803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Diversi </a:t>
            </a:r>
            <a:r>
              <a:rPr lang="en-GB" sz="2400" dirty="0" err="1"/>
              <a:t>Parametri</a:t>
            </a:r>
            <a:r>
              <a:rPr lang="en-GB" sz="2400" dirty="0"/>
              <a:t> </a:t>
            </a:r>
            <a:r>
              <a:rPr lang="en-GB" sz="2400" dirty="0" err="1"/>
              <a:t>costanti</a:t>
            </a:r>
            <a:r>
              <a:rPr lang="en-GB" sz="2400" dirty="0"/>
              <a:t> </a:t>
            </a:r>
            <a:r>
              <a:rPr lang="en-GB" sz="2400" dirty="0" err="1"/>
              <a:t>tra</a:t>
            </a:r>
            <a:r>
              <a:rPr lang="en-GB" sz="2400" dirty="0"/>
              <a:t> cui  </a:t>
            </a:r>
          </a:p>
          <a:p>
            <a:endParaRPr lang="en-GB" dirty="0"/>
          </a:p>
          <a:p>
            <a:r>
              <a:rPr lang="en-GB" dirty="0"/>
              <a:t>                                   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854020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11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0" name="CasellaDiTesto 10">
            <a:extLst>
              <a:ext uri="{FF2B5EF4-FFF2-40B4-BE49-F238E27FC236}">
                <a16:creationId xmlns:a16="http://schemas.microsoft.com/office/drawing/2014/main" id="{FB3C6E92-DE30-CEA5-925F-45EACA869DE0}"/>
              </a:ext>
            </a:extLst>
          </p:cNvPr>
          <p:cNvSpPr txBox="1"/>
          <p:nvPr/>
        </p:nvSpPr>
        <p:spPr>
          <a:xfrm>
            <a:off x="-29211" y="168235"/>
            <a:ext cx="6661768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+mj-lt"/>
                <a:cs typeface="Calibri Light"/>
              </a:rPr>
              <a:t>INTRODUZIONE: </a:t>
            </a:r>
            <a:r>
              <a:rPr lang="en-GB" sz="3000" b="1" dirty="0" err="1">
                <a:solidFill>
                  <a:schemeClr val="bg1"/>
                </a:solidFill>
                <a:latin typeface="+mj-lt"/>
                <a:cs typeface="Calibri Light"/>
              </a:rPr>
              <a:t>Parametri</a:t>
            </a:r>
            <a:endParaRPr lang="en-GB" sz="3000" b="1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408202-8F95-076B-FB40-E3529F94EDBB}"/>
              </a:ext>
            </a:extLst>
          </p:cNvPr>
          <p:cNvSpPr txBox="1"/>
          <p:nvPr/>
        </p:nvSpPr>
        <p:spPr>
          <a:xfrm>
            <a:off x="2283437" y="1453591"/>
            <a:ext cx="4803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Diversi </a:t>
            </a:r>
            <a:r>
              <a:rPr lang="en-GB" sz="2400" dirty="0" err="1"/>
              <a:t>Parametri</a:t>
            </a:r>
            <a:r>
              <a:rPr lang="en-GB" sz="2400" dirty="0"/>
              <a:t> </a:t>
            </a:r>
            <a:r>
              <a:rPr lang="en-GB" sz="2400" dirty="0" err="1"/>
              <a:t>costanti</a:t>
            </a:r>
            <a:r>
              <a:rPr lang="en-GB" sz="2400" dirty="0"/>
              <a:t> </a:t>
            </a:r>
            <a:r>
              <a:rPr lang="en-GB" sz="2400" dirty="0" err="1"/>
              <a:t>tra</a:t>
            </a:r>
            <a:r>
              <a:rPr lang="en-GB" sz="2400" dirty="0"/>
              <a:t> cui  </a:t>
            </a:r>
          </a:p>
          <a:p>
            <a:endParaRPr lang="en-GB" dirty="0"/>
          </a:p>
          <a:p>
            <a:r>
              <a:rPr lang="en-GB" dirty="0"/>
              <a:t>                                   </a:t>
            </a:r>
            <a:endParaRPr lang="en-IT" dirty="0"/>
          </a:p>
        </p:txBody>
      </p:sp>
      <p:sp>
        <p:nvSpPr>
          <p:cNvPr id="11" name="Freccia a destra 13">
            <a:extLst>
              <a:ext uri="{FF2B5EF4-FFF2-40B4-BE49-F238E27FC236}">
                <a16:creationId xmlns:a16="http://schemas.microsoft.com/office/drawing/2014/main" id="{79F36924-8DD5-F56D-7C10-2967B6FEECA2}"/>
              </a:ext>
            </a:extLst>
          </p:cNvPr>
          <p:cNvSpPr/>
          <p:nvPr/>
        </p:nvSpPr>
        <p:spPr>
          <a:xfrm rot="8155930" flipV="1">
            <a:off x="1540168" y="2547968"/>
            <a:ext cx="932256" cy="3856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F871C3-089D-BA48-D758-1436E106B905}"/>
              </a:ext>
            </a:extLst>
          </p:cNvPr>
          <p:cNvSpPr txBox="1"/>
          <p:nvPr/>
        </p:nvSpPr>
        <p:spPr>
          <a:xfrm>
            <a:off x="565149" y="2982432"/>
            <a:ext cx="1659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Massa particelle</a:t>
            </a:r>
          </a:p>
        </p:txBody>
      </p:sp>
    </p:spTree>
    <p:extLst>
      <p:ext uri="{BB962C8B-B14F-4D97-AF65-F5344CB8AC3E}">
        <p14:creationId xmlns:p14="http://schemas.microsoft.com/office/powerpoint/2010/main" val="3491430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12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0" name="CasellaDiTesto 10">
            <a:extLst>
              <a:ext uri="{FF2B5EF4-FFF2-40B4-BE49-F238E27FC236}">
                <a16:creationId xmlns:a16="http://schemas.microsoft.com/office/drawing/2014/main" id="{FB3C6E92-DE30-CEA5-925F-45EACA869DE0}"/>
              </a:ext>
            </a:extLst>
          </p:cNvPr>
          <p:cNvSpPr txBox="1"/>
          <p:nvPr/>
        </p:nvSpPr>
        <p:spPr>
          <a:xfrm>
            <a:off x="-29211" y="168235"/>
            <a:ext cx="6661768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+mj-lt"/>
                <a:cs typeface="Calibri Light"/>
              </a:rPr>
              <a:t>INTRODUZIONE: </a:t>
            </a:r>
            <a:r>
              <a:rPr lang="en-GB" sz="3000" b="1" dirty="0" err="1">
                <a:solidFill>
                  <a:schemeClr val="bg1"/>
                </a:solidFill>
                <a:latin typeface="+mj-lt"/>
                <a:cs typeface="Calibri Light"/>
              </a:rPr>
              <a:t>Parametri</a:t>
            </a:r>
            <a:endParaRPr lang="en-GB" sz="3000" b="1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408202-8F95-076B-FB40-E3529F94EDBB}"/>
              </a:ext>
            </a:extLst>
          </p:cNvPr>
          <p:cNvSpPr txBox="1"/>
          <p:nvPr/>
        </p:nvSpPr>
        <p:spPr>
          <a:xfrm>
            <a:off x="2283437" y="1453591"/>
            <a:ext cx="4803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Diversi </a:t>
            </a:r>
            <a:r>
              <a:rPr lang="en-GB" sz="2400" dirty="0" err="1"/>
              <a:t>Parametri</a:t>
            </a:r>
            <a:r>
              <a:rPr lang="en-GB" sz="2400" dirty="0"/>
              <a:t> </a:t>
            </a:r>
            <a:r>
              <a:rPr lang="en-GB" sz="2400" dirty="0" err="1"/>
              <a:t>costanti</a:t>
            </a:r>
            <a:r>
              <a:rPr lang="en-GB" sz="2400" dirty="0"/>
              <a:t> </a:t>
            </a:r>
            <a:r>
              <a:rPr lang="en-GB" sz="2400" dirty="0" err="1"/>
              <a:t>tra</a:t>
            </a:r>
            <a:r>
              <a:rPr lang="en-GB" sz="2400" dirty="0"/>
              <a:t> cui  </a:t>
            </a:r>
          </a:p>
          <a:p>
            <a:endParaRPr lang="en-GB" dirty="0"/>
          </a:p>
          <a:p>
            <a:r>
              <a:rPr lang="en-GB" dirty="0"/>
              <a:t>                                   </a:t>
            </a:r>
            <a:endParaRPr lang="en-IT" dirty="0"/>
          </a:p>
        </p:txBody>
      </p:sp>
      <p:sp>
        <p:nvSpPr>
          <p:cNvPr id="5" name="Freccia a destra 13">
            <a:extLst>
              <a:ext uri="{FF2B5EF4-FFF2-40B4-BE49-F238E27FC236}">
                <a16:creationId xmlns:a16="http://schemas.microsoft.com/office/drawing/2014/main" id="{995EF489-63A2-E9DD-B1BA-8108B97F9C60}"/>
              </a:ext>
            </a:extLst>
          </p:cNvPr>
          <p:cNvSpPr/>
          <p:nvPr/>
        </p:nvSpPr>
        <p:spPr>
          <a:xfrm rot="5400000">
            <a:off x="3940966" y="2527679"/>
            <a:ext cx="868850" cy="3813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11" name="Freccia a destra 13">
            <a:extLst>
              <a:ext uri="{FF2B5EF4-FFF2-40B4-BE49-F238E27FC236}">
                <a16:creationId xmlns:a16="http://schemas.microsoft.com/office/drawing/2014/main" id="{79F36924-8DD5-F56D-7C10-2967B6FEECA2}"/>
              </a:ext>
            </a:extLst>
          </p:cNvPr>
          <p:cNvSpPr/>
          <p:nvPr/>
        </p:nvSpPr>
        <p:spPr>
          <a:xfrm rot="8155930" flipV="1">
            <a:off x="1540168" y="2547968"/>
            <a:ext cx="932256" cy="3856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E68A0E-E57E-1B21-D167-DB76DADBFAFE}"/>
              </a:ext>
            </a:extLst>
          </p:cNvPr>
          <p:cNvSpPr txBox="1"/>
          <p:nvPr/>
        </p:nvSpPr>
        <p:spPr>
          <a:xfrm>
            <a:off x="3628244" y="3444097"/>
            <a:ext cx="233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Volume sfera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F871C3-089D-BA48-D758-1436E106B905}"/>
              </a:ext>
            </a:extLst>
          </p:cNvPr>
          <p:cNvSpPr txBox="1"/>
          <p:nvPr/>
        </p:nvSpPr>
        <p:spPr>
          <a:xfrm>
            <a:off x="565149" y="2982432"/>
            <a:ext cx="1659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Massa particelle</a:t>
            </a:r>
          </a:p>
        </p:txBody>
      </p:sp>
    </p:spTree>
    <p:extLst>
      <p:ext uri="{BB962C8B-B14F-4D97-AF65-F5344CB8AC3E}">
        <p14:creationId xmlns:p14="http://schemas.microsoft.com/office/powerpoint/2010/main" val="1214326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13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0" name="CasellaDiTesto 10">
            <a:extLst>
              <a:ext uri="{FF2B5EF4-FFF2-40B4-BE49-F238E27FC236}">
                <a16:creationId xmlns:a16="http://schemas.microsoft.com/office/drawing/2014/main" id="{FB3C6E92-DE30-CEA5-925F-45EACA869DE0}"/>
              </a:ext>
            </a:extLst>
          </p:cNvPr>
          <p:cNvSpPr txBox="1"/>
          <p:nvPr/>
        </p:nvSpPr>
        <p:spPr>
          <a:xfrm>
            <a:off x="-29211" y="168235"/>
            <a:ext cx="6661768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+mj-lt"/>
                <a:cs typeface="Calibri Light"/>
              </a:rPr>
              <a:t>INTRODUZIONE: </a:t>
            </a:r>
            <a:r>
              <a:rPr lang="en-GB" sz="3000" b="1" dirty="0" err="1">
                <a:solidFill>
                  <a:schemeClr val="bg1"/>
                </a:solidFill>
                <a:latin typeface="+mj-lt"/>
                <a:cs typeface="Calibri Light"/>
              </a:rPr>
              <a:t>Parametri</a:t>
            </a:r>
            <a:endParaRPr lang="en-GB" sz="3000" b="1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408202-8F95-076B-FB40-E3529F94EDBB}"/>
              </a:ext>
            </a:extLst>
          </p:cNvPr>
          <p:cNvSpPr txBox="1"/>
          <p:nvPr/>
        </p:nvSpPr>
        <p:spPr>
          <a:xfrm>
            <a:off x="2283437" y="1453591"/>
            <a:ext cx="4803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Diversi </a:t>
            </a:r>
            <a:r>
              <a:rPr lang="en-GB" sz="2400" dirty="0" err="1"/>
              <a:t>Parametri</a:t>
            </a:r>
            <a:r>
              <a:rPr lang="en-GB" sz="2400" dirty="0"/>
              <a:t> </a:t>
            </a:r>
            <a:r>
              <a:rPr lang="en-GB" sz="2400" dirty="0" err="1"/>
              <a:t>costanti</a:t>
            </a:r>
            <a:r>
              <a:rPr lang="en-GB" sz="2400" dirty="0"/>
              <a:t> </a:t>
            </a:r>
            <a:r>
              <a:rPr lang="en-GB" sz="2400" dirty="0" err="1"/>
              <a:t>tra</a:t>
            </a:r>
            <a:r>
              <a:rPr lang="en-GB" sz="2400" dirty="0"/>
              <a:t> cui  </a:t>
            </a:r>
          </a:p>
          <a:p>
            <a:endParaRPr lang="en-GB" dirty="0"/>
          </a:p>
          <a:p>
            <a:r>
              <a:rPr lang="en-GB" dirty="0"/>
              <a:t>                                   </a:t>
            </a:r>
            <a:endParaRPr lang="en-IT" dirty="0"/>
          </a:p>
        </p:txBody>
      </p:sp>
      <p:sp>
        <p:nvSpPr>
          <p:cNvPr id="5" name="Freccia a destra 13">
            <a:extLst>
              <a:ext uri="{FF2B5EF4-FFF2-40B4-BE49-F238E27FC236}">
                <a16:creationId xmlns:a16="http://schemas.microsoft.com/office/drawing/2014/main" id="{995EF489-63A2-E9DD-B1BA-8108B97F9C60}"/>
              </a:ext>
            </a:extLst>
          </p:cNvPr>
          <p:cNvSpPr/>
          <p:nvPr/>
        </p:nvSpPr>
        <p:spPr>
          <a:xfrm rot="5400000">
            <a:off x="3940966" y="2527679"/>
            <a:ext cx="868850" cy="3813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11" name="Freccia a destra 13">
            <a:extLst>
              <a:ext uri="{FF2B5EF4-FFF2-40B4-BE49-F238E27FC236}">
                <a16:creationId xmlns:a16="http://schemas.microsoft.com/office/drawing/2014/main" id="{79F36924-8DD5-F56D-7C10-2967B6FEECA2}"/>
              </a:ext>
            </a:extLst>
          </p:cNvPr>
          <p:cNvSpPr/>
          <p:nvPr/>
        </p:nvSpPr>
        <p:spPr>
          <a:xfrm rot="8155930" flipV="1">
            <a:off x="1540168" y="2547968"/>
            <a:ext cx="932256" cy="3856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6EF0B5-5EAA-0822-B287-9CEF23F33858}"/>
              </a:ext>
            </a:extLst>
          </p:cNvPr>
          <p:cNvSpPr txBox="1"/>
          <p:nvPr/>
        </p:nvSpPr>
        <p:spPr>
          <a:xfrm>
            <a:off x="7203233" y="2857500"/>
            <a:ext cx="167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Temperatura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E68A0E-E57E-1B21-D167-DB76DADBFAFE}"/>
              </a:ext>
            </a:extLst>
          </p:cNvPr>
          <p:cNvSpPr txBox="1"/>
          <p:nvPr/>
        </p:nvSpPr>
        <p:spPr>
          <a:xfrm>
            <a:off x="3628244" y="3444097"/>
            <a:ext cx="233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Volume sfera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F871C3-089D-BA48-D758-1436E106B905}"/>
              </a:ext>
            </a:extLst>
          </p:cNvPr>
          <p:cNvSpPr txBox="1"/>
          <p:nvPr/>
        </p:nvSpPr>
        <p:spPr>
          <a:xfrm>
            <a:off x="565149" y="2982432"/>
            <a:ext cx="1659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Massa particelle</a:t>
            </a:r>
          </a:p>
        </p:txBody>
      </p:sp>
      <p:sp>
        <p:nvSpPr>
          <p:cNvPr id="19" name="Freccia a destra 13">
            <a:extLst>
              <a:ext uri="{FF2B5EF4-FFF2-40B4-BE49-F238E27FC236}">
                <a16:creationId xmlns:a16="http://schemas.microsoft.com/office/drawing/2014/main" id="{98260E70-8DCE-6270-E9DB-49B4C4972B6D}"/>
              </a:ext>
            </a:extLst>
          </p:cNvPr>
          <p:cNvSpPr/>
          <p:nvPr/>
        </p:nvSpPr>
        <p:spPr>
          <a:xfrm rot="2346757" flipV="1">
            <a:off x="6137088" y="2567042"/>
            <a:ext cx="932256" cy="3856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6374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14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0" name="CasellaDiTesto 10">
            <a:extLst>
              <a:ext uri="{FF2B5EF4-FFF2-40B4-BE49-F238E27FC236}">
                <a16:creationId xmlns:a16="http://schemas.microsoft.com/office/drawing/2014/main" id="{FB3C6E92-DE30-CEA5-925F-45EACA869DE0}"/>
              </a:ext>
            </a:extLst>
          </p:cNvPr>
          <p:cNvSpPr txBox="1"/>
          <p:nvPr/>
        </p:nvSpPr>
        <p:spPr>
          <a:xfrm>
            <a:off x="-29211" y="168235"/>
            <a:ext cx="6661768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+mj-lt"/>
                <a:cs typeface="Calibri Light"/>
              </a:rPr>
              <a:t>INTRODUZIONE: </a:t>
            </a:r>
            <a:r>
              <a:rPr lang="en-GB" sz="3000" b="1" dirty="0" err="1">
                <a:solidFill>
                  <a:schemeClr val="bg1"/>
                </a:solidFill>
                <a:latin typeface="+mj-lt"/>
                <a:cs typeface="Calibri Light"/>
              </a:rPr>
              <a:t>Energia</a:t>
            </a:r>
            <a:r>
              <a:rPr lang="en-GB" sz="3000" b="1" dirty="0">
                <a:solidFill>
                  <a:schemeClr val="bg1"/>
                </a:solidFill>
                <a:latin typeface="+mj-lt"/>
                <a:cs typeface="Calibri Light"/>
              </a:rPr>
              <a:t> e </a:t>
            </a:r>
            <a:r>
              <a:rPr lang="en-GB" sz="3000" b="1" dirty="0" err="1">
                <a:solidFill>
                  <a:schemeClr val="bg1"/>
                </a:solidFill>
                <a:latin typeface="+mj-lt"/>
                <a:cs typeface="Calibri Light"/>
              </a:rPr>
              <a:t>urti</a:t>
            </a:r>
            <a:endParaRPr lang="en-GB" sz="3000" b="1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408202-8F95-076B-FB40-E3529F94EDBB}"/>
              </a:ext>
            </a:extLst>
          </p:cNvPr>
          <p:cNvSpPr txBox="1"/>
          <p:nvPr/>
        </p:nvSpPr>
        <p:spPr>
          <a:xfrm>
            <a:off x="2311429" y="969207"/>
            <a:ext cx="5323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Focalizzazione</a:t>
            </a:r>
            <a:r>
              <a:rPr lang="en-GB" sz="2400" dirty="0"/>
              <a:t> </a:t>
            </a:r>
            <a:r>
              <a:rPr lang="en-GB" sz="2400" dirty="0" err="1"/>
              <a:t>su</a:t>
            </a:r>
            <a:r>
              <a:rPr lang="en-GB" sz="2400" dirty="0"/>
              <a:t> </a:t>
            </a:r>
            <a:r>
              <a:rPr lang="en-GB" sz="2400" dirty="0" err="1"/>
              <a:t>energia</a:t>
            </a:r>
            <a:endParaRPr lang="en-GB" sz="2400" dirty="0"/>
          </a:p>
          <a:p>
            <a:endParaRPr lang="en-GB" dirty="0"/>
          </a:p>
          <a:p>
            <a:r>
              <a:rPr lang="en-GB" dirty="0"/>
              <a:t>                                   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043042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15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0" name="CasellaDiTesto 10">
            <a:extLst>
              <a:ext uri="{FF2B5EF4-FFF2-40B4-BE49-F238E27FC236}">
                <a16:creationId xmlns:a16="http://schemas.microsoft.com/office/drawing/2014/main" id="{FB3C6E92-DE30-CEA5-925F-45EACA869DE0}"/>
              </a:ext>
            </a:extLst>
          </p:cNvPr>
          <p:cNvSpPr txBox="1"/>
          <p:nvPr/>
        </p:nvSpPr>
        <p:spPr>
          <a:xfrm>
            <a:off x="-29211" y="168235"/>
            <a:ext cx="6661768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+mj-lt"/>
                <a:cs typeface="Calibri Light"/>
              </a:rPr>
              <a:t>INTRODUZIONE: </a:t>
            </a:r>
            <a:r>
              <a:rPr lang="en-GB" sz="3000" b="1" dirty="0" err="1">
                <a:solidFill>
                  <a:schemeClr val="bg1"/>
                </a:solidFill>
                <a:latin typeface="+mj-lt"/>
                <a:cs typeface="Calibri Light"/>
              </a:rPr>
              <a:t>Energia</a:t>
            </a:r>
            <a:r>
              <a:rPr lang="en-GB" sz="3000" b="1" dirty="0">
                <a:solidFill>
                  <a:schemeClr val="bg1"/>
                </a:solidFill>
                <a:latin typeface="+mj-lt"/>
                <a:cs typeface="Calibri Light"/>
              </a:rPr>
              <a:t> e </a:t>
            </a:r>
            <a:r>
              <a:rPr lang="en-GB" sz="3000" b="1" dirty="0" err="1">
                <a:solidFill>
                  <a:schemeClr val="bg1"/>
                </a:solidFill>
                <a:latin typeface="+mj-lt"/>
                <a:cs typeface="Calibri Light"/>
              </a:rPr>
              <a:t>urti</a:t>
            </a:r>
            <a:endParaRPr lang="en-GB" sz="3000" b="1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408202-8F95-076B-FB40-E3529F94EDBB}"/>
              </a:ext>
            </a:extLst>
          </p:cNvPr>
          <p:cNvSpPr txBox="1"/>
          <p:nvPr/>
        </p:nvSpPr>
        <p:spPr>
          <a:xfrm>
            <a:off x="2311429" y="969207"/>
            <a:ext cx="5323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Focalizzazione</a:t>
            </a:r>
            <a:r>
              <a:rPr lang="en-GB" sz="2400" dirty="0"/>
              <a:t> </a:t>
            </a:r>
            <a:r>
              <a:rPr lang="en-GB" sz="2400" dirty="0" err="1"/>
              <a:t>su</a:t>
            </a:r>
            <a:r>
              <a:rPr lang="en-GB" sz="2400" dirty="0"/>
              <a:t> </a:t>
            </a:r>
            <a:r>
              <a:rPr lang="en-GB" sz="2400" dirty="0" err="1"/>
              <a:t>energia</a:t>
            </a:r>
            <a:endParaRPr lang="en-GB" sz="2400" dirty="0"/>
          </a:p>
          <a:p>
            <a:endParaRPr lang="en-GB" dirty="0"/>
          </a:p>
          <a:p>
            <a:r>
              <a:rPr lang="en-GB" dirty="0"/>
              <a:t>                                   </a:t>
            </a:r>
            <a:endParaRPr lang="en-IT" dirty="0"/>
          </a:p>
        </p:txBody>
      </p:sp>
      <p:sp>
        <p:nvSpPr>
          <p:cNvPr id="11" name="Freccia a destra 13">
            <a:extLst>
              <a:ext uri="{FF2B5EF4-FFF2-40B4-BE49-F238E27FC236}">
                <a16:creationId xmlns:a16="http://schemas.microsoft.com/office/drawing/2014/main" id="{79F36924-8DD5-F56D-7C10-2967B6FEECA2}"/>
              </a:ext>
            </a:extLst>
          </p:cNvPr>
          <p:cNvSpPr/>
          <p:nvPr/>
        </p:nvSpPr>
        <p:spPr>
          <a:xfrm rot="8155930" flipV="1">
            <a:off x="1512175" y="1502599"/>
            <a:ext cx="932256" cy="3856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E68A0E-E57E-1B21-D167-DB76DADBFAFE}"/>
              </a:ext>
            </a:extLst>
          </p:cNvPr>
          <p:cNvSpPr txBox="1"/>
          <p:nvPr/>
        </p:nvSpPr>
        <p:spPr>
          <a:xfrm>
            <a:off x="6469444" y="2014022"/>
            <a:ext cx="2330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Variazione energia poteniziale</a:t>
            </a:r>
          </a:p>
        </p:txBody>
      </p:sp>
      <p:sp>
        <p:nvSpPr>
          <p:cNvPr id="19" name="Freccia a destra 13">
            <a:extLst>
              <a:ext uri="{FF2B5EF4-FFF2-40B4-BE49-F238E27FC236}">
                <a16:creationId xmlns:a16="http://schemas.microsoft.com/office/drawing/2014/main" id="{98260E70-8DCE-6270-E9DB-49B4C4972B6D}"/>
              </a:ext>
            </a:extLst>
          </p:cNvPr>
          <p:cNvSpPr/>
          <p:nvPr/>
        </p:nvSpPr>
        <p:spPr>
          <a:xfrm rot="2346757" flipV="1">
            <a:off x="5509683" y="1497328"/>
            <a:ext cx="932256" cy="3856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C520D0-7F65-3187-8867-0FD88925864C}"/>
              </a:ext>
            </a:extLst>
          </p:cNvPr>
          <p:cNvSpPr txBox="1"/>
          <p:nvPr/>
        </p:nvSpPr>
        <p:spPr>
          <a:xfrm>
            <a:off x="427934" y="2168880"/>
            <a:ext cx="1659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Variazione energia cinetica</a:t>
            </a:r>
          </a:p>
        </p:txBody>
      </p:sp>
    </p:spTree>
    <p:extLst>
      <p:ext uri="{BB962C8B-B14F-4D97-AF65-F5344CB8AC3E}">
        <p14:creationId xmlns:p14="http://schemas.microsoft.com/office/powerpoint/2010/main" val="3837777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16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0" name="CasellaDiTesto 10">
            <a:extLst>
              <a:ext uri="{FF2B5EF4-FFF2-40B4-BE49-F238E27FC236}">
                <a16:creationId xmlns:a16="http://schemas.microsoft.com/office/drawing/2014/main" id="{FB3C6E92-DE30-CEA5-925F-45EACA869DE0}"/>
              </a:ext>
            </a:extLst>
          </p:cNvPr>
          <p:cNvSpPr txBox="1"/>
          <p:nvPr/>
        </p:nvSpPr>
        <p:spPr>
          <a:xfrm>
            <a:off x="-29211" y="168235"/>
            <a:ext cx="6661768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+mj-lt"/>
                <a:cs typeface="Calibri Light"/>
              </a:rPr>
              <a:t>INTRODUZIONE: </a:t>
            </a:r>
            <a:r>
              <a:rPr lang="en-GB" sz="3000" b="1" dirty="0" err="1">
                <a:solidFill>
                  <a:schemeClr val="bg1"/>
                </a:solidFill>
                <a:latin typeface="+mj-lt"/>
                <a:cs typeface="Calibri Light"/>
              </a:rPr>
              <a:t>Energia</a:t>
            </a:r>
            <a:r>
              <a:rPr lang="en-GB" sz="3000" b="1" dirty="0">
                <a:solidFill>
                  <a:schemeClr val="bg1"/>
                </a:solidFill>
                <a:latin typeface="+mj-lt"/>
                <a:cs typeface="Calibri Light"/>
              </a:rPr>
              <a:t> e </a:t>
            </a:r>
            <a:r>
              <a:rPr lang="en-GB" sz="3000" b="1" dirty="0" err="1">
                <a:solidFill>
                  <a:schemeClr val="bg1"/>
                </a:solidFill>
                <a:latin typeface="+mj-lt"/>
                <a:cs typeface="Calibri Light"/>
              </a:rPr>
              <a:t>urti</a:t>
            </a:r>
            <a:endParaRPr lang="en-GB" sz="3000" b="1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408202-8F95-076B-FB40-E3529F94EDBB}"/>
              </a:ext>
            </a:extLst>
          </p:cNvPr>
          <p:cNvSpPr txBox="1"/>
          <p:nvPr/>
        </p:nvSpPr>
        <p:spPr>
          <a:xfrm>
            <a:off x="2311429" y="969207"/>
            <a:ext cx="5323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Focalizzazione</a:t>
            </a:r>
            <a:r>
              <a:rPr lang="en-GB" sz="2400" dirty="0"/>
              <a:t> </a:t>
            </a:r>
            <a:r>
              <a:rPr lang="en-GB" sz="2400" dirty="0" err="1"/>
              <a:t>su</a:t>
            </a:r>
            <a:r>
              <a:rPr lang="en-GB" sz="2400" dirty="0"/>
              <a:t> </a:t>
            </a:r>
            <a:r>
              <a:rPr lang="en-GB" sz="2400" dirty="0" err="1"/>
              <a:t>energia</a:t>
            </a:r>
            <a:endParaRPr lang="en-GB" sz="2400" dirty="0"/>
          </a:p>
          <a:p>
            <a:endParaRPr lang="en-GB" dirty="0"/>
          </a:p>
          <a:p>
            <a:r>
              <a:rPr lang="en-GB" dirty="0"/>
              <a:t>                                   </a:t>
            </a:r>
            <a:endParaRPr lang="en-IT" dirty="0"/>
          </a:p>
        </p:txBody>
      </p:sp>
      <p:sp>
        <p:nvSpPr>
          <p:cNvPr id="5" name="Freccia a destra 13">
            <a:extLst>
              <a:ext uri="{FF2B5EF4-FFF2-40B4-BE49-F238E27FC236}">
                <a16:creationId xmlns:a16="http://schemas.microsoft.com/office/drawing/2014/main" id="{995EF489-63A2-E9DD-B1BA-8108B97F9C60}"/>
              </a:ext>
            </a:extLst>
          </p:cNvPr>
          <p:cNvSpPr/>
          <p:nvPr/>
        </p:nvSpPr>
        <p:spPr>
          <a:xfrm rot="3099970">
            <a:off x="2225031" y="2052609"/>
            <a:ext cx="899052" cy="3813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11" name="Freccia a destra 13">
            <a:extLst>
              <a:ext uri="{FF2B5EF4-FFF2-40B4-BE49-F238E27FC236}">
                <a16:creationId xmlns:a16="http://schemas.microsoft.com/office/drawing/2014/main" id="{79F36924-8DD5-F56D-7C10-2967B6FEECA2}"/>
              </a:ext>
            </a:extLst>
          </p:cNvPr>
          <p:cNvSpPr/>
          <p:nvPr/>
        </p:nvSpPr>
        <p:spPr>
          <a:xfrm rot="8155930" flipV="1">
            <a:off x="1512175" y="1502599"/>
            <a:ext cx="932256" cy="3856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E68A0E-E57E-1B21-D167-DB76DADBFAFE}"/>
              </a:ext>
            </a:extLst>
          </p:cNvPr>
          <p:cNvSpPr txBox="1"/>
          <p:nvPr/>
        </p:nvSpPr>
        <p:spPr>
          <a:xfrm>
            <a:off x="6469444" y="2014022"/>
            <a:ext cx="2330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Variazione energia poteniziale</a:t>
            </a:r>
          </a:p>
        </p:txBody>
      </p:sp>
      <p:sp>
        <p:nvSpPr>
          <p:cNvPr id="19" name="Freccia a destra 13">
            <a:extLst>
              <a:ext uri="{FF2B5EF4-FFF2-40B4-BE49-F238E27FC236}">
                <a16:creationId xmlns:a16="http://schemas.microsoft.com/office/drawing/2014/main" id="{98260E70-8DCE-6270-E9DB-49B4C4972B6D}"/>
              </a:ext>
            </a:extLst>
          </p:cNvPr>
          <p:cNvSpPr/>
          <p:nvPr/>
        </p:nvSpPr>
        <p:spPr>
          <a:xfrm rot="2346757" flipV="1">
            <a:off x="5509683" y="1497328"/>
            <a:ext cx="932256" cy="3856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3C8FA0-A4C8-3295-8EA8-BAB6E610EA1D}"/>
              </a:ext>
            </a:extLst>
          </p:cNvPr>
          <p:cNvSpPr txBox="1"/>
          <p:nvPr/>
        </p:nvSpPr>
        <p:spPr>
          <a:xfrm>
            <a:off x="2044553" y="2679617"/>
            <a:ext cx="483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Conservazione dell’energia totale del sistema</a:t>
            </a:r>
          </a:p>
        </p:txBody>
      </p:sp>
      <p:sp>
        <p:nvSpPr>
          <p:cNvPr id="9" name="Freccia a destra 13">
            <a:extLst>
              <a:ext uri="{FF2B5EF4-FFF2-40B4-BE49-F238E27FC236}">
                <a16:creationId xmlns:a16="http://schemas.microsoft.com/office/drawing/2014/main" id="{F5F1A655-6F41-3DF3-B327-D44D734A13B9}"/>
              </a:ext>
            </a:extLst>
          </p:cNvPr>
          <p:cNvSpPr/>
          <p:nvPr/>
        </p:nvSpPr>
        <p:spPr>
          <a:xfrm rot="7418124">
            <a:off x="4931305" y="1995086"/>
            <a:ext cx="899052" cy="3813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C520D0-7F65-3187-8867-0FD88925864C}"/>
              </a:ext>
            </a:extLst>
          </p:cNvPr>
          <p:cNvSpPr txBox="1"/>
          <p:nvPr/>
        </p:nvSpPr>
        <p:spPr>
          <a:xfrm>
            <a:off x="427934" y="2168880"/>
            <a:ext cx="1659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Variazione energia cinetica</a:t>
            </a:r>
          </a:p>
        </p:txBody>
      </p:sp>
    </p:spTree>
    <p:extLst>
      <p:ext uri="{BB962C8B-B14F-4D97-AF65-F5344CB8AC3E}">
        <p14:creationId xmlns:p14="http://schemas.microsoft.com/office/powerpoint/2010/main" val="1221128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17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0" name="CasellaDiTesto 10">
            <a:extLst>
              <a:ext uri="{FF2B5EF4-FFF2-40B4-BE49-F238E27FC236}">
                <a16:creationId xmlns:a16="http://schemas.microsoft.com/office/drawing/2014/main" id="{FB3C6E92-DE30-CEA5-925F-45EACA869DE0}"/>
              </a:ext>
            </a:extLst>
          </p:cNvPr>
          <p:cNvSpPr txBox="1"/>
          <p:nvPr/>
        </p:nvSpPr>
        <p:spPr>
          <a:xfrm>
            <a:off x="-29211" y="168235"/>
            <a:ext cx="6661768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+mj-lt"/>
                <a:cs typeface="Calibri Light"/>
              </a:rPr>
              <a:t>INTRODUZIONE: </a:t>
            </a:r>
            <a:r>
              <a:rPr lang="en-GB" sz="3000" b="1" dirty="0" err="1">
                <a:solidFill>
                  <a:schemeClr val="bg1"/>
                </a:solidFill>
                <a:latin typeface="+mj-lt"/>
                <a:cs typeface="Calibri Light"/>
              </a:rPr>
              <a:t>Energia</a:t>
            </a:r>
            <a:r>
              <a:rPr lang="en-GB" sz="3000" b="1" dirty="0">
                <a:solidFill>
                  <a:schemeClr val="bg1"/>
                </a:solidFill>
                <a:latin typeface="+mj-lt"/>
                <a:cs typeface="Calibri Light"/>
              </a:rPr>
              <a:t> e </a:t>
            </a:r>
            <a:r>
              <a:rPr lang="en-GB" sz="3000" b="1" dirty="0" err="1">
                <a:solidFill>
                  <a:schemeClr val="bg1"/>
                </a:solidFill>
                <a:latin typeface="+mj-lt"/>
                <a:cs typeface="Calibri Light"/>
              </a:rPr>
              <a:t>urti</a:t>
            </a:r>
            <a:endParaRPr lang="en-GB" sz="3000" b="1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408202-8F95-076B-FB40-E3529F94EDBB}"/>
              </a:ext>
            </a:extLst>
          </p:cNvPr>
          <p:cNvSpPr txBox="1"/>
          <p:nvPr/>
        </p:nvSpPr>
        <p:spPr>
          <a:xfrm>
            <a:off x="2311429" y="969207"/>
            <a:ext cx="5323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Focalizzazione</a:t>
            </a:r>
            <a:r>
              <a:rPr lang="en-GB" sz="2400" dirty="0"/>
              <a:t> </a:t>
            </a:r>
            <a:r>
              <a:rPr lang="en-GB" sz="2400" dirty="0" err="1"/>
              <a:t>su</a:t>
            </a:r>
            <a:r>
              <a:rPr lang="en-GB" sz="2400" dirty="0"/>
              <a:t> </a:t>
            </a:r>
            <a:r>
              <a:rPr lang="en-GB" sz="2400" dirty="0" err="1"/>
              <a:t>energia</a:t>
            </a:r>
            <a:endParaRPr lang="en-GB" sz="2400" dirty="0"/>
          </a:p>
          <a:p>
            <a:endParaRPr lang="en-GB" dirty="0"/>
          </a:p>
          <a:p>
            <a:r>
              <a:rPr lang="en-GB" dirty="0"/>
              <a:t>                                   </a:t>
            </a:r>
            <a:endParaRPr lang="en-IT" dirty="0"/>
          </a:p>
        </p:txBody>
      </p:sp>
      <p:sp>
        <p:nvSpPr>
          <p:cNvPr id="5" name="Freccia a destra 13">
            <a:extLst>
              <a:ext uri="{FF2B5EF4-FFF2-40B4-BE49-F238E27FC236}">
                <a16:creationId xmlns:a16="http://schemas.microsoft.com/office/drawing/2014/main" id="{995EF489-63A2-E9DD-B1BA-8108B97F9C60}"/>
              </a:ext>
            </a:extLst>
          </p:cNvPr>
          <p:cNvSpPr/>
          <p:nvPr/>
        </p:nvSpPr>
        <p:spPr>
          <a:xfrm rot="3099970">
            <a:off x="2225031" y="2052609"/>
            <a:ext cx="899052" cy="3813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11" name="Freccia a destra 13">
            <a:extLst>
              <a:ext uri="{FF2B5EF4-FFF2-40B4-BE49-F238E27FC236}">
                <a16:creationId xmlns:a16="http://schemas.microsoft.com/office/drawing/2014/main" id="{79F36924-8DD5-F56D-7C10-2967B6FEECA2}"/>
              </a:ext>
            </a:extLst>
          </p:cNvPr>
          <p:cNvSpPr/>
          <p:nvPr/>
        </p:nvSpPr>
        <p:spPr>
          <a:xfrm rot="8155930" flipV="1">
            <a:off x="1512175" y="1502599"/>
            <a:ext cx="932256" cy="3856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E68A0E-E57E-1B21-D167-DB76DADBFAFE}"/>
              </a:ext>
            </a:extLst>
          </p:cNvPr>
          <p:cNvSpPr txBox="1"/>
          <p:nvPr/>
        </p:nvSpPr>
        <p:spPr>
          <a:xfrm>
            <a:off x="6469444" y="2014022"/>
            <a:ext cx="2330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Variazione energia poteniziale</a:t>
            </a:r>
          </a:p>
        </p:txBody>
      </p:sp>
      <p:sp>
        <p:nvSpPr>
          <p:cNvPr id="19" name="Freccia a destra 13">
            <a:extLst>
              <a:ext uri="{FF2B5EF4-FFF2-40B4-BE49-F238E27FC236}">
                <a16:creationId xmlns:a16="http://schemas.microsoft.com/office/drawing/2014/main" id="{98260E70-8DCE-6270-E9DB-49B4C4972B6D}"/>
              </a:ext>
            </a:extLst>
          </p:cNvPr>
          <p:cNvSpPr/>
          <p:nvPr/>
        </p:nvSpPr>
        <p:spPr>
          <a:xfrm rot="2346757" flipV="1">
            <a:off x="5509683" y="1497328"/>
            <a:ext cx="932256" cy="3856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3C8FA0-A4C8-3295-8EA8-BAB6E610EA1D}"/>
              </a:ext>
            </a:extLst>
          </p:cNvPr>
          <p:cNvSpPr txBox="1"/>
          <p:nvPr/>
        </p:nvSpPr>
        <p:spPr>
          <a:xfrm>
            <a:off x="2044553" y="2679617"/>
            <a:ext cx="483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Conservazione dell’energia totale del sistema</a:t>
            </a:r>
          </a:p>
        </p:txBody>
      </p:sp>
      <p:sp>
        <p:nvSpPr>
          <p:cNvPr id="9" name="Freccia a destra 13">
            <a:extLst>
              <a:ext uri="{FF2B5EF4-FFF2-40B4-BE49-F238E27FC236}">
                <a16:creationId xmlns:a16="http://schemas.microsoft.com/office/drawing/2014/main" id="{F5F1A655-6F41-3DF3-B327-D44D734A13B9}"/>
              </a:ext>
            </a:extLst>
          </p:cNvPr>
          <p:cNvSpPr/>
          <p:nvPr/>
        </p:nvSpPr>
        <p:spPr>
          <a:xfrm rot="7418124">
            <a:off x="4931305" y="1995086"/>
            <a:ext cx="899052" cy="3813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78FF0C-9384-D2FA-B861-E37AF4C321B9}"/>
              </a:ext>
            </a:extLst>
          </p:cNvPr>
          <p:cNvSpPr txBox="1"/>
          <p:nvPr/>
        </p:nvSpPr>
        <p:spPr>
          <a:xfrm>
            <a:off x="2540898" y="3510540"/>
            <a:ext cx="56798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/>
              <a:t>Osservazione</a:t>
            </a:r>
            <a:r>
              <a:rPr lang="en-GB" sz="2400" dirty="0"/>
              <a:t>  </a:t>
            </a:r>
            <a:r>
              <a:rPr lang="en-GB" sz="2400" dirty="0" err="1"/>
              <a:t>urti</a:t>
            </a:r>
            <a:endParaRPr lang="en-GB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C520D0-7F65-3187-8867-0FD88925864C}"/>
              </a:ext>
            </a:extLst>
          </p:cNvPr>
          <p:cNvSpPr txBox="1"/>
          <p:nvPr/>
        </p:nvSpPr>
        <p:spPr>
          <a:xfrm>
            <a:off x="427934" y="2168880"/>
            <a:ext cx="1659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Variazione energia cinetica</a:t>
            </a:r>
          </a:p>
        </p:txBody>
      </p:sp>
    </p:spTree>
    <p:extLst>
      <p:ext uri="{BB962C8B-B14F-4D97-AF65-F5344CB8AC3E}">
        <p14:creationId xmlns:p14="http://schemas.microsoft.com/office/powerpoint/2010/main" val="758824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18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0" name="CasellaDiTesto 10">
            <a:extLst>
              <a:ext uri="{FF2B5EF4-FFF2-40B4-BE49-F238E27FC236}">
                <a16:creationId xmlns:a16="http://schemas.microsoft.com/office/drawing/2014/main" id="{FB3C6E92-DE30-CEA5-925F-45EACA869DE0}"/>
              </a:ext>
            </a:extLst>
          </p:cNvPr>
          <p:cNvSpPr txBox="1"/>
          <p:nvPr/>
        </p:nvSpPr>
        <p:spPr>
          <a:xfrm>
            <a:off x="-29211" y="168235"/>
            <a:ext cx="6661768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+mj-lt"/>
                <a:cs typeface="Calibri Light"/>
              </a:rPr>
              <a:t>INTRODUZIONE: </a:t>
            </a:r>
            <a:r>
              <a:rPr lang="en-GB" sz="3000" b="1" dirty="0" err="1">
                <a:solidFill>
                  <a:schemeClr val="bg1"/>
                </a:solidFill>
                <a:latin typeface="+mj-lt"/>
                <a:cs typeface="Calibri Light"/>
              </a:rPr>
              <a:t>Energia</a:t>
            </a:r>
            <a:r>
              <a:rPr lang="en-GB" sz="3000" b="1" dirty="0">
                <a:solidFill>
                  <a:schemeClr val="bg1"/>
                </a:solidFill>
                <a:latin typeface="+mj-lt"/>
                <a:cs typeface="Calibri Light"/>
              </a:rPr>
              <a:t> e </a:t>
            </a:r>
            <a:r>
              <a:rPr lang="en-GB" sz="3000" b="1" dirty="0" err="1">
                <a:solidFill>
                  <a:schemeClr val="bg1"/>
                </a:solidFill>
                <a:latin typeface="+mj-lt"/>
                <a:cs typeface="Calibri Light"/>
              </a:rPr>
              <a:t>urti</a:t>
            </a:r>
            <a:endParaRPr lang="en-GB" sz="3000" b="1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408202-8F95-076B-FB40-E3529F94EDBB}"/>
              </a:ext>
            </a:extLst>
          </p:cNvPr>
          <p:cNvSpPr txBox="1"/>
          <p:nvPr/>
        </p:nvSpPr>
        <p:spPr>
          <a:xfrm>
            <a:off x="2311429" y="969207"/>
            <a:ext cx="5323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Focalizzazione</a:t>
            </a:r>
            <a:r>
              <a:rPr lang="en-GB" sz="2400" dirty="0"/>
              <a:t> </a:t>
            </a:r>
            <a:r>
              <a:rPr lang="en-GB" sz="2400" dirty="0" err="1"/>
              <a:t>su</a:t>
            </a:r>
            <a:r>
              <a:rPr lang="en-GB" sz="2400" dirty="0"/>
              <a:t> </a:t>
            </a:r>
            <a:r>
              <a:rPr lang="en-GB" sz="2400" dirty="0" err="1"/>
              <a:t>energia</a:t>
            </a:r>
            <a:endParaRPr lang="en-GB" sz="2400" dirty="0"/>
          </a:p>
          <a:p>
            <a:endParaRPr lang="en-GB" dirty="0"/>
          </a:p>
          <a:p>
            <a:r>
              <a:rPr lang="en-GB" dirty="0"/>
              <a:t>                                   </a:t>
            </a:r>
            <a:endParaRPr lang="en-IT" dirty="0"/>
          </a:p>
        </p:txBody>
      </p:sp>
      <p:sp>
        <p:nvSpPr>
          <p:cNvPr id="5" name="Freccia a destra 13">
            <a:extLst>
              <a:ext uri="{FF2B5EF4-FFF2-40B4-BE49-F238E27FC236}">
                <a16:creationId xmlns:a16="http://schemas.microsoft.com/office/drawing/2014/main" id="{995EF489-63A2-E9DD-B1BA-8108B97F9C60}"/>
              </a:ext>
            </a:extLst>
          </p:cNvPr>
          <p:cNvSpPr/>
          <p:nvPr/>
        </p:nvSpPr>
        <p:spPr>
          <a:xfrm rot="3099970">
            <a:off x="2225031" y="2052609"/>
            <a:ext cx="899052" cy="3813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11" name="Freccia a destra 13">
            <a:extLst>
              <a:ext uri="{FF2B5EF4-FFF2-40B4-BE49-F238E27FC236}">
                <a16:creationId xmlns:a16="http://schemas.microsoft.com/office/drawing/2014/main" id="{79F36924-8DD5-F56D-7C10-2967B6FEECA2}"/>
              </a:ext>
            </a:extLst>
          </p:cNvPr>
          <p:cNvSpPr/>
          <p:nvPr/>
        </p:nvSpPr>
        <p:spPr>
          <a:xfrm rot="8155930" flipV="1">
            <a:off x="1512175" y="1502599"/>
            <a:ext cx="932256" cy="3856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E68A0E-E57E-1B21-D167-DB76DADBFAFE}"/>
              </a:ext>
            </a:extLst>
          </p:cNvPr>
          <p:cNvSpPr txBox="1"/>
          <p:nvPr/>
        </p:nvSpPr>
        <p:spPr>
          <a:xfrm>
            <a:off x="6469444" y="2014022"/>
            <a:ext cx="2330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Variazione energia poteniziale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F871C3-089D-BA48-D758-1436E106B905}"/>
              </a:ext>
            </a:extLst>
          </p:cNvPr>
          <p:cNvSpPr txBox="1"/>
          <p:nvPr/>
        </p:nvSpPr>
        <p:spPr>
          <a:xfrm>
            <a:off x="586793" y="4605034"/>
            <a:ext cx="1659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Particella-Particella</a:t>
            </a:r>
          </a:p>
        </p:txBody>
      </p:sp>
      <p:sp>
        <p:nvSpPr>
          <p:cNvPr id="19" name="Freccia a destra 13">
            <a:extLst>
              <a:ext uri="{FF2B5EF4-FFF2-40B4-BE49-F238E27FC236}">
                <a16:creationId xmlns:a16="http://schemas.microsoft.com/office/drawing/2014/main" id="{98260E70-8DCE-6270-E9DB-49B4C4972B6D}"/>
              </a:ext>
            </a:extLst>
          </p:cNvPr>
          <p:cNvSpPr/>
          <p:nvPr/>
        </p:nvSpPr>
        <p:spPr>
          <a:xfrm rot="2346757" flipV="1">
            <a:off x="5509683" y="1497328"/>
            <a:ext cx="932256" cy="3856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3C8FA0-A4C8-3295-8EA8-BAB6E610EA1D}"/>
              </a:ext>
            </a:extLst>
          </p:cNvPr>
          <p:cNvSpPr txBox="1"/>
          <p:nvPr/>
        </p:nvSpPr>
        <p:spPr>
          <a:xfrm>
            <a:off x="2044553" y="2679617"/>
            <a:ext cx="483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Conservazione dell’energia totale del sistema</a:t>
            </a:r>
          </a:p>
        </p:txBody>
      </p:sp>
      <p:sp>
        <p:nvSpPr>
          <p:cNvPr id="9" name="Freccia a destra 13">
            <a:extLst>
              <a:ext uri="{FF2B5EF4-FFF2-40B4-BE49-F238E27FC236}">
                <a16:creationId xmlns:a16="http://schemas.microsoft.com/office/drawing/2014/main" id="{F5F1A655-6F41-3DF3-B327-D44D734A13B9}"/>
              </a:ext>
            </a:extLst>
          </p:cNvPr>
          <p:cNvSpPr/>
          <p:nvPr/>
        </p:nvSpPr>
        <p:spPr>
          <a:xfrm rot="7418124">
            <a:off x="4931305" y="1995086"/>
            <a:ext cx="899052" cy="3813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78FF0C-9384-D2FA-B861-E37AF4C321B9}"/>
              </a:ext>
            </a:extLst>
          </p:cNvPr>
          <p:cNvSpPr txBox="1"/>
          <p:nvPr/>
        </p:nvSpPr>
        <p:spPr>
          <a:xfrm>
            <a:off x="2540898" y="3510540"/>
            <a:ext cx="56798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/>
              <a:t>Osservazione</a:t>
            </a:r>
            <a:r>
              <a:rPr lang="en-GB" sz="2400" dirty="0"/>
              <a:t>  </a:t>
            </a:r>
            <a:r>
              <a:rPr lang="en-GB" sz="2400" dirty="0" err="1"/>
              <a:t>urti</a:t>
            </a:r>
            <a:endParaRPr lang="en-GB" sz="2400" dirty="0"/>
          </a:p>
        </p:txBody>
      </p:sp>
      <p:sp>
        <p:nvSpPr>
          <p:cNvPr id="16" name="Freccia a destra 13">
            <a:extLst>
              <a:ext uri="{FF2B5EF4-FFF2-40B4-BE49-F238E27FC236}">
                <a16:creationId xmlns:a16="http://schemas.microsoft.com/office/drawing/2014/main" id="{FE326991-6E5C-5B05-0D41-22DAB4E155B4}"/>
              </a:ext>
            </a:extLst>
          </p:cNvPr>
          <p:cNvSpPr/>
          <p:nvPr/>
        </p:nvSpPr>
        <p:spPr>
          <a:xfrm rot="8155930" flipV="1">
            <a:off x="1605748" y="4103831"/>
            <a:ext cx="932256" cy="3856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C520D0-7F65-3187-8867-0FD88925864C}"/>
              </a:ext>
            </a:extLst>
          </p:cNvPr>
          <p:cNvSpPr txBox="1"/>
          <p:nvPr/>
        </p:nvSpPr>
        <p:spPr>
          <a:xfrm>
            <a:off x="427934" y="2168880"/>
            <a:ext cx="1659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Variazione energia cinetica</a:t>
            </a:r>
          </a:p>
        </p:txBody>
      </p:sp>
    </p:spTree>
    <p:extLst>
      <p:ext uri="{BB962C8B-B14F-4D97-AF65-F5344CB8AC3E}">
        <p14:creationId xmlns:p14="http://schemas.microsoft.com/office/powerpoint/2010/main" val="3628311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19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0" name="CasellaDiTesto 10">
            <a:extLst>
              <a:ext uri="{FF2B5EF4-FFF2-40B4-BE49-F238E27FC236}">
                <a16:creationId xmlns:a16="http://schemas.microsoft.com/office/drawing/2014/main" id="{FB3C6E92-DE30-CEA5-925F-45EACA869DE0}"/>
              </a:ext>
            </a:extLst>
          </p:cNvPr>
          <p:cNvSpPr txBox="1"/>
          <p:nvPr/>
        </p:nvSpPr>
        <p:spPr>
          <a:xfrm>
            <a:off x="-29211" y="168235"/>
            <a:ext cx="6661768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+mj-lt"/>
                <a:cs typeface="Calibri Light"/>
              </a:rPr>
              <a:t>INTRODUZIONE: </a:t>
            </a:r>
            <a:r>
              <a:rPr lang="en-GB" sz="3000" b="1" dirty="0" err="1">
                <a:solidFill>
                  <a:schemeClr val="bg1"/>
                </a:solidFill>
                <a:latin typeface="+mj-lt"/>
                <a:cs typeface="Calibri Light"/>
              </a:rPr>
              <a:t>Energia</a:t>
            </a:r>
            <a:r>
              <a:rPr lang="en-GB" sz="3000" b="1" dirty="0">
                <a:solidFill>
                  <a:schemeClr val="bg1"/>
                </a:solidFill>
                <a:latin typeface="+mj-lt"/>
                <a:cs typeface="Calibri Light"/>
              </a:rPr>
              <a:t> e </a:t>
            </a:r>
            <a:r>
              <a:rPr lang="en-GB" sz="3000" b="1" dirty="0" err="1">
                <a:solidFill>
                  <a:schemeClr val="bg1"/>
                </a:solidFill>
                <a:latin typeface="+mj-lt"/>
                <a:cs typeface="Calibri Light"/>
              </a:rPr>
              <a:t>urti</a:t>
            </a:r>
            <a:endParaRPr lang="en-GB" sz="3000" b="1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408202-8F95-076B-FB40-E3529F94EDBB}"/>
              </a:ext>
            </a:extLst>
          </p:cNvPr>
          <p:cNvSpPr txBox="1"/>
          <p:nvPr/>
        </p:nvSpPr>
        <p:spPr>
          <a:xfrm>
            <a:off x="2311429" y="969207"/>
            <a:ext cx="5323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Focalizzazione</a:t>
            </a:r>
            <a:r>
              <a:rPr lang="en-GB" sz="2400" dirty="0"/>
              <a:t> </a:t>
            </a:r>
            <a:r>
              <a:rPr lang="en-GB" sz="2400" dirty="0" err="1"/>
              <a:t>su</a:t>
            </a:r>
            <a:r>
              <a:rPr lang="en-GB" sz="2400" dirty="0"/>
              <a:t> </a:t>
            </a:r>
            <a:r>
              <a:rPr lang="en-GB" sz="2400" dirty="0" err="1"/>
              <a:t>energia</a:t>
            </a:r>
            <a:endParaRPr lang="en-GB" sz="2400" dirty="0"/>
          </a:p>
          <a:p>
            <a:endParaRPr lang="en-GB" dirty="0"/>
          </a:p>
          <a:p>
            <a:r>
              <a:rPr lang="en-GB" dirty="0"/>
              <a:t>                                   </a:t>
            </a:r>
            <a:endParaRPr lang="en-IT" dirty="0"/>
          </a:p>
        </p:txBody>
      </p:sp>
      <p:sp>
        <p:nvSpPr>
          <p:cNvPr id="5" name="Freccia a destra 13">
            <a:extLst>
              <a:ext uri="{FF2B5EF4-FFF2-40B4-BE49-F238E27FC236}">
                <a16:creationId xmlns:a16="http://schemas.microsoft.com/office/drawing/2014/main" id="{995EF489-63A2-E9DD-B1BA-8108B97F9C60}"/>
              </a:ext>
            </a:extLst>
          </p:cNvPr>
          <p:cNvSpPr/>
          <p:nvPr/>
        </p:nvSpPr>
        <p:spPr>
          <a:xfrm rot="3099970">
            <a:off x="2225031" y="2052609"/>
            <a:ext cx="899052" cy="3813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11" name="Freccia a destra 13">
            <a:extLst>
              <a:ext uri="{FF2B5EF4-FFF2-40B4-BE49-F238E27FC236}">
                <a16:creationId xmlns:a16="http://schemas.microsoft.com/office/drawing/2014/main" id="{79F36924-8DD5-F56D-7C10-2967B6FEECA2}"/>
              </a:ext>
            </a:extLst>
          </p:cNvPr>
          <p:cNvSpPr/>
          <p:nvPr/>
        </p:nvSpPr>
        <p:spPr>
          <a:xfrm rot="8155930" flipV="1">
            <a:off x="1512175" y="1502599"/>
            <a:ext cx="932256" cy="3856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E68A0E-E57E-1B21-D167-DB76DADBFAFE}"/>
              </a:ext>
            </a:extLst>
          </p:cNvPr>
          <p:cNvSpPr txBox="1"/>
          <p:nvPr/>
        </p:nvSpPr>
        <p:spPr>
          <a:xfrm>
            <a:off x="6469444" y="2014022"/>
            <a:ext cx="2330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Variazione energia poteniziale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F871C3-089D-BA48-D758-1436E106B905}"/>
              </a:ext>
            </a:extLst>
          </p:cNvPr>
          <p:cNvSpPr txBox="1"/>
          <p:nvPr/>
        </p:nvSpPr>
        <p:spPr>
          <a:xfrm>
            <a:off x="586793" y="4605034"/>
            <a:ext cx="1659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Particella-Particella</a:t>
            </a:r>
          </a:p>
        </p:txBody>
      </p:sp>
      <p:sp>
        <p:nvSpPr>
          <p:cNvPr id="19" name="Freccia a destra 13">
            <a:extLst>
              <a:ext uri="{FF2B5EF4-FFF2-40B4-BE49-F238E27FC236}">
                <a16:creationId xmlns:a16="http://schemas.microsoft.com/office/drawing/2014/main" id="{98260E70-8DCE-6270-E9DB-49B4C4972B6D}"/>
              </a:ext>
            </a:extLst>
          </p:cNvPr>
          <p:cNvSpPr/>
          <p:nvPr/>
        </p:nvSpPr>
        <p:spPr>
          <a:xfrm rot="2346757" flipV="1">
            <a:off x="5509683" y="1497328"/>
            <a:ext cx="932256" cy="3856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3C8FA0-A4C8-3295-8EA8-BAB6E610EA1D}"/>
              </a:ext>
            </a:extLst>
          </p:cNvPr>
          <p:cNvSpPr txBox="1"/>
          <p:nvPr/>
        </p:nvSpPr>
        <p:spPr>
          <a:xfrm>
            <a:off x="2044553" y="2679617"/>
            <a:ext cx="483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Conservazione dell’energia totale del sistema</a:t>
            </a:r>
          </a:p>
        </p:txBody>
      </p:sp>
      <p:sp>
        <p:nvSpPr>
          <p:cNvPr id="9" name="Freccia a destra 13">
            <a:extLst>
              <a:ext uri="{FF2B5EF4-FFF2-40B4-BE49-F238E27FC236}">
                <a16:creationId xmlns:a16="http://schemas.microsoft.com/office/drawing/2014/main" id="{F5F1A655-6F41-3DF3-B327-D44D734A13B9}"/>
              </a:ext>
            </a:extLst>
          </p:cNvPr>
          <p:cNvSpPr/>
          <p:nvPr/>
        </p:nvSpPr>
        <p:spPr>
          <a:xfrm rot="7418124">
            <a:off x="4931305" y="1995086"/>
            <a:ext cx="899052" cy="3813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78FF0C-9384-D2FA-B861-E37AF4C321B9}"/>
              </a:ext>
            </a:extLst>
          </p:cNvPr>
          <p:cNvSpPr txBox="1"/>
          <p:nvPr/>
        </p:nvSpPr>
        <p:spPr>
          <a:xfrm>
            <a:off x="2540898" y="3510540"/>
            <a:ext cx="56798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/>
              <a:t>Osservazione</a:t>
            </a:r>
            <a:r>
              <a:rPr lang="en-GB" sz="2400" dirty="0"/>
              <a:t>  </a:t>
            </a:r>
            <a:r>
              <a:rPr lang="en-GB" sz="2400" dirty="0" err="1"/>
              <a:t>urti</a:t>
            </a:r>
            <a:endParaRPr lang="en-GB" sz="2400" dirty="0"/>
          </a:p>
        </p:txBody>
      </p:sp>
      <p:sp>
        <p:nvSpPr>
          <p:cNvPr id="16" name="Freccia a destra 13">
            <a:extLst>
              <a:ext uri="{FF2B5EF4-FFF2-40B4-BE49-F238E27FC236}">
                <a16:creationId xmlns:a16="http://schemas.microsoft.com/office/drawing/2014/main" id="{FE326991-6E5C-5B05-0D41-22DAB4E155B4}"/>
              </a:ext>
            </a:extLst>
          </p:cNvPr>
          <p:cNvSpPr/>
          <p:nvPr/>
        </p:nvSpPr>
        <p:spPr>
          <a:xfrm rot="8155930" flipV="1">
            <a:off x="1605748" y="4103831"/>
            <a:ext cx="932256" cy="3856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C520D0-7F65-3187-8867-0FD88925864C}"/>
              </a:ext>
            </a:extLst>
          </p:cNvPr>
          <p:cNvSpPr txBox="1"/>
          <p:nvPr/>
        </p:nvSpPr>
        <p:spPr>
          <a:xfrm>
            <a:off x="427934" y="2168880"/>
            <a:ext cx="1659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Variazione energia cinetica</a:t>
            </a:r>
          </a:p>
        </p:txBody>
      </p:sp>
      <p:sp>
        <p:nvSpPr>
          <p:cNvPr id="21" name="Freccia a destra 13">
            <a:extLst>
              <a:ext uri="{FF2B5EF4-FFF2-40B4-BE49-F238E27FC236}">
                <a16:creationId xmlns:a16="http://schemas.microsoft.com/office/drawing/2014/main" id="{1237DF70-441C-4F69-840B-E966177C8594}"/>
              </a:ext>
            </a:extLst>
          </p:cNvPr>
          <p:cNvSpPr/>
          <p:nvPr/>
        </p:nvSpPr>
        <p:spPr>
          <a:xfrm rot="5400000" flipV="1">
            <a:off x="3349490" y="4262382"/>
            <a:ext cx="932256" cy="3856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DDBD21-A0B7-8904-514F-69722827F39C}"/>
              </a:ext>
            </a:extLst>
          </p:cNvPr>
          <p:cNvSpPr txBox="1"/>
          <p:nvPr/>
        </p:nvSpPr>
        <p:spPr>
          <a:xfrm>
            <a:off x="3016759" y="4888639"/>
            <a:ext cx="227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Particella-Parete</a:t>
            </a:r>
          </a:p>
        </p:txBody>
      </p:sp>
    </p:spTree>
    <p:extLst>
      <p:ext uri="{BB962C8B-B14F-4D97-AF65-F5344CB8AC3E}">
        <p14:creationId xmlns:p14="http://schemas.microsoft.com/office/powerpoint/2010/main" val="316681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003" y="4970250"/>
            <a:ext cx="7823997" cy="74475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27864" y="0"/>
            <a:ext cx="9144000" cy="83856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785" y="140994"/>
            <a:ext cx="1467464" cy="65511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1981F73-4EE0-514F-B43A-E709FADE36F0}"/>
              </a:ext>
            </a:extLst>
          </p:cNvPr>
          <p:cNvSpPr txBox="1"/>
          <p:nvPr/>
        </p:nvSpPr>
        <p:spPr>
          <a:xfrm>
            <a:off x="432168" y="135105"/>
            <a:ext cx="4560096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+mj-lt"/>
              </a:rPr>
              <a:t>TABELLA DEI CONTENUTI</a:t>
            </a:r>
            <a:endParaRPr lang="en-GB" sz="3000" b="1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smtClean="0"/>
              <a:t>2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C94009-1275-DB80-A7AD-A8A8BDBB1B93}"/>
              </a:ext>
            </a:extLst>
          </p:cNvPr>
          <p:cNvSpPr txBox="1"/>
          <p:nvPr/>
        </p:nvSpPr>
        <p:spPr>
          <a:xfrm>
            <a:off x="509755" y="1154946"/>
            <a:ext cx="7904543" cy="36563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it-IT" sz="3000" dirty="0">
                <a:cs typeface="Calibri"/>
              </a:rPr>
              <a:t>Introduzione</a:t>
            </a:r>
            <a:endParaRPr lang="it-IT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GB" sz="3000" dirty="0" err="1">
                <a:cs typeface="Calibri"/>
              </a:rPr>
              <a:t>Modello</a:t>
            </a:r>
            <a:r>
              <a:rPr lang="en-GB" sz="3000" dirty="0">
                <a:cs typeface="Calibri"/>
              </a:rPr>
              <a:t> </a:t>
            </a:r>
            <a:r>
              <a:rPr lang="en-GB" sz="3000" dirty="0" err="1">
                <a:cs typeface="Calibri"/>
              </a:rPr>
              <a:t>fisico</a:t>
            </a:r>
            <a:r>
              <a:rPr lang="en-GB" sz="3000" dirty="0">
                <a:cs typeface="Calibri"/>
              </a:rPr>
              <a:t> e </a:t>
            </a:r>
            <a:r>
              <a:rPr lang="en-GB" sz="3000" dirty="0" err="1">
                <a:cs typeface="Calibri"/>
              </a:rPr>
              <a:t>assunzioni</a:t>
            </a:r>
            <a:endParaRPr lang="en-GB" sz="3000" dirty="0">
              <a:cs typeface="Calibri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GB" sz="3000" dirty="0" err="1">
                <a:cs typeface="Calibri"/>
              </a:rPr>
              <a:t>Risultati</a:t>
            </a:r>
            <a:endParaRPr lang="en-GB" sz="3000" dirty="0">
              <a:cs typeface="Calibri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GB" sz="3000" dirty="0" err="1">
                <a:cs typeface="Calibri"/>
              </a:rPr>
              <a:t>Principali</a:t>
            </a:r>
            <a:r>
              <a:rPr lang="en-GB" sz="3000" dirty="0">
                <a:cs typeface="Calibri"/>
              </a:rPr>
              <a:t> </a:t>
            </a:r>
            <a:r>
              <a:rPr lang="en-GB" sz="3000" dirty="0" err="1">
                <a:cs typeface="Calibri"/>
              </a:rPr>
              <a:t>Problematiche</a:t>
            </a:r>
            <a:endParaRPr lang="en-GB" sz="3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0190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20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0" name="CasellaDiTesto 10">
            <a:extLst>
              <a:ext uri="{FF2B5EF4-FFF2-40B4-BE49-F238E27FC236}">
                <a16:creationId xmlns:a16="http://schemas.microsoft.com/office/drawing/2014/main" id="{FB3C6E92-DE30-CEA5-925F-45EACA869DE0}"/>
              </a:ext>
            </a:extLst>
          </p:cNvPr>
          <p:cNvSpPr txBox="1"/>
          <p:nvPr/>
        </p:nvSpPr>
        <p:spPr>
          <a:xfrm>
            <a:off x="-29211" y="168235"/>
            <a:ext cx="6661768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+mj-lt"/>
                <a:cs typeface="Calibri Light"/>
              </a:rPr>
              <a:t>INTRODUZIONE: </a:t>
            </a:r>
            <a:r>
              <a:rPr lang="en-GB" sz="3000" b="1" dirty="0" err="1">
                <a:solidFill>
                  <a:schemeClr val="bg1"/>
                </a:solidFill>
                <a:latin typeface="+mj-lt"/>
                <a:cs typeface="Calibri Light"/>
              </a:rPr>
              <a:t>Energia</a:t>
            </a:r>
            <a:r>
              <a:rPr lang="en-GB" sz="3000" b="1" dirty="0">
                <a:solidFill>
                  <a:schemeClr val="bg1"/>
                </a:solidFill>
                <a:latin typeface="+mj-lt"/>
                <a:cs typeface="Calibri Light"/>
              </a:rPr>
              <a:t> e </a:t>
            </a:r>
            <a:r>
              <a:rPr lang="en-GB" sz="3000" b="1" dirty="0" err="1">
                <a:solidFill>
                  <a:schemeClr val="bg1"/>
                </a:solidFill>
                <a:latin typeface="+mj-lt"/>
                <a:cs typeface="Calibri Light"/>
              </a:rPr>
              <a:t>urti</a:t>
            </a:r>
            <a:endParaRPr lang="en-GB" sz="3000" b="1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408202-8F95-076B-FB40-E3529F94EDBB}"/>
              </a:ext>
            </a:extLst>
          </p:cNvPr>
          <p:cNvSpPr txBox="1"/>
          <p:nvPr/>
        </p:nvSpPr>
        <p:spPr>
          <a:xfrm>
            <a:off x="2311429" y="969207"/>
            <a:ext cx="5323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Focalizzazione</a:t>
            </a:r>
            <a:r>
              <a:rPr lang="en-GB" sz="2400" dirty="0"/>
              <a:t> </a:t>
            </a:r>
            <a:r>
              <a:rPr lang="en-GB" sz="2400" dirty="0" err="1"/>
              <a:t>su</a:t>
            </a:r>
            <a:r>
              <a:rPr lang="en-GB" sz="2400" dirty="0"/>
              <a:t> </a:t>
            </a:r>
            <a:r>
              <a:rPr lang="en-GB" sz="2400" dirty="0" err="1"/>
              <a:t>energia</a:t>
            </a:r>
            <a:endParaRPr lang="en-GB" sz="2400" dirty="0"/>
          </a:p>
          <a:p>
            <a:endParaRPr lang="en-GB" dirty="0"/>
          </a:p>
          <a:p>
            <a:r>
              <a:rPr lang="en-GB" dirty="0"/>
              <a:t>                                   </a:t>
            </a:r>
            <a:endParaRPr lang="en-IT" dirty="0"/>
          </a:p>
        </p:txBody>
      </p:sp>
      <p:sp>
        <p:nvSpPr>
          <p:cNvPr id="5" name="Freccia a destra 13">
            <a:extLst>
              <a:ext uri="{FF2B5EF4-FFF2-40B4-BE49-F238E27FC236}">
                <a16:creationId xmlns:a16="http://schemas.microsoft.com/office/drawing/2014/main" id="{995EF489-63A2-E9DD-B1BA-8108B97F9C60}"/>
              </a:ext>
            </a:extLst>
          </p:cNvPr>
          <p:cNvSpPr/>
          <p:nvPr/>
        </p:nvSpPr>
        <p:spPr>
          <a:xfrm rot="3099970">
            <a:off x="2225031" y="2052609"/>
            <a:ext cx="899052" cy="3813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11" name="Freccia a destra 13">
            <a:extLst>
              <a:ext uri="{FF2B5EF4-FFF2-40B4-BE49-F238E27FC236}">
                <a16:creationId xmlns:a16="http://schemas.microsoft.com/office/drawing/2014/main" id="{79F36924-8DD5-F56D-7C10-2967B6FEECA2}"/>
              </a:ext>
            </a:extLst>
          </p:cNvPr>
          <p:cNvSpPr/>
          <p:nvPr/>
        </p:nvSpPr>
        <p:spPr>
          <a:xfrm rot="8155930" flipV="1">
            <a:off x="1512175" y="1502599"/>
            <a:ext cx="932256" cy="3856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E68A0E-E57E-1B21-D167-DB76DADBFAFE}"/>
              </a:ext>
            </a:extLst>
          </p:cNvPr>
          <p:cNvSpPr txBox="1"/>
          <p:nvPr/>
        </p:nvSpPr>
        <p:spPr>
          <a:xfrm>
            <a:off x="6469444" y="2014022"/>
            <a:ext cx="2330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Variazione energia poteniziale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F871C3-089D-BA48-D758-1436E106B905}"/>
              </a:ext>
            </a:extLst>
          </p:cNvPr>
          <p:cNvSpPr txBox="1"/>
          <p:nvPr/>
        </p:nvSpPr>
        <p:spPr>
          <a:xfrm>
            <a:off x="586793" y="4605034"/>
            <a:ext cx="1659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Particella-Particella</a:t>
            </a:r>
          </a:p>
        </p:txBody>
      </p:sp>
      <p:sp>
        <p:nvSpPr>
          <p:cNvPr id="19" name="Freccia a destra 13">
            <a:extLst>
              <a:ext uri="{FF2B5EF4-FFF2-40B4-BE49-F238E27FC236}">
                <a16:creationId xmlns:a16="http://schemas.microsoft.com/office/drawing/2014/main" id="{98260E70-8DCE-6270-E9DB-49B4C4972B6D}"/>
              </a:ext>
            </a:extLst>
          </p:cNvPr>
          <p:cNvSpPr/>
          <p:nvPr/>
        </p:nvSpPr>
        <p:spPr>
          <a:xfrm rot="2346757" flipV="1">
            <a:off x="5509683" y="1497328"/>
            <a:ext cx="932256" cy="3856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3C8FA0-A4C8-3295-8EA8-BAB6E610EA1D}"/>
              </a:ext>
            </a:extLst>
          </p:cNvPr>
          <p:cNvSpPr txBox="1"/>
          <p:nvPr/>
        </p:nvSpPr>
        <p:spPr>
          <a:xfrm>
            <a:off x="2044553" y="2679617"/>
            <a:ext cx="483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Conservazione dell’energia totale del sistema</a:t>
            </a:r>
          </a:p>
        </p:txBody>
      </p:sp>
      <p:sp>
        <p:nvSpPr>
          <p:cNvPr id="9" name="Freccia a destra 13">
            <a:extLst>
              <a:ext uri="{FF2B5EF4-FFF2-40B4-BE49-F238E27FC236}">
                <a16:creationId xmlns:a16="http://schemas.microsoft.com/office/drawing/2014/main" id="{F5F1A655-6F41-3DF3-B327-D44D734A13B9}"/>
              </a:ext>
            </a:extLst>
          </p:cNvPr>
          <p:cNvSpPr/>
          <p:nvPr/>
        </p:nvSpPr>
        <p:spPr>
          <a:xfrm rot="7418124">
            <a:off x="4931305" y="1995086"/>
            <a:ext cx="899052" cy="3813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78FF0C-9384-D2FA-B861-E37AF4C321B9}"/>
              </a:ext>
            </a:extLst>
          </p:cNvPr>
          <p:cNvSpPr txBox="1"/>
          <p:nvPr/>
        </p:nvSpPr>
        <p:spPr>
          <a:xfrm>
            <a:off x="2540898" y="3510540"/>
            <a:ext cx="56798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/>
              <a:t>Osservazione</a:t>
            </a:r>
            <a:r>
              <a:rPr lang="en-GB" sz="2400" dirty="0"/>
              <a:t>  </a:t>
            </a:r>
            <a:r>
              <a:rPr lang="en-GB" sz="2400" dirty="0" err="1"/>
              <a:t>urti</a:t>
            </a:r>
            <a:endParaRPr lang="en-GB" sz="2400" dirty="0"/>
          </a:p>
        </p:txBody>
      </p:sp>
      <p:sp>
        <p:nvSpPr>
          <p:cNvPr id="16" name="Freccia a destra 13">
            <a:extLst>
              <a:ext uri="{FF2B5EF4-FFF2-40B4-BE49-F238E27FC236}">
                <a16:creationId xmlns:a16="http://schemas.microsoft.com/office/drawing/2014/main" id="{FE326991-6E5C-5B05-0D41-22DAB4E155B4}"/>
              </a:ext>
            </a:extLst>
          </p:cNvPr>
          <p:cNvSpPr/>
          <p:nvPr/>
        </p:nvSpPr>
        <p:spPr>
          <a:xfrm rot="8155930" flipV="1">
            <a:off x="1605748" y="4103831"/>
            <a:ext cx="932256" cy="3856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C520D0-7F65-3187-8867-0FD88925864C}"/>
              </a:ext>
            </a:extLst>
          </p:cNvPr>
          <p:cNvSpPr txBox="1"/>
          <p:nvPr/>
        </p:nvSpPr>
        <p:spPr>
          <a:xfrm>
            <a:off x="427934" y="2168880"/>
            <a:ext cx="1659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Variazione energia cinetica</a:t>
            </a:r>
          </a:p>
        </p:txBody>
      </p:sp>
      <p:sp>
        <p:nvSpPr>
          <p:cNvPr id="21" name="Freccia a destra 13">
            <a:extLst>
              <a:ext uri="{FF2B5EF4-FFF2-40B4-BE49-F238E27FC236}">
                <a16:creationId xmlns:a16="http://schemas.microsoft.com/office/drawing/2014/main" id="{1237DF70-441C-4F69-840B-E966177C8594}"/>
              </a:ext>
            </a:extLst>
          </p:cNvPr>
          <p:cNvSpPr/>
          <p:nvPr/>
        </p:nvSpPr>
        <p:spPr>
          <a:xfrm rot="5400000" flipV="1">
            <a:off x="3349490" y="4262382"/>
            <a:ext cx="932256" cy="3856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DDBD21-A0B7-8904-514F-69722827F39C}"/>
              </a:ext>
            </a:extLst>
          </p:cNvPr>
          <p:cNvSpPr txBox="1"/>
          <p:nvPr/>
        </p:nvSpPr>
        <p:spPr>
          <a:xfrm>
            <a:off x="3016759" y="4888639"/>
            <a:ext cx="227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Particella-Parete</a:t>
            </a:r>
          </a:p>
        </p:txBody>
      </p:sp>
      <p:sp>
        <p:nvSpPr>
          <p:cNvPr id="24" name="Freccia a destra 13">
            <a:extLst>
              <a:ext uri="{FF2B5EF4-FFF2-40B4-BE49-F238E27FC236}">
                <a16:creationId xmlns:a16="http://schemas.microsoft.com/office/drawing/2014/main" id="{19B76DE3-6CAE-1DEE-D50E-C434B85D034F}"/>
              </a:ext>
            </a:extLst>
          </p:cNvPr>
          <p:cNvSpPr/>
          <p:nvPr/>
        </p:nvSpPr>
        <p:spPr>
          <a:xfrm>
            <a:off x="6103665" y="4468521"/>
            <a:ext cx="1057784" cy="3813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357FB4-DDF0-BB8F-FCCF-B14F0C64872F}"/>
              </a:ext>
            </a:extLst>
          </p:cNvPr>
          <p:cNvSpPr txBox="1"/>
          <p:nvPr/>
        </p:nvSpPr>
        <p:spPr>
          <a:xfrm>
            <a:off x="7287208" y="4161453"/>
            <a:ext cx="2080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  <a:r>
              <a:rPr lang="en-IT" dirty="0"/>
              <a:t>on sovrapposizione masse nello spazio</a:t>
            </a:r>
          </a:p>
        </p:txBody>
      </p:sp>
    </p:spTree>
    <p:extLst>
      <p:ext uri="{BB962C8B-B14F-4D97-AF65-F5344CB8AC3E}">
        <p14:creationId xmlns:p14="http://schemas.microsoft.com/office/powerpoint/2010/main" val="2837737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21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0" name="CasellaDiTesto 10">
            <a:extLst>
              <a:ext uri="{FF2B5EF4-FFF2-40B4-BE49-F238E27FC236}">
                <a16:creationId xmlns:a16="http://schemas.microsoft.com/office/drawing/2014/main" id="{FB3C6E92-DE30-CEA5-925F-45EACA869DE0}"/>
              </a:ext>
            </a:extLst>
          </p:cNvPr>
          <p:cNvSpPr txBox="1"/>
          <p:nvPr/>
        </p:nvSpPr>
        <p:spPr>
          <a:xfrm>
            <a:off x="-29211" y="168235"/>
            <a:ext cx="6661768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+mj-lt"/>
                <a:cs typeface="Calibri Light"/>
              </a:rPr>
              <a:t>INTRODUZIONE: </a:t>
            </a:r>
            <a:r>
              <a:rPr lang="en-GB" sz="3000" b="1" dirty="0" err="1">
                <a:solidFill>
                  <a:schemeClr val="bg1"/>
                </a:solidFill>
                <a:latin typeface="+mj-lt"/>
                <a:cs typeface="Calibri Light"/>
              </a:rPr>
              <a:t>Linguaggio</a:t>
            </a:r>
            <a:r>
              <a:rPr lang="en-GB" sz="3000" b="1" dirty="0">
                <a:solidFill>
                  <a:schemeClr val="bg1"/>
                </a:solidFill>
                <a:latin typeface="+mj-lt"/>
                <a:cs typeface="Calibri Light"/>
              </a:rPr>
              <a:t> </a:t>
            </a:r>
            <a:r>
              <a:rPr lang="en-GB" sz="3000" b="1" dirty="0" err="1">
                <a:solidFill>
                  <a:schemeClr val="bg1"/>
                </a:solidFill>
                <a:latin typeface="+mj-lt"/>
                <a:cs typeface="Calibri Light"/>
              </a:rPr>
              <a:t>utilizzato</a:t>
            </a:r>
            <a:endParaRPr lang="en-GB" sz="3000" b="1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408202-8F95-076B-FB40-E3529F94EDBB}"/>
              </a:ext>
            </a:extLst>
          </p:cNvPr>
          <p:cNvSpPr txBox="1"/>
          <p:nvPr/>
        </p:nvSpPr>
        <p:spPr>
          <a:xfrm>
            <a:off x="389323" y="927377"/>
            <a:ext cx="5323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Linguaggio</a:t>
            </a:r>
            <a:r>
              <a:rPr lang="en-GB" sz="2400" dirty="0"/>
              <a:t> di </a:t>
            </a:r>
            <a:r>
              <a:rPr lang="en-GB" sz="2400" dirty="0" err="1"/>
              <a:t>programmazione</a:t>
            </a:r>
            <a:endParaRPr lang="en-GB" sz="2400" dirty="0"/>
          </a:p>
          <a:p>
            <a:endParaRPr lang="en-GB" dirty="0"/>
          </a:p>
          <a:p>
            <a:r>
              <a:rPr lang="en-GB" dirty="0"/>
              <a:t>                                   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010325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22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0" name="CasellaDiTesto 10">
            <a:extLst>
              <a:ext uri="{FF2B5EF4-FFF2-40B4-BE49-F238E27FC236}">
                <a16:creationId xmlns:a16="http://schemas.microsoft.com/office/drawing/2014/main" id="{FB3C6E92-DE30-CEA5-925F-45EACA869DE0}"/>
              </a:ext>
            </a:extLst>
          </p:cNvPr>
          <p:cNvSpPr txBox="1"/>
          <p:nvPr/>
        </p:nvSpPr>
        <p:spPr>
          <a:xfrm>
            <a:off x="-29211" y="168235"/>
            <a:ext cx="6661768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+mj-lt"/>
                <a:cs typeface="Calibri Light"/>
              </a:rPr>
              <a:t>INTRODUZIONE: </a:t>
            </a:r>
            <a:r>
              <a:rPr lang="en-GB" sz="3000" b="1" dirty="0" err="1">
                <a:solidFill>
                  <a:schemeClr val="bg1"/>
                </a:solidFill>
                <a:latin typeface="+mj-lt"/>
                <a:cs typeface="Calibri Light"/>
              </a:rPr>
              <a:t>Linguaggio</a:t>
            </a:r>
            <a:r>
              <a:rPr lang="en-GB" sz="3000" b="1" dirty="0">
                <a:solidFill>
                  <a:schemeClr val="bg1"/>
                </a:solidFill>
                <a:latin typeface="+mj-lt"/>
                <a:cs typeface="Calibri Light"/>
              </a:rPr>
              <a:t> </a:t>
            </a:r>
            <a:r>
              <a:rPr lang="en-GB" sz="3000" b="1" dirty="0" err="1">
                <a:solidFill>
                  <a:schemeClr val="bg1"/>
                </a:solidFill>
                <a:latin typeface="+mj-lt"/>
                <a:cs typeface="Calibri Light"/>
              </a:rPr>
              <a:t>utilizzato</a:t>
            </a:r>
            <a:endParaRPr lang="en-GB" sz="3000" b="1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408202-8F95-076B-FB40-E3529F94EDBB}"/>
              </a:ext>
            </a:extLst>
          </p:cNvPr>
          <p:cNvSpPr txBox="1"/>
          <p:nvPr/>
        </p:nvSpPr>
        <p:spPr>
          <a:xfrm>
            <a:off x="389323" y="927377"/>
            <a:ext cx="5323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Linguaggio</a:t>
            </a:r>
            <a:r>
              <a:rPr lang="en-GB" sz="2400" dirty="0"/>
              <a:t> di </a:t>
            </a:r>
            <a:r>
              <a:rPr lang="en-GB" sz="2400" dirty="0" err="1"/>
              <a:t>programmazione</a:t>
            </a:r>
            <a:endParaRPr lang="en-GB" sz="2400" dirty="0"/>
          </a:p>
          <a:p>
            <a:endParaRPr lang="en-GB" dirty="0"/>
          </a:p>
          <a:p>
            <a:r>
              <a:rPr lang="en-GB" dirty="0"/>
              <a:t>                                   </a:t>
            </a:r>
            <a:endParaRPr lang="en-IT" dirty="0"/>
          </a:p>
        </p:txBody>
      </p:sp>
      <p:sp>
        <p:nvSpPr>
          <p:cNvPr id="11" name="Freccia a destra 13">
            <a:extLst>
              <a:ext uri="{FF2B5EF4-FFF2-40B4-BE49-F238E27FC236}">
                <a16:creationId xmlns:a16="http://schemas.microsoft.com/office/drawing/2014/main" id="{79F36924-8DD5-F56D-7C10-2967B6FEECA2}"/>
              </a:ext>
            </a:extLst>
          </p:cNvPr>
          <p:cNvSpPr/>
          <p:nvPr/>
        </p:nvSpPr>
        <p:spPr>
          <a:xfrm rot="5400000" flipV="1">
            <a:off x="1584676" y="1773795"/>
            <a:ext cx="1029420" cy="3856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9183B-6910-68BF-D9B1-CA160DA3F711}"/>
              </a:ext>
            </a:extLst>
          </p:cNvPr>
          <p:cNvSpPr txBox="1"/>
          <p:nvPr/>
        </p:nvSpPr>
        <p:spPr>
          <a:xfrm>
            <a:off x="1453013" y="2523960"/>
            <a:ext cx="5323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Python 3 </a:t>
            </a:r>
          </a:p>
          <a:p>
            <a:endParaRPr lang="en-GB" dirty="0"/>
          </a:p>
          <a:p>
            <a:r>
              <a:rPr lang="en-GB" dirty="0"/>
              <a:t>                                   </a:t>
            </a:r>
            <a:endParaRPr lang="en-IT" dirty="0"/>
          </a:p>
        </p:txBody>
      </p:sp>
      <p:pic>
        <p:nvPicPr>
          <p:cNvPr id="28" name="Picture 27" descr="A logo for a software company&#10;&#10;Description automatically generated with low confidence">
            <a:extLst>
              <a:ext uri="{FF2B5EF4-FFF2-40B4-BE49-F238E27FC236}">
                <a16:creationId xmlns:a16="http://schemas.microsoft.com/office/drawing/2014/main" id="{233F4E19-EBBD-656C-C8BF-6AB1AAEC7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414" y="1452912"/>
            <a:ext cx="2415842" cy="222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10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23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0" name="CasellaDiTesto 10">
            <a:extLst>
              <a:ext uri="{FF2B5EF4-FFF2-40B4-BE49-F238E27FC236}">
                <a16:creationId xmlns:a16="http://schemas.microsoft.com/office/drawing/2014/main" id="{FB3C6E92-DE30-CEA5-925F-45EACA869DE0}"/>
              </a:ext>
            </a:extLst>
          </p:cNvPr>
          <p:cNvSpPr txBox="1"/>
          <p:nvPr/>
        </p:nvSpPr>
        <p:spPr>
          <a:xfrm>
            <a:off x="-29211" y="168235"/>
            <a:ext cx="6661768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+mj-lt"/>
                <a:cs typeface="Calibri Light"/>
              </a:rPr>
              <a:t>INTRODUZIONE: </a:t>
            </a:r>
            <a:r>
              <a:rPr lang="en-GB" sz="3000" b="1" dirty="0" err="1">
                <a:solidFill>
                  <a:schemeClr val="bg1"/>
                </a:solidFill>
                <a:latin typeface="+mj-lt"/>
                <a:cs typeface="Calibri Light"/>
              </a:rPr>
              <a:t>Linguaggio</a:t>
            </a:r>
            <a:r>
              <a:rPr lang="en-GB" sz="3000" b="1" dirty="0">
                <a:solidFill>
                  <a:schemeClr val="bg1"/>
                </a:solidFill>
                <a:latin typeface="+mj-lt"/>
                <a:cs typeface="Calibri Light"/>
              </a:rPr>
              <a:t> </a:t>
            </a:r>
            <a:r>
              <a:rPr lang="en-GB" sz="3000" b="1" dirty="0" err="1">
                <a:solidFill>
                  <a:schemeClr val="bg1"/>
                </a:solidFill>
                <a:latin typeface="+mj-lt"/>
                <a:cs typeface="Calibri Light"/>
              </a:rPr>
              <a:t>utilizzato</a:t>
            </a:r>
            <a:endParaRPr lang="en-GB" sz="3000" b="1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408202-8F95-076B-FB40-E3529F94EDBB}"/>
              </a:ext>
            </a:extLst>
          </p:cNvPr>
          <p:cNvSpPr txBox="1"/>
          <p:nvPr/>
        </p:nvSpPr>
        <p:spPr>
          <a:xfrm>
            <a:off x="389323" y="927377"/>
            <a:ext cx="5323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Linguaggio</a:t>
            </a:r>
            <a:r>
              <a:rPr lang="en-GB" sz="2400" dirty="0"/>
              <a:t> di </a:t>
            </a:r>
            <a:r>
              <a:rPr lang="en-GB" sz="2400" dirty="0" err="1"/>
              <a:t>programmazione</a:t>
            </a:r>
            <a:endParaRPr lang="en-GB" sz="2400" dirty="0"/>
          </a:p>
          <a:p>
            <a:endParaRPr lang="en-GB" dirty="0"/>
          </a:p>
          <a:p>
            <a:r>
              <a:rPr lang="en-GB" dirty="0"/>
              <a:t>                                   </a:t>
            </a:r>
            <a:endParaRPr lang="en-IT" dirty="0"/>
          </a:p>
        </p:txBody>
      </p:sp>
      <p:sp>
        <p:nvSpPr>
          <p:cNvPr id="11" name="Freccia a destra 13">
            <a:extLst>
              <a:ext uri="{FF2B5EF4-FFF2-40B4-BE49-F238E27FC236}">
                <a16:creationId xmlns:a16="http://schemas.microsoft.com/office/drawing/2014/main" id="{79F36924-8DD5-F56D-7C10-2967B6FEECA2}"/>
              </a:ext>
            </a:extLst>
          </p:cNvPr>
          <p:cNvSpPr/>
          <p:nvPr/>
        </p:nvSpPr>
        <p:spPr>
          <a:xfrm rot="5400000" flipV="1">
            <a:off x="1584676" y="1773795"/>
            <a:ext cx="1029420" cy="3856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9183B-6910-68BF-D9B1-CA160DA3F711}"/>
              </a:ext>
            </a:extLst>
          </p:cNvPr>
          <p:cNvSpPr txBox="1"/>
          <p:nvPr/>
        </p:nvSpPr>
        <p:spPr>
          <a:xfrm>
            <a:off x="1453013" y="2523960"/>
            <a:ext cx="5323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Python 3 </a:t>
            </a:r>
          </a:p>
          <a:p>
            <a:endParaRPr lang="en-GB" dirty="0"/>
          </a:p>
          <a:p>
            <a:r>
              <a:rPr lang="en-GB" dirty="0"/>
              <a:t>                                   </a:t>
            </a:r>
            <a:endParaRPr lang="en-IT" dirty="0"/>
          </a:p>
        </p:txBody>
      </p:sp>
      <p:sp>
        <p:nvSpPr>
          <p:cNvPr id="12" name="Freccia a destra 13">
            <a:extLst>
              <a:ext uri="{FF2B5EF4-FFF2-40B4-BE49-F238E27FC236}">
                <a16:creationId xmlns:a16="http://schemas.microsoft.com/office/drawing/2014/main" id="{499ED01C-B014-53BC-444E-821F24DBE6E3}"/>
              </a:ext>
            </a:extLst>
          </p:cNvPr>
          <p:cNvSpPr/>
          <p:nvPr/>
        </p:nvSpPr>
        <p:spPr>
          <a:xfrm rot="5400000" flipV="1">
            <a:off x="1584676" y="3413207"/>
            <a:ext cx="1029420" cy="3856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A8C70A-CABC-E8F5-6FD7-3527E35501A5}"/>
              </a:ext>
            </a:extLst>
          </p:cNvPr>
          <p:cNvSpPr txBox="1"/>
          <p:nvPr/>
        </p:nvSpPr>
        <p:spPr>
          <a:xfrm>
            <a:off x="725366" y="4213197"/>
            <a:ext cx="3728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Discretizzazione problema con condizioni iniziali e al contorno</a:t>
            </a:r>
          </a:p>
        </p:txBody>
      </p:sp>
      <p:pic>
        <p:nvPicPr>
          <p:cNvPr id="28" name="Picture 27" descr="A logo for a software company&#10;&#10;Description automatically generated with low confidence">
            <a:extLst>
              <a:ext uri="{FF2B5EF4-FFF2-40B4-BE49-F238E27FC236}">
                <a16:creationId xmlns:a16="http://schemas.microsoft.com/office/drawing/2014/main" id="{233F4E19-EBBD-656C-C8BF-6AB1AAEC7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414" y="1452912"/>
            <a:ext cx="2415842" cy="222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22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24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0" name="CasellaDiTesto 10">
            <a:extLst>
              <a:ext uri="{FF2B5EF4-FFF2-40B4-BE49-F238E27FC236}">
                <a16:creationId xmlns:a16="http://schemas.microsoft.com/office/drawing/2014/main" id="{FB3C6E92-DE30-CEA5-925F-45EACA869DE0}"/>
              </a:ext>
            </a:extLst>
          </p:cNvPr>
          <p:cNvSpPr txBox="1"/>
          <p:nvPr/>
        </p:nvSpPr>
        <p:spPr>
          <a:xfrm>
            <a:off x="-29211" y="168235"/>
            <a:ext cx="6661768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+mj-lt"/>
                <a:cs typeface="Calibri Light"/>
              </a:rPr>
              <a:t>INTRODUZIONE: </a:t>
            </a:r>
            <a:r>
              <a:rPr lang="en-GB" sz="3000" b="1" dirty="0" err="1">
                <a:solidFill>
                  <a:schemeClr val="bg1"/>
                </a:solidFill>
                <a:latin typeface="+mj-lt"/>
                <a:cs typeface="Calibri Light"/>
              </a:rPr>
              <a:t>Linguaggio</a:t>
            </a:r>
            <a:r>
              <a:rPr lang="en-GB" sz="3000" b="1" dirty="0">
                <a:solidFill>
                  <a:schemeClr val="bg1"/>
                </a:solidFill>
                <a:latin typeface="+mj-lt"/>
                <a:cs typeface="Calibri Light"/>
              </a:rPr>
              <a:t> </a:t>
            </a:r>
            <a:r>
              <a:rPr lang="en-GB" sz="3000" b="1" dirty="0" err="1">
                <a:solidFill>
                  <a:schemeClr val="bg1"/>
                </a:solidFill>
                <a:latin typeface="+mj-lt"/>
                <a:cs typeface="Calibri Light"/>
              </a:rPr>
              <a:t>utilizzato</a:t>
            </a:r>
            <a:endParaRPr lang="en-GB" sz="3000" b="1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408202-8F95-076B-FB40-E3529F94EDBB}"/>
              </a:ext>
            </a:extLst>
          </p:cNvPr>
          <p:cNvSpPr txBox="1"/>
          <p:nvPr/>
        </p:nvSpPr>
        <p:spPr>
          <a:xfrm>
            <a:off x="389323" y="927377"/>
            <a:ext cx="5323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Linguaggio</a:t>
            </a:r>
            <a:r>
              <a:rPr lang="en-GB" sz="2400" dirty="0"/>
              <a:t> di </a:t>
            </a:r>
            <a:r>
              <a:rPr lang="en-GB" sz="2400" dirty="0" err="1"/>
              <a:t>programmazione</a:t>
            </a:r>
            <a:endParaRPr lang="en-GB" sz="2400" dirty="0"/>
          </a:p>
          <a:p>
            <a:endParaRPr lang="en-GB" dirty="0"/>
          </a:p>
          <a:p>
            <a:r>
              <a:rPr lang="en-GB" dirty="0"/>
              <a:t>                                   </a:t>
            </a:r>
            <a:endParaRPr lang="en-IT" dirty="0"/>
          </a:p>
        </p:txBody>
      </p:sp>
      <p:sp>
        <p:nvSpPr>
          <p:cNvPr id="11" name="Freccia a destra 13">
            <a:extLst>
              <a:ext uri="{FF2B5EF4-FFF2-40B4-BE49-F238E27FC236}">
                <a16:creationId xmlns:a16="http://schemas.microsoft.com/office/drawing/2014/main" id="{79F36924-8DD5-F56D-7C10-2967B6FEECA2}"/>
              </a:ext>
            </a:extLst>
          </p:cNvPr>
          <p:cNvSpPr/>
          <p:nvPr/>
        </p:nvSpPr>
        <p:spPr>
          <a:xfrm rot="5400000" flipV="1">
            <a:off x="1584676" y="1773795"/>
            <a:ext cx="1029420" cy="3856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9183B-6910-68BF-D9B1-CA160DA3F711}"/>
              </a:ext>
            </a:extLst>
          </p:cNvPr>
          <p:cNvSpPr txBox="1"/>
          <p:nvPr/>
        </p:nvSpPr>
        <p:spPr>
          <a:xfrm>
            <a:off x="1453013" y="2523960"/>
            <a:ext cx="5323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Python 3 </a:t>
            </a:r>
          </a:p>
          <a:p>
            <a:endParaRPr lang="en-GB" dirty="0"/>
          </a:p>
          <a:p>
            <a:r>
              <a:rPr lang="en-GB" dirty="0"/>
              <a:t>                                   </a:t>
            </a:r>
            <a:endParaRPr lang="en-IT" dirty="0"/>
          </a:p>
        </p:txBody>
      </p:sp>
      <p:sp>
        <p:nvSpPr>
          <p:cNvPr id="12" name="Freccia a destra 13">
            <a:extLst>
              <a:ext uri="{FF2B5EF4-FFF2-40B4-BE49-F238E27FC236}">
                <a16:creationId xmlns:a16="http://schemas.microsoft.com/office/drawing/2014/main" id="{499ED01C-B014-53BC-444E-821F24DBE6E3}"/>
              </a:ext>
            </a:extLst>
          </p:cNvPr>
          <p:cNvSpPr/>
          <p:nvPr/>
        </p:nvSpPr>
        <p:spPr>
          <a:xfrm rot="5400000" flipV="1">
            <a:off x="1584676" y="3413207"/>
            <a:ext cx="1029420" cy="3856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A8C70A-CABC-E8F5-6FD7-3527E35501A5}"/>
              </a:ext>
            </a:extLst>
          </p:cNvPr>
          <p:cNvSpPr txBox="1"/>
          <p:nvPr/>
        </p:nvSpPr>
        <p:spPr>
          <a:xfrm>
            <a:off x="725366" y="4213197"/>
            <a:ext cx="3728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Discretizzazione problema con condizioni iniziali e al contorno</a:t>
            </a:r>
          </a:p>
        </p:txBody>
      </p:sp>
      <p:sp>
        <p:nvSpPr>
          <p:cNvPr id="22" name="Freccia a destra 13">
            <a:extLst>
              <a:ext uri="{FF2B5EF4-FFF2-40B4-BE49-F238E27FC236}">
                <a16:creationId xmlns:a16="http://schemas.microsoft.com/office/drawing/2014/main" id="{544D530C-E353-6737-84FF-D9920BDADE2E}"/>
              </a:ext>
            </a:extLst>
          </p:cNvPr>
          <p:cNvSpPr/>
          <p:nvPr/>
        </p:nvSpPr>
        <p:spPr>
          <a:xfrm flipV="1">
            <a:off x="4175180" y="4353688"/>
            <a:ext cx="1029420" cy="3856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FC2A65-7E16-2C72-3711-8710152F4EE0}"/>
              </a:ext>
            </a:extLst>
          </p:cNvPr>
          <p:cNvSpPr txBox="1"/>
          <p:nvPr/>
        </p:nvSpPr>
        <p:spPr>
          <a:xfrm>
            <a:off x="5434812" y="4255658"/>
            <a:ext cx="3728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Maggiore interpretazione fisica del modello</a:t>
            </a:r>
          </a:p>
        </p:txBody>
      </p:sp>
      <p:pic>
        <p:nvPicPr>
          <p:cNvPr id="28" name="Picture 27" descr="A logo for a software company&#10;&#10;Description automatically generated with low confidence">
            <a:extLst>
              <a:ext uri="{FF2B5EF4-FFF2-40B4-BE49-F238E27FC236}">
                <a16:creationId xmlns:a16="http://schemas.microsoft.com/office/drawing/2014/main" id="{233F4E19-EBBD-656C-C8BF-6AB1AAEC7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414" y="1452912"/>
            <a:ext cx="2415842" cy="222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94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CCC07A4-4E6A-5046-8E1C-46EB88B78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226527" cy="7655584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87CDAE2-F50E-584A-AE4F-A1371F72E2C4}"/>
              </a:ext>
            </a:extLst>
          </p:cNvPr>
          <p:cNvSpPr txBox="1"/>
          <p:nvPr/>
        </p:nvSpPr>
        <p:spPr>
          <a:xfrm>
            <a:off x="1014330" y="2558050"/>
            <a:ext cx="7115341" cy="1054135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ctr"/>
            <a:r>
              <a:rPr lang="en-GB" sz="4400" dirty="0" err="1">
                <a:solidFill>
                  <a:srgbClr val="FFFFFF"/>
                </a:solidFill>
                <a:ea typeface="+mn-lt"/>
                <a:cs typeface="+mn-lt"/>
              </a:rPr>
              <a:t>Modello</a:t>
            </a:r>
            <a:r>
              <a:rPr lang="en-GB" sz="4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GB" sz="4400" dirty="0" err="1">
                <a:solidFill>
                  <a:srgbClr val="FFFFFF"/>
                </a:solidFill>
                <a:ea typeface="+mn-lt"/>
                <a:cs typeface="+mn-lt"/>
              </a:rPr>
              <a:t>fisico</a:t>
            </a:r>
            <a:r>
              <a:rPr lang="en-GB" sz="4400" dirty="0">
                <a:solidFill>
                  <a:srgbClr val="FFFFFF"/>
                </a:solidFill>
                <a:ea typeface="+mn-lt"/>
                <a:cs typeface="+mn-lt"/>
              </a:rPr>
              <a:t> e </a:t>
            </a:r>
            <a:r>
              <a:rPr lang="en-GB" sz="4400" dirty="0" err="1">
                <a:solidFill>
                  <a:srgbClr val="FFFFFF"/>
                </a:solidFill>
                <a:ea typeface="+mn-lt"/>
                <a:cs typeface="+mn-lt"/>
              </a:rPr>
              <a:t>assunzioni</a:t>
            </a:r>
            <a:endParaRPr lang="it-IT" sz="32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743745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26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295924" y="169482"/>
            <a:ext cx="5824027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Assunzioni</a:t>
            </a:r>
            <a:endParaRPr lang="en-GB" sz="3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C44928-628C-836C-1B97-328E1D9A1CCE}"/>
              </a:ext>
            </a:extLst>
          </p:cNvPr>
          <p:cNvSpPr txBox="1"/>
          <p:nvPr/>
        </p:nvSpPr>
        <p:spPr>
          <a:xfrm>
            <a:off x="112255" y="1355930"/>
            <a:ext cx="936092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Sfera</a:t>
            </a:r>
            <a:r>
              <a:rPr lang="en-US" dirty="0">
                <a:cs typeface="Calibri" panose="020F0502020204030204"/>
              </a:rPr>
              <a:t> volume </a:t>
            </a:r>
            <a:r>
              <a:rPr lang="en-US" dirty="0" err="1">
                <a:cs typeface="Calibri" panose="020F0502020204030204"/>
              </a:rPr>
              <a:t>arbitrario</a:t>
            </a:r>
            <a:r>
              <a:rPr lang="en-US" dirty="0">
                <a:cs typeface="Calibri" panose="020F0502020204030204"/>
              </a:rPr>
              <a:t> e </a:t>
            </a:r>
            <a:r>
              <a:rPr lang="en-US" dirty="0" err="1">
                <a:cs typeface="Calibri" panose="020F0502020204030204"/>
              </a:rPr>
              <a:t>regolare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1821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27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295924" y="169482"/>
            <a:ext cx="5824027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Assunzioni</a:t>
            </a:r>
            <a:endParaRPr lang="en-GB" sz="3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C44928-628C-836C-1B97-328E1D9A1CCE}"/>
              </a:ext>
            </a:extLst>
          </p:cNvPr>
          <p:cNvSpPr txBox="1"/>
          <p:nvPr/>
        </p:nvSpPr>
        <p:spPr>
          <a:xfrm>
            <a:off x="112255" y="1355930"/>
            <a:ext cx="936092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Sfera</a:t>
            </a:r>
            <a:r>
              <a:rPr lang="en-US" dirty="0">
                <a:cs typeface="Calibri" panose="020F0502020204030204"/>
              </a:rPr>
              <a:t> volume </a:t>
            </a:r>
            <a:r>
              <a:rPr lang="en-US" dirty="0" err="1">
                <a:cs typeface="Calibri" panose="020F0502020204030204"/>
              </a:rPr>
              <a:t>arbitrario</a:t>
            </a:r>
            <a:r>
              <a:rPr lang="en-US" dirty="0">
                <a:cs typeface="Calibri" panose="020F0502020204030204"/>
              </a:rPr>
              <a:t> e </a:t>
            </a:r>
            <a:r>
              <a:rPr lang="en-US" dirty="0" err="1">
                <a:cs typeface="Calibri" panose="020F0502020204030204"/>
              </a:rPr>
              <a:t>regolare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/>
              </a:rPr>
              <a:t>Gas </a:t>
            </a:r>
            <a:r>
              <a:rPr lang="en-US" dirty="0" err="1">
                <a:cs typeface="Calibri" panose="020F0502020204030204"/>
              </a:rPr>
              <a:t>all’interno</a:t>
            </a:r>
            <a:r>
              <a:rPr lang="en-US" dirty="0">
                <a:cs typeface="Calibri" panose="020F0502020204030204"/>
              </a:rPr>
              <a:t> a </a:t>
            </a:r>
            <a:r>
              <a:rPr lang="en-US" dirty="0" err="1">
                <a:cs typeface="Calibri" panose="020F0502020204030204"/>
              </a:rPr>
              <a:t>temperatura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ambiente</a:t>
            </a:r>
            <a:r>
              <a:rPr lang="en-US" dirty="0">
                <a:cs typeface="Calibri" panose="020F0502020204030204"/>
              </a:rPr>
              <a:t> e </a:t>
            </a:r>
            <a:r>
              <a:rPr lang="en-US" dirty="0" err="1">
                <a:cs typeface="Calibri" panose="020F0502020204030204"/>
              </a:rPr>
              <a:t>costante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81369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28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295924" y="169482"/>
            <a:ext cx="5824027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Assunzioni</a:t>
            </a:r>
            <a:endParaRPr lang="en-GB" sz="3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C44928-628C-836C-1B97-328E1D9A1CCE}"/>
              </a:ext>
            </a:extLst>
          </p:cNvPr>
          <p:cNvSpPr txBox="1"/>
          <p:nvPr/>
        </p:nvSpPr>
        <p:spPr>
          <a:xfrm>
            <a:off x="112255" y="1355930"/>
            <a:ext cx="936092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Sfera</a:t>
            </a:r>
            <a:r>
              <a:rPr lang="en-US" dirty="0">
                <a:cs typeface="Calibri" panose="020F0502020204030204"/>
              </a:rPr>
              <a:t> volume </a:t>
            </a:r>
            <a:r>
              <a:rPr lang="en-US" dirty="0" err="1">
                <a:cs typeface="Calibri" panose="020F0502020204030204"/>
              </a:rPr>
              <a:t>arbitrario</a:t>
            </a:r>
            <a:r>
              <a:rPr lang="en-US" dirty="0">
                <a:cs typeface="Calibri" panose="020F0502020204030204"/>
              </a:rPr>
              <a:t> e </a:t>
            </a:r>
            <a:r>
              <a:rPr lang="en-US" dirty="0" err="1">
                <a:cs typeface="Calibri" panose="020F0502020204030204"/>
              </a:rPr>
              <a:t>regolare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/>
              </a:rPr>
              <a:t>Gas </a:t>
            </a:r>
            <a:r>
              <a:rPr lang="en-US" dirty="0" err="1">
                <a:cs typeface="Calibri" panose="020F0502020204030204"/>
              </a:rPr>
              <a:t>all’interno</a:t>
            </a:r>
            <a:r>
              <a:rPr lang="en-US" dirty="0">
                <a:cs typeface="Calibri" panose="020F0502020204030204"/>
              </a:rPr>
              <a:t> a </a:t>
            </a:r>
            <a:r>
              <a:rPr lang="en-US" dirty="0" err="1">
                <a:cs typeface="Calibri" panose="020F0502020204030204"/>
              </a:rPr>
              <a:t>temperatura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ambiente</a:t>
            </a:r>
            <a:r>
              <a:rPr lang="en-US" dirty="0">
                <a:cs typeface="Calibri" panose="020F0502020204030204"/>
              </a:rPr>
              <a:t> e </a:t>
            </a:r>
            <a:r>
              <a:rPr lang="en-US" dirty="0" err="1">
                <a:cs typeface="Calibri" panose="020F0502020204030204"/>
              </a:rPr>
              <a:t>costante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/>
              </a:rPr>
              <a:t>Gas </a:t>
            </a:r>
            <a:r>
              <a:rPr lang="en-US" dirty="0" err="1">
                <a:cs typeface="Calibri" panose="020F0502020204030204"/>
              </a:rPr>
              <a:t>all’interno</a:t>
            </a:r>
            <a:r>
              <a:rPr lang="en-US" dirty="0">
                <a:cs typeface="Calibri" panose="020F0502020204030204"/>
              </a:rPr>
              <a:t> a </a:t>
            </a:r>
            <a:r>
              <a:rPr lang="en-US" dirty="0" err="1">
                <a:cs typeface="Calibri" panose="020F0502020204030204"/>
              </a:rPr>
              <a:t>pressione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costante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99166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29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295924" y="169482"/>
            <a:ext cx="5824027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Assunzioni</a:t>
            </a:r>
            <a:endParaRPr lang="en-GB" sz="3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C44928-628C-836C-1B97-328E1D9A1CCE}"/>
              </a:ext>
            </a:extLst>
          </p:cNvPr>
          <p:cNvSpPr txBox="1"/>
          <p:nvPr/>
        </p:nvSpPr>
        <p:spPr>
          <a:xfrm>
            <a:off x="112255" y="1355930"/>
            <a:ext cx="936092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Sfera</a:t>
            </a:r>
            <a:r>
              <a:rPr lang="en-US" dirty="0">
                <a:cs typeface="Calibri" panose="020F0502020204030204"/>
              </a:rPr>
              <a:t> volume </a:t>
            </a:r>
            <a:r>
              <a:rPr lang="en-US" dirty="0" err="1">
                <a:cs typeface="Calibri" panose="020F0502020204030204"/>
              </a:rPr>
              <a:t>arbitrario</a:t>
            </a:r>
            <a:r>
              <a:rPr lang="en-US" dirty="0">
                <a:cs typeface="Calibri" panose="020F0502020204030204"/>
              </a:rPr>
              <a:t> e </a:t>
            </a:r>
            <a:r>
              <a:rPr lang="en-US" dirty="0" err="1">
                <a:cs typeface="Calibri" panose="020F0502020204030204"/>
              </a:rPr>
              <a:t>regolare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/>
              </a:rPr>
              <a:t>Gas </a:t>
            </a:r>
            <a:r>
              <a:rPr lang="en-US" dirty="0" err="1">
                <a:cs typeface="Calibri" panose="020F0502020204030204"/>
              </a:rPr>
              <a:t>all’interno</a:t>
            </a:r>
            <a:r>
              <a:rPr lang="en-US" dirty="0">
                <a:cs typeface="Calibri" panose="020F0502020204030204"/>
              </a:rPr>
              <a:t> a </a:t>
            </a:r>
            <a:r>
              <a:rPr lang="en-US" dirty="0" err="1">
                <a:cs typeface="Calibri" panose="020F0502020204030204"/>
              </a:rPr>
              <a:t>temperatura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ambiente</a:t>
            </a:r>
            <a:r>
              <a:rPr lang="en-US" dirty="0">
                <a:cs typeface="Calibri" panose="020F0502020204030204"/>
              </a:rPr>
              <a:t> e </a:t>
            </a:r>
            <a:r>
              <a:rPr lang="en-US" dirty="0" err="1">
                <a:cs typeface="Calibri" panose="020F0502020204030204"/>
              </a:rPr>
              <a:t>costante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/>
              </a:rPr>
              <a:t>Gas </a:t>
            </a:r>
            <a:r>
              <a:rPr lang="en-US" dirty="0" err="1">
                <a:cs typeface="Calibri" panose="020F0502020204030204"/>
              </a:rPr>
              <a:t>all’interno</a:t>
            </a:r>
            <a:r>
              <a:rPr lang="en-US" dirty="0">
                <a:cs typeface="Calibri" panose="020F0502020204030204"/>
              </a:rPr>
              <a:t> a </a:t>
            </a:r>
            <a:r>
              <a:rPr lang="en-US" dirty="0" err="1">
                <a:cs typeface="Calibri" panose="020F0502020204030204"/>
              </a:rPr>
              <a:t>pressione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costante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DAAD24-F5FD-9FA7-CDD0-CC7AB8C4E878}"/>
              </a:ext>
            </a:extLst>
          </p:cNvPr>
          <p:cNvSpPr txBox="1"/>
          <p:nvPr/>
        </p:nvSpPr>
        <p:spPr>
          <a:xfrm>
            <a:off x="3245225" y="3202589"/>
            <a:ext cx="415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     Gas utilizzato : Argon</a:t>
            </a:r>
          </a:p>
        </p:txBody>
      </p:sp>
      <p:pic>
        <p:nvPicPr>
          <p:cNvPr id="11" name="Picture 10" descr="A picture containing text, font, number, symbol&#10;&#10;Description automatically generated">
            <a:extLst>
              <a:ext uri="{FF2B5EF4-FFF2-40B4-BE49-F238E27FC236}">
                <a16:creationId xmlns:a16="http://schemas.microsoft.com/office/drawing/2014/main" id="{3A779D94-FD10-3B60-5B8D-CF30A4FBF8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7950" y="1175098"/>
            <a:ext cx="1956816" cy="1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4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CCC07A4-4E6A-5046-8E1C-46EB88B78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813"/>
            <a:ext cx="9144000" cy="7655584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87CDAE2-F50E-584A-AE4F-A1371F72E2C4}"/>
              </a:ext>
            </a:extLst>
          </p:cNvPr>
          <p:cNvSpPr txBox="1"/>
          <p:nvPr/>
        </p:nvSpPr>
        <p:spPr>
          <a:xfrm>
            <a:off x="836777" y="2487028"/>
            <a:ext cx="7115341" cy="1546577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ctr"/>
            <a:r>
              <a:rPr lang="en-GB" sz="4400" dirty="0" err="1">
                <a:solidFill>
                  <a:srgbClr val="FFFFFF"/>
                </a:solidFill>
                <a:ea typeface="+mn-lt"/>
                <a:cs typeface="+mn-lt"/>
              </a:rPr>
              <a:t>Introduzione</a:t>
            </a:r>
            <a:endParaRPr lang="en-GB" sz="4400" dirty="0">
              <a:solidFill>
                <a:srgbClr val="FFFFFF"/>
              </a:solidFill>
              <a:ea typeface="+mn-lt"/>
              <a:cs typeface="+mn-lt"/>
            </a:endParaRPr>
          </a:p>
          <a:p>
            <a:pPr algn="ctr"/>
            <a:endParaRPr lang="it-IT" sz="32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4382572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30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295924" y="169482"/>
            <a:ext cx="5824027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Assunzioni</a:t>
            </a:r>
            <a:endParaRPr lang="en-GB" sz="3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C44928-628C-836C-1B97-328E1D9A1CCE}"/>
              </a:ext>
            </a:extLst>
          </p:cNvPr>
          <p:cNvSpPr txBox="1"/>
          <p:nvPr/>
        </p:nvSpPr>
        <p:spPr>
          <a:xfrm>
            <a:off x="112255" y="1355930"/>
            <a:ext cx="936092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Sfera</a:t>
            </a:r>
            <a:r>
              <a:rPr lang="en-US" dirty="0">
                <a:cs typeface="Calibri" panose="020F0502020204030204"/>
              </a:rPr>
              <a:t> volume </a:t>
            </a:r>
            <a:r>
              <a:rPr lang="en-US" dirty="0" err="1">
                <a:cs typeface="Calibri" panose="020F0502020204030204"/>
              </a:rPr>
              <a:t>arbitrario</a:t>
            </a:r>
            <a:r>
              <a:rPr lang="en-US" dirty="0">
                <a:cs typeface="Calibri" panose="020F0502020204030204"/>
              </a:rPr>
              <a:t> e </a:t>
            </a:r>
            <a:r>
              <a:rPr lang="en-US" dirty="0" err="1">
                <a:cs typeface="Calibri" panose="020F0502020204030204"/>
              </a:rPr>
              <a:t>regolare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/>
              </a:rPr>
              <a:t>Gas </a:t>
            </a:r>
            <a:r>
              <a:rPr lang="en-US" dirty="0" err="1">
                <a:cs typeface="Calibri" panose="020F0502020204030204"/>
              </a:rPr>
              <a:t>all’interno</a:t>
            </a:r>
            <a:r>
              <a:rPr lang="en-US" dirty="0">
                <a:cs typeface="Calibri" panose="020F0502020204030204"/>
              </a:rPr>
              <a:t> a </a:t>
            </a:r>
            <a:r>
              <a:rPr lang="en-US" dirty="0" err="1">
                <a:cs typeface="Calibri" panose="020F0502020204030204"/>
              </a:rPr>
              <a:t>temperatura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ambiente</a:t>
            </a:r>
            <a:r>
              <a:rPr lang="en-US" dirty="0">
                <a:cs typeface="Calibri" panose="020F0502020204030204"/>
              </a:rPr>
              <a:t> e </a:t>
            </a:r>
            <a:r>
              <a:rPr lang="en-US" dirty="0" err="1">
                <a:cs typeface="Calibri" panose="020F0502020204030204"/>
              </a:rPr>
              <a:t>costante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/>
              </a:rPr>
              <a:t>Gas </a:t>
            </a:r>
            <a:r>
              <a:rPr lang="en-US" dirty="0" err="1">
                <a:cs typeface="Calibri" panose="020F0502020204030204"/>
              </a:rPr>
              <a:t>all’interno</a:t>
            </a:r>
            <a:r>
              <a:rPr lang="en-US" dirty="0">
                <a:cs typeface="Calibri" panose="020F0502020204030204"/>
              </a:rPr>
              <a:t> a </a:t>
            </a:r>
            <a:r>
              <a:rPr lang="en-US" dirty="0" err="1">
                <a:cs typeface="Calibri" panose="020F0502020204030204"/>
              </a:rPr>
              <a:t>pressione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costante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DAAD24-F5FD-9FA7-CDD0-CC7AB8C4E878}"/>
              </a:ext>
            </a:extLst>
          </p:cNvPr>
          <p:cNvSpPr txBox="1"/>
          <p:nvPr/>
        </p:nvSpPr>
        <p:spPr>
          <a:xfrm>
            <a:off x="3245225" y="3202589"/>
            <a:ext cx="415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     Gas utilizzato : Argon</a:t>
            </a:r>
          </a:p>
        </p:txBody>
      </p:sp>
      <p:sp>
        <p:nvSpPr>
          <p:cNvPr id="4" name="Freccia a destra 13">
            <a:extLst>
              <a:ext uri="{FF2B5EF4-FFF2-40B4-BE49-F238E27FC236}">
                <a16:creationId xmlns:a16="http://schemas.microsoft.com/office/drawing/2014/main" id="{0AB30DA9-0015-25EC-4093-E2ADAAADDEB0}"/>
              </a:ext>
            </a:extLst>
          </p:cNvPr>
          <p:cNvSpPr/>
          <p:nvPr/>
        </p:nvSpPr>
        <p:spPr>
          <a:xfrm rot="7275318" flipV="1">
            <a:off x="2636803" y="3610777"/>
            <a:ext cx="1029420" cy="3856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DE443-1AA0-59C0-6227-2A69EAC5C718}"/>
              </a:ext>
            </a:extLst>
          </p:cNvPr>
          <p:cNvSpPr txBox="1"/>
          <p:nvPr/>
        </p:nvSpPr>
        <p:spPr>
          <a:xfrm>
            <a:off x="1035389" y="4300454"/>
            <a:ext cx="2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r>
              <a:rPr lang="en-IT" dirty="0"/>
              <a:t>assa conosciuta</a:t>
            </a:r>
          </a:p>
        </p:txBody>
      </p:sp>
      <p:pic>
        <p:nvPicPr>
          <p:cNvPr id="11" name="Picture 10" descr="A picture containing text, font, number, symbol&#10;&#10;Description automatically generated">
            <a:extLst>
              <a:ext uri="{FF2B5EF4-FFF2-40B4-BE49-F238E27FC236}">
                <a16:creationId xmlns:a16="http://schemas.microsoft.com/office/drawing/2014/main" id="{3A779D94-FD10-3B60-5B8D-CF30A4FBF8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7950" y="1175098"/>
            <a:ext cx="1956816" cy="1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38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31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295924" y="169482"/>
            <a:ext cx="5824027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Assunzioni</a:t>
            </a:r>
            <a:endParaRPr lang="en-GB" sz="3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C44928-628C-836C-1B97-328E1D9A1CCE}"/>
              </a:ext>
            </a:extLst>
          </p:cNvPr>
          <p:cNvSpPr txBox="1"/>
          <p:nvPr/>
        </p:nvSpPr>
        <p:spPr>
          <a:xfrm>
            <a:off x="112255" y="1355930"/>
            <a:ext cx="936092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Sfera</a:t>
            </a:r>
            <a:r>
              <a:rPr lang="en-US" dirty="0">
                <a:cs typeface="Calibri" panose="020F0502020204030204"/>
              </a:rPr>
              <a:t> volume </a:t>
            </a:r>
            <a:r>
              <a:rPr lang="en-US" dirty="0" err="1">
                <a:cs typeface="Calibri" panose="020F0502020204030204"/>
              </a:rPr>
              <a:t>arbitrario</a:t>
            </a:r>
            <a:r>
              <a:rPr lang="en-US" dirty="0">
                <a:cs typeface="Calibri" panose="020F0502020204030204"/>
              </a:rPr>
              <a:t> e </a:t>
            </a:r>
            <a:r>
              <a:rPr lang="en-US" dirty="0" err="1">
                <a:cs typeface="Calibri" panose="020F0502020204030204"/>
              </a:rPr>
              <a:t>regolare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/>
              </a:rPr>
              <a:t>Gas </a:t>
            </a:r>
            <a:r>
              <a:rPr lang="en-US" dirty="0" err="1">
                <a:cs typeface="Calibri" panose="020F0502020204030204"/>
              </a:rPr>
              <a:t>all’interno</a:t>
            </a:r>
            <a:r>
              <a:rPr lang="en-US" dirty="0">
                <a:cs typeface="Calibri" panose="020F0502020204030204"/>
              </a:rPr>
              <a:t> a </a:t>
            </a:r>
            <a:r>
              <a:rPr lang="en-US" dirty="0" err="1">
                <a:cs typeface="Calibri" panose="020F0502020204030204"/>
              </a:rPr>
              <a:t>temperatura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ambiente</a:t>
            </a:r>
            <a:r>
              <a:rPr lang="en-US" dirty="0">
                <a:cs typeface="Calibri" panose="020F0502020204030204"/>
              </a:rPr>
              <a:t> e </a:t>
            </a:r>
            <a:r>
              <a:rPr lang="en-US" dirty="0" err="1">
                <a:cs typeface="Calibri" panose="020F0502020204030204"/>
              </a:rPr>
              <a:t>costante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/>
              </a:rPr>
              <a:t>Gas </a:t>
            </a:r>
            <a:r>
              <a:rPr lang="en-US" dirty="0" err="1">
                <a:cs typeface="Calibri" panose="020F0502020204030204"/>
              </a:rPr>
              <a:t>all’interno</a:t>
            </a:r>
            <a:r>
              <a:rPr lang="en-US" dirty="0">
                <a:cs typeface="Calibri" panose="020F0502020204030204"/>
              </a:rPr>
              <a:t> a </a:t>
            </a:r>
            <a:r>
              <a:rPr lang="en-US" dirty="0" err="1">
                <a:cs typeface="Calibri" panose="020F0502020204030204"/>
              </a:rPr>
              <a:t>pressione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costante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DAAD24-F5FD-9FA7-CDD0-CC7AB8C4E878}"/>
              </a:ext>
            </a:extLst>
          </p:cNvPr>
          <p:cNvSpPr txBox="1"/>
          <p:nvPr/>
        </p:nvSpPr>
        <p:spPr>
          <a:xfrm>
            <a:off x="3245225" y="3202589"/>
            <a:ext cx="415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     Gas utilizzato : Argon</a:t>
            </a:r>
          </a:p>
        </p:txBody>
      </p:sp>
      <p:sp>
        <p:nvSpPr>
          <p:cNvPr id="4" name="Freccia a destra 13">
            <a:extLst>
              <a:ext uri="{FF2B5EF4-FFF2-40B4-BE49-F238E27FC236}">
                <a16:creationId xmlns:a16="http://schemas.microsoft.com/office/drawing/2014/main" id="{0AB30DA9-0015-25EC-4093-E2ADAAADDEB0}"/>
              </a:ext>
            </a:extLst>
          </p:cNvPr>
          <p:cNvSpPr/>
          <p:nvPr/>
        </p:nvSpPr>
        <p:spPr>
          <a:xfrm rot="7275318" flipV="1">
            <a:off x="2636803" y="3610777"/>
            <a:ext cx="1029420" cy="3856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cs typeface="Calibri"/>
            </a:endParaRPr>
          </a:p>
        </p:txBody>
      </p:sp>
      <p:sp>
        <p:nvSpPr>
          <p:cNvPr id="5" name="Freccia a destra 13">
            <a:extLst>
              <a:ext uri="{FF2B5EF4-FFF2-40B4-BE49-F238E27FC236}">
                <a16:creationId xmlns:a16="http://schemas.microsoft.com/office/drawing/2014/main" id="{44413893-8CE1-872C-ABCE-EB91D2A8B4BE}"/>
              </a:ext>
            </a:extLst>
          </p:cNvPr>
          <p:cNvSpPr/>
          <p:nvPr/>
        </p:nvSpPr>
        <p:spPr>
          <a:xfrm rot="2722766" flipV="1">
            <a:off x="5580727" y="3580302"/>
            <a:ext cx="1029420" cy="3856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DE443-1AA0-59C0-6227-2A69EAC5C718}"/>
              </a:ext>
            </a:extLst>
          </p:cNvPr>
          <p:cNvSpPr txBox="1"/>
          <p:nvPr/>
        </p:nvSpPr>
        <p:spPr>
          <a:xfrm>
            <a:off x="1035389" y="4300454"/>
            <a:ext cx="2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r>
              <a:rPr lang="en-IT" dirty="0"/>
              <a:t>assa conosciuta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241983-AD44-CBF9-5120-BA8D555332EA}"/>
              </a:ext>
            </a:extLst>
          </p:cNvPr>
          <p:cNvSpPr txBox="1"/>
          <p:nvPr/>
        </p:nvSpPr>
        <p:spPr>
          <a:xfrm>
            <a:off x="6650660" y="4180224"/>
            <a:ext cx="19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Gas nobile</a:t>
            </a:r>
          </a:p>
        </p:txBody>
      </p:sp>
      <p:pic>
        <p:nvPicPr>
          <p:cNvPr id="11" name="Picture 10" descr="A picture containing text, font, number, symbol&#10;&#10;Description automatically generated">
            <a:extLst>
              <a:ext uri="{FF2B5EF4-FFF2-40B4-BE49-F238E27FC236}">
                <a16:creationId xmlns:a16="http://schemas.microsoft.com/office/drawing/2014/main" id="{3A779D94-FD10-3B60-5B8D-CF30A4FBF8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7950" y="1175098"/>
            <a:ext cx="1956816" cy="1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75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32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295924" y="169482"/>
            <a:ext cx="5824027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Modello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Potenziale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Lennard-Jones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6FC21E-5F2A-8668-0E0C-71742AFF2DDC}"/>
                  </a:ext>
                </a:extLst>
              </p:cNvPr>
              <p:cNvSpPr txBox="1"/>
              <p:nvPr/>
            </p:nvSpPr>
            <p:spPr>
              <a:xfrm>
                <a:off x="295924" y="1914721"/>
                <a:ext cx="6289040" cy="7475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</m:sub>
                        </m:sSub>
                      </m:e>
                    </m:acc>
                  </m:oMath>
                </a14:m>
                <a:r>
                  <a:rPr lang="it-IT" sz="3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</m:e>
                    </m:acc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)=4</m:t>
                    </m:r>
                    <m:r>
                      <a:rPr lang="it-IT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sSub>
                              <m:sSubPr>
                                <m:ctrlPr>
                                  <a:rPr lang="it-IT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</m:sSub>
                          </m:den>
                        </m:f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IT" sz="3200" dirty="0"/>
                  <a:t>-</a:t>
                </a:r>
                <a:r>
                  <a:rPr lang="it-IT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it-IT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sSub>
                              <m:sSubPr>
                                <m:ctrlPr>
                                  <a:rPr lang="it-IT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</m:sSub>
                          </m:den>
                        </m:f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IT" sz="3200" dirty="0"/>
                  <a:t>]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6FC21E-5F2A-8668-0E0C-71742AFF2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24" y="1914721"/>
                <a:ext cx="6289040" cy="747577"/>
              </a:xfrm>
              <a:prstGeom prst="rect">
                <a:avLst/>
              </a:prstGeom>
              <a:blipFill>
                <a:blip r:embed="rId5"/>
                <a:stretch>
                  <a:fillRect l="-2218" t="-8333" b="-6667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6D4811A9-68C6-87AC-A1C3-B2F9F78067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7869" y="1159664"/>
            <a:ext cx="3237463" cy="269818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23C01-FDBE-4E60-093E-763EE346603F}"/>
              </a:ext>
            </a:extLst>
          </p:cNvPr>
          <p:cNvSpPr/>
          <p:nvPr/>
        </p:nvSpPr>
        <p:spPr>
          <a:xfrm>
            <a:off x="5852160" y="3636752"/>
            <a:ext cx="732804" cy="221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A4EF1C-D047-0F42-E60A-041817FE60CE}"/>
              </a:ext>
            </a:extLst>
          </p:cNvPr>
          <p:cNvSpPr/>
          <p:nvPr/>
        </p:nvSpPr>
        <p:spPr>
          <a:xfrm>
            <a:off x="5852160" y="1645920"/>
            <a:ext cx="182880" cy="219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57072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33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295924" y="169482"/>
            <a:ext cx="5824027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Modello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Potenziale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Lennard-Jones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6FC21E-5F2A-8668-0E0C-71742AFF2DDC}"/>
                  </a:ext>
                </a:extLst>
              </p:cNvPr>
              <p:cNvSpPr txBox="1"/>
              <p:nvPr/>
            </p:nvSpPr>
            <p:spPr>
              <a:xfrm>
                <a:off x="295924" y="1914721"/>
                <a:ext cx="6289040" cy="7475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</m:sub>
                        </m:sSub>
                      </m:e>
                    </m:acc>
                  </m:oMath>
                </a14:m>
                <a:r>
                  <a:rPr lang="it-IT" sz="3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</m:e>
                    </m:acc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)=4</m:t>
                    </m:r>
                    <m:r>
                      <a:rPr lang="it-IT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sSub>
                              <m:sSubPr>
                                <m:ctrlPr>
                                  <a:rPr lang="it-IT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</m:sSub>
                          </m:den>
                        </m:f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IT" sz="3200" dirty="0"/>
                  <a:t>-</a:t>
                </a:r>
                <a:r>
                  <a:rPr lang="it-IT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it-IT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sSub>
                              <m:sSubPr>
                                <m:ctrlPr>
                                  <a:rPr lang="it-IT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</m:sSub>
                          </m:den>
                        </m:f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IT" sz="3200" dirty="0"/>
                  <a:t>]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6FC21E-5F2A-8668-0E0C-71742AFF2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24" y="1914721"/>
                <a:ext cx="6289040" cy="747577"/>
              </a:xfrm>
              <a:prstGeom prst="rect">
                <a:avLst/>
              </a:prstGeom>
              <a:blipFill>
                <a:blip r:embed="rId5"/>
                <a:stretch>
                  <a:fillRect l="-2218" t="-8333" b="-6667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91B4A5-B371-FB81-6BCA-D5B397DAF7AE}"/>
                  </a:ext>
                </a:extLst>
              </p:cNvPr>
              <p:cNvSpPr txBox="1"/>
              <p:nvPr/>
            </p:nvSpPr>
            <p:spPr>
              <a:xfrm>
                <a:off x="162560" y="3636752"/>
                <a:ext cx="71221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T" dirty="0"/>
                  <a:t> vettore posizione particella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T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91B4A5-B371-FB81-6BCA-D5B397DAF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0" y="3636752"/>
                <a:ext cx="7122160" cy="923330"/>
              </a:xfrm>
              <a:prstGeom prst="rect">
                <a:avLst/>
              </a:prstGeom>
              <a:blipFill>
                <a:blip r:embed="rId6"/>
                <a:stretch>
                  <a:fillRect l="-534" t="-2703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6D4811A9-68C6-87AC-A1C3-B2F9F78067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7869" y="1159664"/>
            <a:ext cx="3237463" cy="269818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23C01-FDBE-4E60-093E-763EE346603F}"/>
              </a:ext>
            </a:extLst>
          </p:cNvPr>
          <p:cNvSpPr/>
          <p:nvPr/>
        </p:nvSpPr>
        <p:spPr>
          <a:xfrm>
            <a:off x="5852160" y="3636752"/>
            <a:ext cx="732804" cy="221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A4EF1C-D047-0F42-E60A-041817FE60CE}"/>
              </a:ext>
            </a:extLst>
          </p:cNvPr>
          <p:cNvSpPr/>
          <p:nvPr/>
        </p:nvSpPr>
        <p:spPr>
          <a:xfrm>
            <a:off x="5852160" y="1645920"/>
            <a:ext cx="182880" cy="219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24027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34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295924" y="169482"/>
            <a:ext cx="5824027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Modello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Potenziale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Lennard-Jones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6FC21E-5F2A-8668-0E0C-71742AFF2DDC}"/>
                  </a:ext>
                </a:extLst>
              </p:cNvPr>
              <p:cNvSpPr txBox="1"/>
              <p:nvPr/>
            </p:nvSpPr>
            <p:spPr>
              <a:xfrm>
                <a:off x="295924" y="1914721"/>
                <a:ext cx="6289040" cy="7475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</m:sub>
                        </m:sSub>
                      </m:e>
                    </m:acc>
                  </m:oMath>
                </a14:m>
                <a:r>
                  <a:rPr lang="it-IT" sz="3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</m:e>
                    </m:acc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)=4</m:t>
                    </m:r>
                    <m:r>
                      <a:rPr lang="it-IT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sSub>
                              <m:sSubPr>
                                <m:ctrlPr>
                                  <a:rPr lang="it-IT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</m:sSub>
                          </m:den>
                        </m:f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IT" sz="3200" dirty="0"/>
                  <a:t>-</a:t>
                </a:r>
                <a:r>
                  <a:rPr lang="it-IT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it-IT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sSub>
                              <m:sSubPr>
                                <m:ctrlPr>
                                  <a:rPr lang="it-IT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</m:sSub>
                          </m:den>
                        </m:f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IT" sz="3200" dirty="0"/>
                  <a:t>]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6FC21E-5F2A-8668-0E0C-71742AFF2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24" y="1914721"/>
                <a:ext cx="6289040" cy="747577"/>
              </a:xfrm>
              <a:prstGeom prst="rect">
                <a:avLst/>
              </a:prstGeom>
              <a:blipFill>
                <a:blip r:embed="rId5"/>
                <a:stretch>
                  <a:fillRect l="-2218" t="-8333" b="-6667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91B4A5-B371-FB81-6BCA-D5B397DAF7AE}"/>
                  </a:ext>
                </a:extLst>
              </p:cNvPr>
              <p:cNvSpPr txBox="1"/>
              <p:nvPr/>
            </p:nvSpPr>
            <p:spPr>
              <a:xfrm>
                <a:off x="162560" y="3636752"/>
                <a:ext cx="7122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T" dirty="0"/>
                  <a:t> vettore posizione particella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T" dirty="0"/>
                  <a:t> vettore posizione particella 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T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91B4A5-B371-FB81-6BCA-D5B397DAF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0" y="3636752"/>
                <a:ext cx="7122160" cy="1200329"/>
              </a:xfrm>
              <a:prstGeom prst="rect">
                <a:avLst/>
              </a:prstGeom>
              <a:blipFill>
                <a:blip r:embed="rId6"/>
                <a:stretch>
                  <a:fillRect l="-534" t="-2105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6D4811A9-68C6-87AC-A1C3-B2F9F78067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7869" y="1159664"/>
            <a:ext cx="3237463" cy="269818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23C01-FDBE-4E60-093E-763EE346603F}"/>
              </a:ext>
            </a:extLst>
          </p:cNvPr>
          <p:cNvSpPr/>
          <p:nvPr/>
        </p:nvSpPr>
        <p:spPr>
          <a:xfrm>
            <a:off x="5852160" y="3636752"/>
            <a:ext cx="732804" cy="221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A4EF1C-D047-0F42-E60A-041817FE60CE}"/>
              </a:ext>
            </a:extLst>
          </p:cNvPr>
          <p:cNvSpPr/>
          <p:nvPr/>
        </p:nvSpPr>
        <p:spPr>
          <a:xfrm>
            <a:off x="5852160" y="1645920"/>
            <a:ext cx="182880" cy="219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57695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35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295924" y="169482"/>
            <a:ext cx="5824027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Modello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Potenziale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Lennard-Jones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6FC21E-5F2A-8668-0E0C-71742AFF2DDC}"/>
                  </a:ext>
                </a:extLst>
              </p:cNvPr>
              <p:cNvSpPr txBox="1"/>
              <p:nvPr/>
            </p:nvSpPr>
            <p:spPr>
              <a:xfrm>
                <a:off x="295924" y="1914721"/>
                <a:ext cx="6289040" cy="7475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</m:sub>
                        </m:sSub>
                      </m:e>
                    </m:acc>
                  </m:oMath>
                </a14:m>
                <a:r>
                  <a:rPr lang="it-IT" sz="3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</m:e>
                    </m:acc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)=4</m:t>
                    </m:r>
                    <m:r>
                      <a:rPr lang="it-IT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sSub>
                              <m:sSubPr>
                                <m:ctrlPr>
                                  <a:rPr lang="it-IT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</m:sSub>
                          </m:den>
                        </m:f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IT" sz="3200" dirty="0"/>
                  <a:t>-</a:t>
                </a:r>
                <a:r>
                  <a:rPr lang="it-IT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it-IT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sSub>
                              <m:sSubPr>
                                <m:ctrlPr>
                                  <a:rPr lang="it-IT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</m:sSub>
                          </m:den>
                        </m:f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IT" sz="3200" dirty="0"/>
                  <a:t>]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6FC21E-5F2A-8668-0E0C-71742AFF2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24" y="1914721"/>
                <a:ext cx="6289040" cy="747577"/>
              </a:xfrm>
              <a:prstGeom prst="rect">
                <a:avLst/>
              </a:prstGeom>
              <a:blipFill>
                <a:blip r:embed="rId5"/>
                <a:stretch>
                  <a:fillRect l="-2218" t="-8333" b="-6667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91B4A5-B371-FB81-6BCA-D5B397DAF7AE}"/>
                  </a:ext>
                </a:extLst>
              </p:cNvPr>
              <p:cNvSpPr txBox="1"/>
              <p:nvPr/>
            </p:nvSpPr>
            <p:spPr>
              <a:xfrm>
                <a:off x="162560" y="3636752"/>
                <a:ext cx="7122160" cy="1489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T" dirty="0"/>
                  <a:t> vettore posizione particella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T" dirty="0"/>
                  <a:t> vettore posizione particella 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IT" dirty="0"/>
                  <a:t> distanza tra le due particelle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T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91B4A5-B371-FB81-6BCA-D5B397DAF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0" y="3636752"/>
                <a:ext cx="7122160" cy="1489510"/>
              </a:xfrm>
              <a:prstGeom prst="rect">
                <a:avLst/>
              </a:prstGeom>
              <a:blipFill>
                <a:blip r:embed="rId6"/>
                <a:stretch>
                  <a:fillRect l="-534" t="-1695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6D4811A9-68C6-87AC-A1C3-B2F9F78067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7869" y="1159664"/>
            <a:ext cx="3237463" cy="269818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23C01-FDBE-4E60-093E-763EE346603F}"/>
              </a:ext>
            </a:extLst>
          </p:cNvPr>
          <p:cNvSpPr/>
          <p:nvPr/>
        </p:nvSpPr>
        <p:spPr>
          <a:xfrm>
            <a:off x="5852160" y="3636752"/>
            <a:ext cx="732804" cy="221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A4EF1C-D047-0F42-E60A-041817FE60CE}"/>
              </a:ext>
            </a:extLst>
          </p:cNvPr>
          <p:cNvSpPr/>
          <p:nvPr/>
        </p:nvSpPr>
        <p:spPr>
          <a:xfrm>
            <a:off x="5852160" y="1645920"/>
            <a:ext cx="182880" cy="219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5033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36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295924" y="169482"/>
            <a:ext cx="5824027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Modello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Potenziale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Lennard-Jones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6FC21E-5F2A-8668-0E0C-71742AFF2DDC}"/>
                  </a:ext>
                </a:extLst>
              </p:cNvPr>
              <p:cNvSpPr txBox="1"/>
              <p:nvPr/>
            </p:nvSpPr>
            <p:spPr>
              <a:xfrm>
                <a:off x="295924" y="1914721"/>
                <a:ext cx="6289040" cy="7475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</m:sub>
                        </m:sSub>
                      </m:e>
                    </m:acc>
                  </m:oMath>
                </a14:m>
                <a:r>
                  <a:rPr lang="it-IT" sz="3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</m:e>
                    </m:acc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)=4</m:t>
                    </m:r>
                    <m:r>
                      <a:rPr lang="it-IT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sSub>
                              <m:sSubPr>
                                <m:ctrlPr>
                                  <a:rPr lang="it-IT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</m:sSub>
                          </m:den>
                        </m:f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IT" sz="3200" dirty="0"/>
                  <a:t>-</a:t>
                </a:r>
                <a:r>
                  <a:rPr lang="it-IT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it-IT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sSub>
                              <m:sSubPr>
                                <m:ctrlPr>
                                  <a:rPr lang="it-IT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</m:sSub>
                          </m:den>
                        </m:f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IT" sz="3200" dirty="0"/>
                  <a:t>]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6FC21E-5F2A-8668-0E0C-71742AFF2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24" y="1914721"/>
                <a:ext cx="6289040" cy="747577"/>
              </a:xfrm>
              <a:prstGeom prst="rect">
                <a:avLst/>
              </a:prstGeom>
              <a:blipFill>
                <a:blip r:embed="rId5"/>
                <a:stretch>
                  <a:fillRect l="-2218" t="-8333" b="-6667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91B4A5-B371-FB81-6BCA-D5B397DAF7AE}"/>
                  </a:ext>
                </a:extLst>
              </p:cNvPr>
              <p:cNvSpPr txBox="1"/>
              <p:nvPr/>
            </p:nvSpPr>
            <p:spPr>
              <a:xfrm>
                <a:off x="162560" y="3636752"/>
                <a:ext cx="7122160" cy="176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T" dirty="0"/>
                  <a:t> vettore posizione particella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T" dirty="0"/>
                  <a:t> vettore posizione particella 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IT" dirty="0"/>
                  <a:t> distanza tra le due particelle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T" dirty="0"/>
                  <a:t> costante che </a:t>
                </a:r>
                <a:r>
                  <a:rPr lang="en-GB" dirty="0" err="1"/>
                  <a:t>rappresenta</a:t>
                </a:r>
                <a:r>
                  <a:rPr lang="en-GB" dirty="0"/>
                  <a:t> la </a:t>
                </a:r>
                <a:r>
                  <a:rPr lang="en-GB" dirty="0" err="1"/>
                  <a:t>profondità</a:t>
                </a:r>
                <a:r>
                  <a:rPr lang="en-GB" dirty="0"/>
                  <a:t> del </a:t>
                </a:r>
                <a:r>
                  <a:rPr lang="en-GB" dirty="0" err="1"/>
                  <a:t>pozzo</a:t>
                </a:r>
                <a:r>
                  <a:rPr lang="en-GB" dirty="0"/>
                  <a:t> di </a:t>
                </a:r>
                <a:r>
                  <a:rPr lang="en-GB" dirty="0" err="1"/>
                  <a:t>potenziale</a:t>
                </a:r>
                <a:endParaRPr lang="en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T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91B4A5-B371-FB81-6BCA-D5B397DAF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0" y="3636752"/>
                <a:ext cx="7122160" cy="1766509"/>
              </a:xfrm>
              <a:prstGeom prst="rect">
                <a:avLst/>
              </a:prstGeom>
              <a:blipFill>
                <a:blip r:embed="rId6"/>
                <a:stretch>
                  <a:fillRect l="-534" t="-1429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6D4811A9-68C6-87AC-A1C3-B2F9F78067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7869" y="1159664"/>
            <a:ext cx="3237463" cy="269818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23C01-FDBE-4E60-093E-763EE346603F}"/>
              </a:ext>
            </a:extLst>
          </p:cNvPr>
          <p:cNvSpPr/>
          <p:nvPr/>
        </p:nvSpPr>
        <p:spPr>
          <a:xfrm>
            <a:off x="5852160" y="3636752"/>
            <a:ext cx="732804" cy="221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A4EF1C-D047-0F42-E60A-041817FE60CE}"/>
              </a:ext>
            </a:extLst>
          </p:cNvPr>
          <p:cNvSpPr/>
          <p:nvPr/>
        </p:nvSpPr>
        <p:spPr>
          <a:xfrm>
            <a:off x="5852160" y="1645920"/>
            <a:ext cx="182880" cy="219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805688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37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295924" y="169482"/>
            <a:ext cx="5824027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Modello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Potenziale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Lennard-Jones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6FC21E-5F2A-8668-0E0C-71742AFF2DDC}"/>
                  </a:ext>
                </a:extLst>
              </p:cNvPr>
              <p:cNvSpPr txBox="1"/>
              <p:nvPr/>
            </p:nvSpPr>
            <p:spPr>
              <a:xfrm>
                <a:off x="295924" y="1914721"/>
                <a:ext cx="6289040" cy="7475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</m:sub>
                        </m:sSub>
                      </m:e>
                    </m:acc>
                  </m:oMath>
                </a14:m>
                <a:r>
                  <a:rPr lang="it-IT" sz="3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</m:e>
                    </m:acc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)=4</m:t>
                    </m:r>
                    <m:r>
                      <a:rPr lang="it-IT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sSub>
                              <m:sSubPr>
                                <m:ctrlPr>
                                  <a:rPr lang="it-IT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</m:sSub>
                          </m:den>
                        </m:f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IT" sz="3200" dirty="0"/>
                  <a:t>-</a:t>
                </a:r>
                <a:r>
                  <a:rPr lang="it-IT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it-IT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sSub>
                              <m:sSubPr>
                                <m:ctrlPr>
                                  <a:rPr lang="it-IT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</m:sSub>
                          </m:den>
                        </m:f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IT" sz="3200" dirty="0"/>
                  <a:t>]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6FC21E-5F2A-8668-0E0C-71742AFF2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24" y="1914721"/>
                <a:ext cx="6289040" cy="747577"/>
              </a:xfrm>
              <a:prstGeom prst="rect">
                <a:avLst/>
              </a:prstGeom>
              <a:blipFill>
                <a:blip r:embed="rId5"/>
                <a:stretch>
                  <a:fillRect l="-2218" t="-8333" b="-6667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91B4A5-B371-FB81-6BCA-D5B397DAF7AE}"/>
                  </a:ext>
                </a:extLst>
              </p:cNvPr>
              <p:cNvSpPr txBox="1"/>
              <p:nvPr/>
            </p:nvSpPr>
            <p:spPr>
              <a:xfrm>
                <a:off x="162560" y="3636752"/>
                <a:ext cx="712216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T" dirty="0"/>
                  <a:t> vettore posizione particella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T" dirty="0"/>
                  <a:t> vettore posizione particella 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IT" dirty="0"/>
                  <a:t> distanza tra le due particelle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T" dirty="0"/>
                  <a:t> costante che </a:t>
                </a:r>
                <a:r>
                  <a:rPr lang="en-GB" dirty="0" err="1"/>
                  <a:t>rappresenta</a:t>
                </a:r>
                <a:r>
                  <a:rPr lang="en-GB" dirty="0"/>
                  <a:t> la </a:t>
                </a:r>
                <a:r>
                  <a:rPr lang="en-GB" dirty="0" err="1"/>
                  <a:t>profondità</a:t>
                </a:r>
                <a:r>
                  <a:rPr lang="en-GB" dirty="0"/>
                  <a:t> del </a:t>
                </a:r>
                <a:r>
                  <a:rPr lang="en-GB" dirty="0" err="1"/>
                  <a:t>pozzo</a:t>
                </a:r>
                <a:r>
                  <a:rPr lang="en-GB" dirty="0"/>
                  <a:t> di </a:t>
                </a:r>
                <a:r>
                  <a:rPr lang="en-GB" dirty="0" err="1"/>
                  <a:t>potenziale</a:t>
                </a:r>
                <a:endParaRPr lang="en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T" dirty="0"/>
                  <a:t> costante che raappresenta distanza in cui il potenziale è nullo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T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91B4A5-B371-FB81-6BCA-D5B397DAF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0" y="3636752"/>
                <a:ext cx="7122160" cy="2031325"/>
              </a:xfrm>
              <a:prstGeom prst="rect">
                <a:avLst/>
              </a:prstGeom>
              <a:blipFill>
                <a:blip r:embed="rId6"/>
                <a:stretch>
                  <a:fillRect l="-534" t="-1242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6D4811A9-68C6-87AC-A1C3-B2F9F78067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7869" y="1159664"/>
            <a:ext cx="3237463" cy="269818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23C01-FDBE-4E60-093E-763EE346603F}"/>
              </a:ext>
            </a:extLst>
          </p:cNvPr>
          <p:cNvSpPr/>
          <p:nvPr/>
        </p:nvSpPr>
        <p:spPr>
          <a:xfrm>
            <a:off x="5852160" y="3636752"/>
            <a:ext cx="732804" cy="221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A4EF1C-D047-0F42-E60A-041817FE60CE}"/>
              </a:ext>
            </a:extLst>
          </p:cNvPr>
          <p:cNvSpPr/>
          <p:nvPr/>
        </p:nvSpPr>
        <p:spPr>
          <a:xfrm>
            <a:off x="5852160" y="1645920"/>
            <a:ext cx="182880" cy="219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277531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38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295924" y="169482"/>
            <a:ext cx="5824027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Modello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Forza Lennard-Jones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6FC21E-5F2A-8668-0E0C-71742AFF2DDC}"/>
                  </a:ext>
                </a:extLst>
              </p:cNvPr>
              <p:cNvSpPr txBox="1"/>
              <p:nvPr/>
            </p:nvSpPr>
            <p:spPr>
              <a:xfrm>
                <a:off x="1579880" y="1371600"/>
                <a:ext cx="6289040" cy="7475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3200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𝑑𝑈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𝑑𝑟</m:t>
                        </m:r>
                      </m:den>
                    </m:f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=24</m:t>
                    </m:r>
                    <m:r>
                      <a:rPr lang="it-IT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>
                              <a:rPr lang="it-IT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IT" sz="3200" dirty="0"/>
                  <a:t>-</a:t>
                </a:r>
                <a:r>
                  <a:rPr lang="it-IT" sz="3200" dirty="0">
                    <a:ea typeface="Cambria Math" panose="02040503050406030204" pitchFamily="18" charset="0"/>
                  </a:rPr>
                  <a:t> 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it-IT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>
                              <a:rPr lang="it-IT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IT" sz="3200" dirty="0"/>
                  <a:t>]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6FC21E-5F2A-8668-0E0C-71742AFF2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880" y="1371600"/>
                <a:ext cx="6289040" cy="747577"/>
              </a:xfrm>
              <a:prstGeom prst="rect">
                <a:avLst/>
              </a:prstGeom>
              <a:blipFill>
                <a:blip r:embed="rId5"/>
                <a:stretch>
                  <a:fillRect l="-2218" t="-3333" b="-13333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23C01-FDBE-4E60-093E-763EE346603F}"/>
              </a:ext>
            </a:extLst>
          </p:cNvPr>
          <p:cNvSpPr/>
          <p:nvPr/>
        </p:nvSpPr>
        <p:spPr>
          <a:xfrm>
            <a:off x="5852160" y="3636752"/>
            <a:ext cx="732804" cy="221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039505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39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295924" y="169482"/>
            <a:ext cx="5824027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Modello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Forza Lennard-Jones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6FC21E-5F2A-8668-0E0C-71742AFF2DDC}"/>
                  </a:ext>
                </a:extLst>
              </p:cNvPr>
              <p:cNvSpPr txBox="1"/>
              <p:nvPr/>
            </p:nvSpPr>
            <p:spPr>
              <a:xfrm>
                <a:off x="1579880" y="1371600"/>
                <a:ext cx="6289040" cy="7475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3200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𝑑𝑈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𝑑𝑟</m:t>
                        </m:r>
                      </m:den>
                    </m:f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=24</m:t>
                    </m:r>
                    <m:r>
                      <a:rPr lang="it-IT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>
                              <a:rPr lang="it-IT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IT" sz="3200" dirty="0"/>
                  <a:t>-</a:t>
                </a:r>
                <a:r>
                  <a:rPr lang="it-IT" sz="3200" dirty="0">
                    <a:ea typeface="Cambria Math" panose="02040503050406030204" pitchFamily="18" charset="0"/>
                  </a:rPr>
                  <a:t> 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it-IT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>
                              <a:rPr lang="it-IT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IT" sz="3200" dirty="0"/>
                  <a:t>]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6FC21E-5F2A-8668-0E0C-71742AFF2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880" y="1371600"/>
                <a:ext cx="6289040" cy="747577"/>
              </a:xfrm>
              <a:prstGeom prst="rect">
                <a:avLst/>
              </a:prstGeom>
              <a:blipFill>
                <a:blip r:embed="rId5"/>
                <a:stretch>
                  <a:fillRect l="-2218" t="-3333" b="-13333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23C01-FDBE-4E60-093E-763EE346603F}"/>
              </a:ext>
            </a:extLst>
          </p:cNvPr>
          <p:cNvSpPr/>
          <p:nvPr/>
        </p:nvSpPr>
        <p:spPr>
          <a:xfrm>
            <a:off x="5852160" y="3636752"/>
            <a:ext cx="732804" cy="221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06D3C6-8665-9506-8F89-5254433B40C2}"/>
              </a:ext>
            </a:extLst>
          </p:cNvPr>
          <p:cNvSpPr txBox="1"/>
          <p:nvPr/>
        </p:nvSpPr>
        <p:spPr>
          <a:xfrm>
            <a:off x="548640" y="2772956"/>
            <a:ext cx="767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2400" dirty="0"/>
              <a:t>Forza è la derivata del potenziale rispetto alla posizione</a:t>
            </a:r>
          </a:p>
        </p:txBody>
      </p:sp>
    </p:spTree>
    <p:extLst>
      <p:ext uri="{BB962C8B-B14F-4D97-AF65-F5344CB8AC3E}">
        <p14:creationId xmlns:p14="http://schemas.microsoft.com/office/powerpoint/2010/main" val="98009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4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0" name="CasellaDiTesto 10">
            <a:extLst>
              <a:ext uri="{FF2B5EF4-FFF2-40B4-BE49-F238E27FC236}">
                <a16:creationId xmlns:a16="http://schemas.microsoft.com/office/drawing/2014/main" id="{FB3C6E92-DE30-CEA5-925F-45EACA869DE0}"/>
              </a:ext>
            </a:extLst>
          </p:cNvPr>
          <p:cNvSpPr txBox="1"/>
          <p:nvPr/>
        </p:nvSpPr>
        <p:spPr>
          <a:xfrm>
            <a:off x="-29211" y="168235"/>
            <a:ext cx="6661768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+mj-lt"/>
                <a:cs typeface="Calibri Light"/>
              </a:rPr>
              <a:t>INTRODUZIONE: </a:t>
            </a:r>
            <a:r>
              <a:rPr lang="en-GB" sz="3000" b="1" dirty="0" err="1">
                <a:solidFill>
                  <a:schemeClr val="bg1"/>
                </a:solidFill>
                <a:latin typeface="+mj-lt"/>
                <a:cs typeface="Calibri Light"/>
              </a:rPr>
              <a:t>Definizione</a:t>
            </a:r>
            <a:r>
              <a:rPr lang="en-GB" sz="3000" b="1" dirty="0">
                <a:solidFill>
                  <a:schemeClr val="bg1"/>
                </a:solidFill>
                <a:latin typeface="+mj-lt"/>
                <a:cs typeface="Calibri Light"/>
              </a:rPr>
              <a:t> del </a:t>
            </a:r>
            <a:r>
              <a:rPr lang="en-GB" sz="3000" b="1" dirty="0" err="1">
                <a:solidFill>
                  <a:schemeClr val="bg1"/>
                </a:solidFill>
                <a:latin typeface="+mj-lt"/>
                <a:cs typeface="Calibri Light"/>
              </a:rPr>
              <a:t>problema</a:t>
            </a:r>
            <a:endParaRPr lang="en-GB" sz="3000" b="1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372248A9-76BE-3079-897C-BA5ECA860090}"/>
              </a:ext>
            </a:extLst>
          </p:cNvPr>
          <p:cNvSpPr/>
          <p:nvPr/>
        </p:nvSpPr>
        <p:spPr>
          <a:xfrm>
            <a:off x="2174354" y="1451220"/>
            <a:ext cx="2054024" cy="2144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1C9C2-022E-F2F3-C6A0-C263123271DE}"/>
              </a:ext>
            </a:extLst>
          </p:cNvPr>
          <p:cNvSpPr txBox="1"/>
          <p:nvPr/>
        </p:nvSpPr>
        <p:spPr>
          <a:xfrm>
            <a:off x="901926" y="1313209"/>
            <a:ext cx="255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Scopo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973882-DE43-5C3A-3900-3A9D71B0BCC8}"/>
              </a:ext>
            </a:extLst>
          </p:cNvPr>
          <p:cNvSpPr txBox="1"/>
          <p:nvPr/>
        </p:nvSpPr>
        <p:spPr>
          <a:xfrm>
            <a:off x="5391913" y="1149885"/>
            <a:ext cx="3050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IT" dirty="0"/>
              <a:t>tudio comportamento delle particelle di un fluido in un recipiente sferico</a:t>
            </a:r>
          </a:p>
        </p:txBody>
      </p:sp>
    </p:spTree>
    <p:extLst>
      <p:ext uri="{BB962C8B-B14F-4D97-AF65-F5344CB8AC3E}">
        <p14:creationId xmlns:p14="http://schemas.microsoft.com/office/powerpoint/2010/main" val="3895261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40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295924" y="169482"/>
            <a:ext cx="5824027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Modello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Forza Lennard-Jones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6FC21E-5F2A-8668-0E0C-71742AFF2DDC}"/>
                  </a:ext>
                </a:extLst>
              </p:cNvPr>
              <p:cNvSpPr txBox="1"/>
              <p:nvPr/>
            </p:nvSpPr>
            <p:spPr>
              <a:xfrm>
                <a:off x="1579880" y="1371600"/>
                <a:ext cx="6289040" cy="7475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3200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𝑑𝑈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𝑑𝑟</m:t>
                        </m:r>
                      </m:den>
                    </m:f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=24</m:t>
                    </m:r>
                    <m:r>
                      <a:rPr lang="it-IT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>
                              <a:rPr lang="it-IT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IT" sz="3200" dirty="0"/>
                  <a:t>-</a:t>
                </a:r>
                <a:r>
                  <a:rPr lang="it-IT" sz="3200" dirty="0">
                    <a:ea typeface="Cambria Math" panose="02040503050406030204" pitchFamily="18" charset="0"/>
                  </a:rPr>
                  <a:t> 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it-IT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>
                              <a:rPr lang="it-IT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IT" sz="3200" dirty="0"/>
                  <a:t>]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6FC21E-5F2A-8668-0E0C-71742AFF2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880" y="1371600"/>
                <a:ext cx="6289040" cy="747577"/>
              </a:xfrm>
              <a:prstGeom prst="rect">
                <a:avLst/>
              </a:prstGeom>
              <a:blipFill>
                <a:blip r:embed="rId5"/>
                <a:stretch>
                  <a:fillRect l="-2218" t="-3333" b="-13333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23C01-FDBE-4E60-093E-763EE346603F}"/>
              </a:ext>
            </a:extLst>
          </p:cNvPr>
          <p:cNvSpPr/>
          <p:nvPr/>
        </p:nvSpPr>
        <p:spPr>
          <a:xfrm>
            <a:off x="5852160" y="3636752"/>
            <a:ext cx="732804" cy="221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406D3C6-8665-9506-8F89-5254433B40C2}"/>
                  </a:ext>
                </a:extLst>
              </p:cNvPr>
              <p:cNvSpPr txBox="1"/>
              <p:nvPr/>
            </p:nvSpPr>
            <p:spPr>
              <a:xfrm>
                <a:off x="548640" y="2772956"/>
                <a:ext cx="7670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T" sz="2400" dirty="0"/>
                  <a:t>Forza è la derivata del potenziale rispetto alla posizione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P</a:t>
                </a:r>
                <a:r>
                  <a:rPr lang="en-IT" sz="2400" dirty="0"/>
                  <a:t>roporzionale a </a:t>
                </a:r>
                <a14:m>
                  <m:oMath xmlns:m="http://schemas.openxmlformats.org/officeDocument/2006/math">
                    <m:r>
                      <a:rPr lang="en-I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T" sz="2400" dirty="0"/>
                  <a:t> e </a:t>
                </a:r>
                <a14:m>
                  <m:oMath xmlns:m="http://schemas.openxmlformats.org/officeDocument/2006/math">
                    <m:r>
                      <a:rPr lang="en-I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IT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406D3C6-8665-9506-8F89-5254433B4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2772956"/>
                <a:ext cx="7670800" cy="830997"/>
              </a:xfrm>
              <a:prstGeom prst="rect">
                <a:avLst/>
              </a:prstGeom>
              <a:blipFill>
                <a:blip r:embed="rId6"/>
                <a:stretch>
                  <a:fillRect l="-1157" t="-6061" b="-15152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4296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41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295924" y="169482"/>
            <a:ext cx="5824027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Modello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Forza Lennard-Jones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6FC21E-5F2A-8668-0E0C-71742AFF2DDC}"/>
                  </a:ext>
                </a:extLst>
              </p:cNvPr>
              <p:cNvSpPr txBox="1"/>
              <p:nvPr/>
            </p:nvSpPr>
            <p:spPr>
              <a:xfrm>
                <a:off x="1579880" y="1371600"/>
                <a:ext cx="6289040" cy="7475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3200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𝑑𝑈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𝑑𝑟</m:t>
                        </m:r>
                      </m:den>
                    </m:f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=24</m:t>
                    </m:r>
                    <m:r>
                      <a:rPr lang="it-IT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>
                              <a:rPr lang="it-IT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IT" sz="3200" dirty="0"/>
                  <a:t>-</a:t>
                </a:r>
                <a:r>
                  <a:rPr lang="it-IT" sz="3200" dirty="0">
                    <a:ea typeface="Cambria Math" panose="02040503050406030204" pitchFamily="18" charset="0"/>
                  </a:rPr>
                  <a:t> 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it-IT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>
                              <a:rPr lang="it-IT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IT" sz="3200" dirty="0"/>
                  <a:t>]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6FC21E-5F2A-8668-0E0C-71742AFF2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880" y="1371600"/>
                <a:ext cx="6289040" cy="747577"/>
              </a:xfrm>
              <a:prstGeom prst="rect">
                <a:avLst/>
              </a:prstGeom>
              <a:blipFill>
                <a:blip r:embed="rId5"/>
                <a:stretch>
                  <a:fillRect l="-2218" t="-3333" b="-13333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23C01-FDBE-4E60-093E-763EE346603F}"/>
              </a:ext>
            </a:extLst>
          </p:cNvPr>
          <p:cNvSpPr/>
          <p:nvPr/>
        </p:nvSpPr>
        <p:spPr>
          <a:xfrm>
            <a:off x="5852160" y="3636752"/>
            <a:ext cx="732804" cy="221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406D3C6-8665-9506-8F89-5254433B40C2}"/>
                  </a:ext>
                </a:extLst>
              </p:cNvPr>
              <p:cNvSpPr txBox="1"/>
              <p:nvPr/>
            </p:nvSpPr>
            <p:spPr>
              <a:xfrm>
                <a:off x="548640" y="2772956"/>
                <a:ext cx="76708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T" sz="2400" dirty="0"/>
                  <a:t>Forza è la derivata del potenziale rispetto alla posizione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P</a:t>
                </a:r>
                <a:r>
                  <a:rPr lang="en-IT" sz="2400" dirty="0"/>
                  <a:t>roporzionale a </a:t>
                </a:r>
                <a14:m>
                  <m:oMath xmlns:m="http://schemas.openxmlformats.org/officeDocument/2006/math">
                    <m:r>
                      <a:rPr lang="en-I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T" sz="2400" dirty="0"/>
                  <a:t> e </a:t>
                </a:r>
                <a14:m>
                  <m:oMath xmlns:m="http://schemas.openxmlformats.org/officeDocument/2006/math">
                    <m:r>
                      <a:rPr lang="en-I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IT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A</a:t>
                </a:r>
                <a:r>
                  <a:rPr lang="en-IT" sz="2400" dirty="0"/>
                  <a:t>ttrativa per distanze maggiori di </a:t>
                </a:r>
                <a14:m>
                  <m:oMath xmlns:m="http://schemas.openxmlformats.org/officeDocument/2006/math">
                    <m:r>
                      <a:rPr lang="en-I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T" sz="2400" dirty="0"/>
                  <a:t> e repulsiva altrimenti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406D3C6-8665-9506-8F89-5254433B4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2772956"/>
                <a:ext cx="7670800" cy="1200329"/>
              </a:xfrm>
              <a:prstGeom prst="rect">
                <a:avLst/>
              </a:prstGeom>
              <a:blipFill>
                <a:blip r:embed="rId6"/>
                <a:stretch>
                  <a:fillRect l="-1157" t="-4211" b="-10526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6622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42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-11841" y="149989"/>
            <a:ext cx="7141196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Modello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Potenziale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Lennard-Jones vs Forza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23C01-FDBE-4E60-093E-763EE346603F}"/>
              </a:ext>
            </a:extLst>
          </p:cNvPr>
          <p:cNvSpPr/>
          <p:nvPr/>
        </p:nvSpPr>
        <p:spPr>
          <a:xfrm>
            <a:off x="5852160" y="3636752"/>
            <a:ext cx="732804" cy="221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5" name="Picture 4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F288C800-25D2-C8DA-0F04-658F71FC3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919" y="1493520"/>
            <a:ext cx="5299543" cy="2895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7901F3-0A99-B940-5F92-0F2F8F2D8F09}"/>
              </a:ext>
            </a:extLst>
          </p:cNvPr>
          <p:cNvSpPr txBox="1"/>
          <p:nvPr/>
        </p:nvSpPr>
        <p:spPr>
          <a:xfrm>
            <a:off x="5598281" y="1941960"/>
            <a:ext cx="359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b="0" dirty="0"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802915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43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-11841" y="149989"/>
            <a:ext cx="7141196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Modello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Potenziale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Lennard-Jones vs Forza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23C01-FDBE-4E60-093E-763EE346603F}"/>
              </a:ext>
            </a:extLst>
          </p:cNvPr>
          <p:cNvSpPr/>
          <p:nvPr/>
        </p:nvSpPr>
        <p:spPr>
          <a:xfrm>
            <a:off x="5852160" y="3636752"/>
            <a:ext cx="732804" cy="221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5" name="Picture 4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F288C800-25D2-C8DA-0F04-658F71FC3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919" y="1493520"/>
            <a:ext cx="5299543" cy="2895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7901F3-0A99-B940-5F92-0F2F8F2D8F09}"/>
                  </a:ext>
                </a:extLst>
              </p:cNvPr>
              <p:cNvSpPr txBox="1"/>
              <p:nvPr/>
            </p:nvSpPr>
            <p:spPr>
              <a:xfrm>
                <a:off x="5598281" y="1941960"/>
                <a:ext cx="35966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T" dirty="0"/>
                  <a:t>Buca di potenziale con profondità </a:t>
                </a:r>
                <a14:m>
                  <m:oMath xmlns:m="http://schemas.openxmlformats.org/officeDocument/2006/math">
                    <m:r>
                      <a:rPr lang="en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b="0" dirty="0">
                    <a:ea typeface="Cambria Math" panose="02040503050406030204" pitchFamily="18" charset="0"/>
                  </a:rPr>
                  <a:t>e larghezza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T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7901F3-0A99-B940-5F92-0F2F8F2D8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281" y="1941960"/>
                <a:ext cx="3596640" cy="1200329"/>
              </a:xfrm>
              <a:prstGeom prst="rect">
                <a:avLst/>
              </a:prstGeom>
              <a:blipFill>
                <a:blip r:embed="rId6"/>
                <a:stretch>
                  <a:fillRect l="-1056" t="-3158" r="-2817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9734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44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-11841" y="149989"/>
            <a:ext cx="7141196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Modello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Potenziale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Lennard-Jones vs Forza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23C01-FDBE-4E60-093E-763EE346603F}"/>
              </a:ext>
            </a:extLst>
          </p:cNvPr>
          <p:cNvSpPr/>
          <p:nvPr/>
        </p:nvSpPr>
        <p:spPr>
          <a:xfrm>
            <a:off x="5852160" y="3636752"/>
            <a:ext cx="732804" cy="221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5" name="Picture 4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F288C800-25D2-C8DA-0F04-658F71FC3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919" y="1493520"/>
            <a:ext cx="5299543" cy="2895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7901F3-0A99-B940-5F92-0F2F8F2D8F09}"/>
                  </a:ext>
                </a:extLst>
              </p:cNvPr>
              <p:cNvSpPr txBox="1"/>
              <p:nvPr/>
            </p:nvSpPr>
            <p:spPr>
              <a:xfrm>
                <a:off x="5598281" y="1941960"/>
                <a:ext cx="359664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T" dirty="0"/>
                  <a:t>Buca di potenziale con profondità </a:t>
                </a:r>
                <a14:m>
                  <m:oMath xmlns:m="http://schemas.openxmlformats.org/officeDocument/2006/math">
                    <m:r>
                      <a:rPr lang="en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b="0" dirty="0">
                    <a:ea typeface="Cambria Math" panose="02040503050406030204" pitchFamily="18" charset="0"/>
                  </a:rPr>
                  <a:t>e larghezza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0" dirty="0">
                    <a:ea typeface="Cambria Math" panose="02040503050406030204" pitchFamily="18" charset="0"/>
                  </a:rPr>
                  <a:t>Distanz</a:t>
                </a:r>
                <a:r>
                  <a:rPr lang="it-IT" dirty="0">
                    <a:ea typeface="Cambria Math" panose="02040503050406030204" pitchFamily="18" charset="0"/>
                  </a:rPr>
                  <a:t>e maggiori di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it-IT" b="0" dirty="0">
                    <a:ea typeface="Cambria Math" panose="02040503050406030204" pitchFamily="18" charset="0"/>
                  </a:rPr>
                  <a:t>repulsivo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T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7901F3-0A99-B940-5F92-0F2F8F2D8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281" y="1941960"/>
                <a:ext cx="3596640" cy="2031325"/>
              </a:xfrm>
              <a:prstGeom prst="rect">
                <a:avLst/>
              </a:prstGeom>
              <a:blipFill>
                <a:blip r:embed="rId6"/>
                <a:stretch>
                  <a:fillRect l="-1056" t="-1875" r="-2817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5762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45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-11841" y="149989"/>
            <a:ext cx="7141196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Modello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Potenziale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Lennard-Jones vs Forza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23C01-FDBE-4E60-093E-763EE346603F}"/>
              </a:ext>
            </a:extLst>
          </p:cNvPr>
          <p:cNvSpPr/>
          <p:nvPr/>
        </p:nvSpPr>
        <p:spPr>
          <a:xfrm>
            <a:off x="5852160" y="3636752"/>
            <a:ext cx="732804" cy="221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5" name="Picture 4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F288C800-25D2-C8DA-0F04-658F71FC3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919" y="1493520"/>
            <a:ext cx="5299543" cy="2895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7901F3-0A99-B940-5F92-0F2F8F2D8F09}"/>
                  </a:ext>
                </a:extLst>
              </p:cNvPr>
              <p:cNvSpPr txBox="1"/>
              <p:nvPr/>
            </p:nvSpPr>
            <p:spPr>
              <a:xfrm>
                <a:off x="5598281" y="1941960"/>
                <a:ext cx="359664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T" dirty="0"/>
                  <a:t>Buca di potenziale con profondità </a:t>
                </a:r>
                <a14:m>
                  <m:oMath xmlns:m="http://schemas.openxmlformats.org/officeDocument/2006/math">
                    <m:r>
                      <a:rPr lang="en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b="0" dirty="0">
                    <a:ea typeface="Cambria Math" panose="02040503050406030204" pitchFamily="18" charset="0"/>
                  </a:rPr>
                  <a:t>e larghezza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0" dirty="0">
                    <a:ea typeface="Cambria Math" panose="02040503050406030204" pitchFamily="18" charset="0"/>
                  </a:rPr>
                  <a:t>Distanz</a:t>
                </a:r>
                <a:r>
                  <a:rPr lang="it-IT" dirty="0">
                    <a:ea typeface="Cambria Math" panose="02040503050406030204" pitchFamily="18" charset="0"/>
                  </a:rPr>
                  <a:t>e maggiori di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it-IT" b="0" dirty="0">
                    <a:ea typeface="Cambria Math" panose="02040503050406030204" pitchFamily="18" charset="0"/>
                  </a:rPr>
                  <a:t>repulsivo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0" dirty="0">
                    <a:ea typeface="Cambria Math" panose="02040503050406030204" pitchFamily="18" charset="0"/>
                  </a:rPr>
                  <a:t>Distanz</a:t>
                </a:r>
                <a:r>
                  <a:rPr lang="it-IT" dirty="0">
                    <a:ea typeface="Cambria Math" panose="02040503050406030204" pitchFamily="18" charset="0"/>
                  </a:rPr>
                  <a:t>e minori di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it-IT" b="0" dirty="0">
                    <a:ea typeface="Cambria Math" panose="02040503050406030204" pitchFamily="18" charset="0"/>
                  </a:rPr>
                  <a:t>  attrattivo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T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7901F3-0A99-B940-5F92-0F2F8F2D8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281" y="1941960"/>
                <a:ext cx="3596640" cy="2585323"/>
              </a:xfrm>
              <a:prstGeom prst="rect">
                <a:avLst/>
              </a:prstGeom>
              <a:blipFill>
                <a:blip r:embed="rId6"/>
                <a:stretch>
                  <a:fillRect l="-1056" t="-1471" r="-2817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7251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46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-11841" y="149989"/>
            <a:ext cx="7141196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Modello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Potenziale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Lennard-Jones vs Forza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23C01-FDBE-4E60-093E-763EE346603F}"/>
              </a:ext>
            </a:extLst>
          </p:cNvPr>
          <p:cNvSpPr/>
          <p:nvPr/>
        </p:nvSpPr>
        <p:spPr>
          <a:xfrm>
            <a:off x="5852160" y="3636752"/>
            <a:ext cx="732804" cy="221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5" name="Picture 4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F288C800-25D2-C8DA-0F04-658F71FC3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919" y="1493520"/>
            <a:ext cx="5299543" cy="2895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7901F3-0A99-B940-5F92-0F2F8F2D8F09}"/>
                  </a:ext>
                </a:extLst>
              </p:cNvPr>
              <p:cNvSpPr txBox="1"/>
              <p:nvPr/>
            </p:nvSpPr>
            <p:spPr>
              <a:xfrm>
                <a:off x="5598281" y="1941960"/>
                <a:ext cx="359664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T" dirty="0"/>
                  <a:t>Buca di potenziale con profondità </a:t>
                </a:r>
                <a14:m>
                  <m:oMath xmlns:m="http://schemas.openxmlformats.org/officeDocument/2006/math">
                    <m:r>
                      <a:rPr lang="en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b="0" dirty="0">
                    <a:ea typeface="Cambria Math" panose="02040503050406030204" pitchFamily="18" charset="0"/>
                  </a:rPr>
                  <a:t>e larghezza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0" dirty="0">
                    <a:ea typeface="Cambria Math" panose="02040503050406030204" pitchFamily="18" charset="0"/>
                  </a:rPr>
                  <a:t>Distanz</a:t>
                </a:r>
                <a:r>
                  <a:rPr lang="it-IT" dirty="0">
                    <a:ea typeface="Cambria Math" panose="02040503050406030204" pitchFamily="18" charset="0"/>
                  </a:rPr>
                  <a:t>e maggiori di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it-IT" b="0" dirty="0">
                    <a:ea typeface="Cambria Math" panose="02040503050406030204" pitchFamily="18" charset="0"/>
                  </a:rPr>
                  <a:t>repulsivo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0" dirty="0">
                    <a:ea typeface="Cambria Math" panose="02040503050406030204" pitchFamily="18" charset="0"/>
                  </a:rPr>
                  <a:t>Distanz</a:t>
                </a:r>
                <a:r>
                  <a:rPr lang="it-IT" dirty="0">
                    <a:ea typeface="Cambria Math" panose="02040503050406030204" pitchFamily="18" charset="0"/>
                  </a:rPr>
                  <a:t>e minori di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it-IT" b="0" dirty="0">
                    <a:ea typeface="Cambria Math" panose="02040503050406030204" pitchFamily="18" charset="0"/>
                  </a:rPr>
                  <a:t>  attrattivo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it-IT" b="0" dirty="0">
                    <a:ea typeface="Cambria Math" panose="02040503050406030204" pitchFamily="18" charset="0"/>
                  </a:rPr>
                  <a:t> in rosso nel grafico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T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7901F3-0A99-B940-5F92-0F2F8F2D8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281" y="1941960"/>
                <a:ext cx="3596640" cy="2862322"/>
              </a:xfrm>
              <a:prstGeom prst="rect">
                <a:avLst/>
              </a:prstGeom>
              <a:blipFill>
                <a:blip r:embed="rId6"/>
                <a:stretch>
                  <a:fillRect l="-1056" t="-1327" r="-2817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6738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47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295924" y="169482"/>
            <a:ext cx="5824027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Modello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Utilità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Potenziale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L-J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6FC21E-5F2A-8668-0E0C-71742AFF2DDC}"/>
                  </a:ext>
                </a:extLst>
              </p:cNvPr>
              <p:cNvSpPr txBox="1"/>
              <p:nvPr/>
            </p:nvSpPr>
            <p:spPr>
              <a:xfrm>
                <a:off x="2155190" y="1063988"/>
                <a:ext cx="6289040" cy="7426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3200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𝑑𝑈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𝑑𝑟</m:t>
                        </m:r>
                      </m:den>
                    </m:f>
                  </m:oMath>
                </a14:m>
                <a:endParaRPr lang="en-IT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6FC21E-5F2A-8668-0E0C-71742AFF2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90" y="1063988"/>
                <a:ext cx="6289040" cy="742639"/>
              </a:xfrm>
              <a:prstGeom prst="rect">
                <a:avLst/>
              </a:prstGeom>
              <a:blipFill>
                <a:blip r:embed="rId5"/>
                <a:stretch>
                  <a:fillRect l="-2218" t="-3390" b="-15254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23C01-FDBE-4E60-093E-763EE346603F}"/>
              </a:ext>
            </a:extLst>
          </p:cNvPr>
          <p:cNvSpPr/>
          <p:nvPr/>
        </p:nvSpPr>
        <p:spPr>
          <a:xfrm>
            <a:off x="5852160" y="3636752"/>
            <a:ext cx="732804" cy="221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570886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48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295924" y="169482"/>
            <a:ext cx="5824027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Modello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Utilità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Potenziale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L-J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6FC21E-5F2A-8668-0E0C-71742AFF2DDC}"/>
                  </a:ext>
                </a:extLst>
              </p:cNvPr>
              <p:cNvSpPr txBox="1"/>
              <p:nvPr/>
            </p:nvSpPr>
            <p:spPr>
              <a:xfrm>
                <a:off x="2155190" y="1063988"/>
                <a:ext cx="6289040" cy="7426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3200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𝑑𝑈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𝑑𝑟</m:t>
                        </m:r>
                      </m:den>
                    </m:f>
                    <m:r>
                      <a:rPr lang="it-IT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IT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6FC21E-5F2A-8668-0E0C-71742AFF2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90" y="1063988"/>
                <a:ext cx="6289040" cy="742639"/>
              </a:xfrm>
              <a:prstGeom prst="rect">
                <a:avLst/>
              </a:prstGeom>
              <a:blipFill>
                <a:blip r:embed="rId5"/>
                <a:stretch>
                  <a:fillRect l="-2218" t="-3390" b="-15254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867461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49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295924" y="169482"/>
            <a:ext cx="5824027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Modello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Utilità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Potenziale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L-J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6FC21E-5F2A-8668-0E0C-71742AFF2DDC}"/>
                  </a:ext>
                </a:extLst>
              </p:cNvPr>
              <p:cNvSpPr txBox="1"/>
              <p:nvPr/>
            </p:nvSpPr>
            <p:spPr>
              <a:xfrm>
                <a:off x="2155190" y="1063988"/>
                <a:ext cx="6289040" cy="7426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3200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𝑑𝑈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𝑑𝑟</m:t>
                        </m:r>
                      </m:den>
                    </m:f>
                    <m:r>
                      <a:rPr lang="it-IT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IT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6FC21E-5F2A-8668-0E0C-71742AFF2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90" y="1063988"/>
                <a:ext cx="6289040" cy="742639"/>
              </a:xfrm>
              <a:prstGeom prst="rect">
                <a:avLst/>
              </a:prstGeom>
              <a:blipFill>
                <a:blip r:embed="rId5"/>
                <a:stretch>
                  <a:fillRect l="-2218" t="-3390" b="-15254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23C01-FDBE-4E60-093E-763EE346603F}"/>
              </a:ext>
            </a:extLst>
          </p:cNvPr>
          <p:cNvSpPr/>
          <p:nvPr/>
        </p:nvSpPr>
        <p:spPr>
          <a:xfrm>
            <a:off x="5852160" y="3636752"/>
            <a:ext cx="732804" cy="221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288C4-81C5-409E-74F9-150FEB6179FD}"/>
              </a:ext>
            </a:extLst>
          </p:cNvPr>
          <p:cNvSpPr txBox="1"/>
          <p:nvPr/>
        </p:nvSpPr>
        <p:spPr>
          <a:xfrm>
            <a:off x="1731438" y="1860883"/>
            <a:ext cx="73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Calcolo accelerazione tramite legge del moto di Newton</a:t>
            </a:r>
          </a:p>
        </p:txBody>
      </p:sp>
    </p:spTree>
    <p:extLst>
      <p:ext uri="{BB962C8B-B14F-4D97-AF65-F5344CB8AC3E}">
        <p14:creationId xmlns:p14="http://schemas.microsoft.com/office/powerpoint/2010/main" val="730120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5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0" name="CasellaDiTesto 10">
            <a:extLst>
              <a:ext uri="{FF2B5EF4-FFF2-40B4-BE49-F238E27FC236}">
                <a16:creationId xmlns:a16="http://schemas.microsoft.com/office/drawing/2014/main" id="{FB3C6E92-DE30-CEA5-925F-45EACA869DE0}"/>
              </a:ext>
            </a:extLst>
          </p:cNvPr>
          <p:cNvSpPr txBox="1"/>
          <p:nvPr/>
        </p:nvSpPr>
        <p:spPr>
          <a:xfrm>
            <a:off x="-29211" y="168235"/>
            <a:ext cx="6661768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+mj-lt"/>
                <a:cs typeface="Calibri Light"/>
              </a:rPr>
              <a:t>INTRODUZIONE: </a:t>
            </a:r>
            <a:r>
              <a:rPr lang="en-GB" sz="3000" b="1" dirty="0" err="1">
                <a:solidFill>
                  <a:schemeClr val="bg1"/>
                </a:solidFill>
                <a:latin typeface="+mj-lt"/>
                <a:cs typeface="Calibri Light"/>
              </a:rPr>
              <a:t>Definizione</a:t>
            </a:r>
            <a:r>
              <a:rPr lang="en-GB" sz="3000" b="1" dirty="0">
                <a:solidFill>
                  <a:schemeClr val="bg1"/>
                </a:solidFill>
                <a:latin typeface="+mj-lt"/>
                <a:cs typeface="Calibri Light"/>
              </a:rPr>
              <a:t> del </a:t>
            </a:r>
            <a:r>
              <a:rPr lang="en-GB" sz="3000" b="1" dirty="0" err="1">
                <a:solidFill>
                  <a:schemeClr val="bg1"/>
                </a:solidFill>
                <a:latin typeface="+mj-lt"/>
                <a:cs typeface="Calibri Light"/>
              </a:rPr>
              <a:t>problema</a:t>
            </a:r>
            <a:endParaRPr lang="en-GB" sz="3000" b="1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372248A9-76BE-3079-897C-BA5ECA860090}"/>
              </a:ext>
            </a:extLst>
          </p:cNvPr>
          <p:cNvSpPr/>
          <p:nvPr/>
        </p:nvSpPr>
        <p:spPr>
          <a:xfrm>
            <a:off x="2174354" y="1451220"/>
            <a:ext cx="2054024" cy="2144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1C9C2-022E-F2F3-C6A0-C263123271DE}"/>
              </a:ext>
            </a:extLst>
          </p:cNvPr>
          <p:cNvSpPr txBox="1"/>
          <p:nvPr/>
        </p:nvSpPr>
        <p:spPr>
          <a:xfrm>
            <a:off x="901926" y="1313209"/>
            <a:ext cx="255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Scopo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973882-DE43-5C3A-3900-3A9D71B0BCC8}"/>
              </a:ext>
            </a:extLst>
          </p:cNvPr>
          <p:cNvSpPr txBox="1"/>
          <p:nvPr/>
        </p:nvSpPr>
        <p:spPr>
          <a:xfrm>
            <a:off x="5391913" y="1149885"/>
            <a:ext cx="3050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IT" dirty="0"/>
              <a:t>tudio comportamento delle particelle di un fluido in un recipiente sferico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3D4558-AF81-B31F-EB3C-2E51E80F6647}"/>
              </a:ext>
            </a:extLst>
          </p:cNvPr>
          <p:cNvSpPr txBox="1"/>
          <p:nvPr/>
        </p:nvSpPr>
        <p:spPr>
          <a:xfrm>
            <a:off x="843443" y="2383417"/>
            <a:ext cx="173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Analisi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CA811F-BC6F-94E4-6780-6D1842277D59}"/>
              </a:ext>
            </a:extLst>
          </p:cNvPr>
          <p:cNvSpPr txBox="1"/>
          <p:nvPr/>
        </p:nvSpPr>
        <p:spPr>
          <a:xfrm>
            <a:off x="5407263" y="2385416"/>
            <a:ext cx="310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Fenomenologica</a:t>
            </a:r>
          </a:p>
        </p:txBody>
      </p:sp>
      <p:sp>
        <p:nvSpPr>
          <p:cNvPr id="26" name="Freccia a destra 13">
            <a:extLst>
              <a:ext uri="{FF2B5EF4-FFF2-40B4-BE49-F238E27FC236}">
                <a16:creationId xmlns:a16="http://schemas.microsoft.com/office/drawing/2014/main" id="{12774674-4A4D-7B82-4E97-3206FB5909EB}"/>
              </a:ext>
            </a:extLst>
          </p:cNvPr>
          <p:cNvSpPr/>
          <p:nvPr/>
        </p:nvSpPr>
        <p:spPr>
          <a:xfrm>
            <a:off x="2174354" y="2491359"/>
            <a:ext cx="2054024" cy="2144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52156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50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295924" y="169482"/>
            <a:ext cx="5824027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Modello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Utilità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Potenziale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L-J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6FC21E-5F2A-8668-0E0C-71742AFF2DDC}"/>
                  </a:ext>
                </a:extLst>
              </p:cNvPr>
              <p:cNvSpPr txBox="1"/>
              <p:nvPr/>
            </p:nvSpPr>
            <p:spPr>
              <a:xfrm>
                <a:off x="2155190" y="1063988"/>
                <a:ext cx="6289040" cy="7426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3200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𝑑𝑈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𝑑𝑟</m:t>
                        </m:r>
                      </m:den>
                    </m:f>
                    <m:r>
                      <a:rPr lang="it-IT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IT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6FC21E-5F2A-8668-0E0C-71742AFF2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90" y="1063988"/>
                <a:ext cx="6289040" cy="742639"/>
              </a:xfrm>
              <a:prstGeom prst="rect">
                <a:avLst/>
              </a:prstGeom>
              <a:blipFill>
                <a:blip r:embed="rId5"/>
                <a:stretch>
                  <a:fillRect l="-2218" t="-3390" b="-15254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23C01-FDBE-4E60-093E-763EE346603F}"/>
              </a:ext>
            </a:extLst>
          </p:cNvPr>
          <p:cNvSpPr/>
          <p:nvPr/>
        </p:nvSpPr>
        <p:spPr>
          <a:xfrm>
            <a:off x="5852160" y="3636752"/>
            <a:ext cx="732804" cy="221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288C4-81C5-409E-74F9-150FEB6179FD}"/>
              </a:ext>
            </a:extLst>
          </p:cNvPr>
          <p:cNvSpPr txBox="1"/>
          <p:nvPr/>
        </p:nvSpPr>
        <p:spPr>
          <a:xfrm>
            <a:off x="1731438" y="1860883"/>
            <a:ext cx="73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Calcolo accelerazione tramite legge del moto di Newton</a:t>
            </a:r>
          </a:p>
        </p:txBody>
      </p:sp>
      <p:sp>
        <p:nvSpPr>
          <p:cNvPr id="4" name="Freccia a destra 13">
            <a:extLst>
              <a:ext uri="{FF2B5EF4-FFF2-40B4-BE49-F238E27FC236}">
                <a16:creationId xmlns:a16="http://schemas.microsoft.com/office/drawing/2014/main" id="{79728F26-57C9-3F99-9D21-3D1612D58DCE}"/>
              </a:ext>
            </a:extLst>
          </p:cNvPr>
          <p:cNvSpPr/>
          <p:nvPr/>
        </p:nvSpPr>
        <p:spPr>
          <a:xfrm rot="5400000" flipV="1">
            <a:off x="3830125" y="2497726"/>
            <a:ext cx="652814" cy="1807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56E26-84F2-4E79-A22F-7C6721DCBFE8}"/>
              </a:ext>
            </a:extLst>
          </p:cNvPr>
          <p:cNvSpPr txBox="1"/>
          <p:nvPr/>
        </p:nvSpPr>
        <p:spPr>
          <a:xfrm>
            <a:off x="330643" y="2823915"/>
            <a:ext cx="8959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  <a:r>
              <a:rPr lang="en-IT" dirty="0"/>
              <a:t>ccelerazione uno dei parametri di interesse nella definizione del moto delle particelle assieme avelocità e posizione</a:t>
            </a:r>
          </a:p>
        </p:txBody>
      </p:sp>
    </p:spTree>
    <p:extLst>
      <p:ext uri="{BB962C8B-B14F-4D97-AF65-F5344CB8AC3E}">
        <p14:creationId xmlns:p14="http://schemas.microsoft.com/office/powerpoint/2010/main" val="16518478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51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295924" y="169482"/>
            <a:ext cx="5824027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Modello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Utilità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Potenziale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L-J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6FC21E-5F2A-8668-0E0C-71742AFF2DDC}"/>
                  </a:ext>
                </a:extLst>
              </p:cNvPr>
              <p:cNvSpPr txBox="1"/>
              <p:nvPr/>
            </p:nvSpPr>
            <p:spPr>
              <a:xfrm>
                <a:off x="2155190" y="1063988"/>
                <a:ext cx="6289040" cy="7426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3200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𝑑𝑈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𝑑𝑟</m:t>
                        </m:r>
                      </m:den>
                    </m:f>
                    <m:r>
                      <a:rPr lang="it-IT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IT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6FC21E-5F2A-8668-0E0C-71742AFF2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90" y="1063988"/>
                <a:ext cx="6289040" cy="742639"/>
              </a:xfrm>
              <a:prstGeom prst="rect">
                <a:avLst/>
              </a:prstGeom>
              <a:blipFill>
                <a:blip r:embed="rId5"/>
                <a:stretch>
                  <a:fillRect l="-2218" t="-3390" b="-15254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23C01-FDBE-4E60-093E-763EE346603F}"/>
              </a:ext>
            </a:extLst>
          </p:cNvPr>
          <p:cNvSpPr/>
          <p:nvPr/>
        </p:nvSpPr>
        <p:spPr>
          <a:xfrm>
            <a:off x="5852160" y="3636752"/>
            <a:ext cx="732804" cy="221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288C4-81C5-409E-74F9-150FEB6179FD}"/>
              </a:ext>
            </a:extLst>
          </p:cNvPr>
          <p:cNvSpPr txBox="1"/>
          <p:nvPr/>
        </p:nvSpPr>
        <p:spPr>
          <a:xfrm>
            <a:off x="1731438" y="1860883"/>
            <a:ext cx="73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Calcolo accelerazione tramite legge del moto di Newton</a:t>
            </a:r>
          </a:p>
        </p:txBody>
      </p:sp>
      <p:sp>
        <p:nvSpPr>
          <p:cNvPr id="4" name="Freccia a destra 13">
            <a:extLst>
              <a:ext uri="{FF2B5EF4-FFF2-40B4-BE49-F238E27FC236}">
                <a16:creationId xmlns:a16="http://schemas.microsoft.com/office/drawing/2014/main" id="{79728F26-57C9-3F99-9D21-3D1612D58DCE}"/>
              </a:ext>
            </a:extLst>
          </p:cNvPr>
          <p:cNvSpPr/>
          <p:nvPr/>
        </p:nvSpPr>
        <p:spPr>
          <a:xfrm rot="5400000" flipV="1">
            <a:off x="3830125" y="2497726"/>
            <a:ext cx="652814" cy="1807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56E26-84F2-4E79-A22F-7C6721DCBFE8}"/>
              </a:ext>
            </a:extLst>
          </p:cNvPr>
          <p:cNvSpPr txBox="1"/>
          <p:nvPr/>
        </p:nvSpPr>
        <p:spPr>
          <a:xfrm>
            <a:off x="330643" y="2823915"/>
            <a:ext cx="8959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  <a:r>
              <a:rPr lang="en-IT" dirty="0"/>
              <a:t>ccelerazione uno dei parametri di interesse nella definizione del moto delle particelle assieme avelocità e posizione</a:t>
            </a:r>
          </a:p>
        </p:txBody>
      </p:sp>
      <p:sp>
        <p:nvSpPr>
          <p:cNvPr id="9" name="Freccia a destra 13">
            <a:extLst>
              <a:ext uri="{FF2B5EF4-FFF2-40B4-BE49-F238E27FC236}">
                <a16:creationId xmlns:a16="http://schemas.microsoft.com/office/drawing/2014/main" id="{173715A4-D219-8ADA-FB4D-E54DD37A172B}"/>
              </a:ext>
            </a:extLst>
          </p:cNvPr>
          <p:cNvSpPr/>
          <p:nvPr/>
        </p:nvSpPr>
        <p:spPr>
          <a:xfrm rot="5400000" flipV="1">
            <a:off x="3830125" y="3407865"/>
            <a:ext cx="652814" cy="1807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2CB0D-6D75-272B-C691-1AC5DA3C036D}"/>
              </a:ext>
            </a:extLst>
          </p:cNvPr>
          <p:cNvSpPr txBox="1"/>
          <p:nvPr/>
        </p:nvSpPr>
        <p:spPr>
          <a:xfrm>
            <a:off x="2317764" y="3720799"/>
            <a:ext cx="895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Necessario</a:t>
            </a:r>
            <a:r>
              <a:rPr lang="en-GB" dirty="0"/>
              <a:t> </a:t>
            </a:r>
            <a:r>
              <a:rPr lang="en-GB" dirty="0" err="1"/>
              <a:t>imporre</a:t>
            </a:r>
            <a:r>
              <a:rPr lang="en-GB" dirty="0"/>
              <a:t> </a:t>
            </a:r>
            <a:r>
              <a:rPr lang="en-GB" dirty="0" err="1"/>
              <a:t>condizioni</a:t>
            </a:r>
            <a:r>
              <a:rPr lang="en-GB" dirty="0"/>
              <a:t> </a:t>
            </a:r>
            <a:r>
              <a:rPr lang="en-GB" dirty="0" err="1"/>
              <a:t>iniziali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027059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52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295924" y="169482"/>
            <a:ext cx="5824027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Modello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Utilità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Potenziale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L-J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6FC21E-5F2A-8668-0E0C-71742AFF2DDC}"/>
                  </a:ext>
                </a:extLst>
              </p:cNvPr>
              <p:cNvSpPr txBox="1"/>
              <p:nvPr/>
            </p:nvSpPr>
            <p:spPr>
              <a:xfrm>
                <a:off x="2155190" y="1063988"/>
                <a:ext cx="6289040" cy="7426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3200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𝑑𝑈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𝑑𝑟</m:t>
                        </m:r>
                      </m:den>
                    </m:f>
                    <m:r>
                      <a:rPr lang="it-IT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IT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6FC21E-5F2A-8668-0E0C-71742AFF2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90" y="1063988"/>
                <a:ext cx="6289040" cy="742639"/>
              </a:xfrm>
              <a:prstGeom prst="rect">
                <a:avLst/>
              </a:prstGeom>
              <a:blipFill>
                <a:blip r:embed="rId5"/>
                <a:stretch>
                  <a:fillRect l="-2218" t="-3390" b="-15254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23C01-FDBE-4E60-093E-763EE346603F}"/>
              </a:ext>
            </a:extLst>
          </p:cNvPr>
          <p:cNvSpPr/>
          <p:nvPr/>
        </p:nvSpPr>
        <p:spPr>
          <a:xfrm>
            <a:off x="5852160" y="3636752"/>
            <a:ext cx="732804" cy="221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288C4-81C5-409E-74F9-150FEB6179FD}"/>
              </a:ext>
            </a:extLst>
          </p:cNvPr>
          <p:cNvSpPr txBox="1"/>
          <p:nvPr/>
        </p:nvSpPr>
        <p:spPr>
          <a:xfrm>
            <a:off x="1731438" y="1860883"/>
            <a:ext cx="73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Calcolo accelerazione tramite legge del moto di Newton</a:t>
            </a:r>
          </a:p>
        </p:txBody>
      </p:sp>
      <p:sp>
        <p:nvSpPr>
          <p:cNvPr id="4" name="Freccia a destra 13">
            <a:extLst>
              <a:ext uri="{FF2B5EF4-FFF2-40B4-BE49-F238E27FC236}">
                <a16:creationId xmlns:a16="http://schemas.microsoft.com/office/drawing/2014/main" id="{79728F26-57C9-3F99-9D21-3D1612D58DCE}"/>
              </a:ext>
            </a:extLst>
          </p:cNvPr>
          <p:cNvSpPr/>
          <p:nvPr/>
        </p:nvSpPr>
        <p:spPr>
          <a:xfrm rot="5400000" flipV="1">
            <a:off x="3830125" y="2497726"/>
            <a:ext cx="652814" cy="1807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56E26-84F2-4E79-A22F-7C6721DCBFE8}"/>
              </a:ext>
            </a:extLst>
          </p:cNvPr>
          <p:cNvSpPr txBox="1"/>
          <p:nvPr/>
        </p:nvSpPr>
        <p:spPr>
          <a:xfrm>
            <a:off x="330643" y="2823915"/>
            <a:ext cx="8959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  <a:r>
              <a:rPr lang="en-IT" dirty="0"/>
              <a:t>ccelerazione uno dei parametri di interesse nella definizione del moto delle particelle assieme avelocità e posizione</a:t>
            </a:r>
          </a:p>
        </p:txBody>
      </p:sp>
      <p:sp>
        <p:nvSpPr>
          <p:cNvPr id="9" name="Freccia a destra 13">
            <a:extLst>
              <a:ext uri="{FF2B5EF4-FFF2-40B4-BE49-F238E27FC236}">
                <a16:creationId xmlns:a16="http://schemas.microsoft.com/office/drawing/2014/main" id="{173715A4-D219-8ADA-FB4D-E54DD37A172B}"/>
              </a:ext>
            </a:extLst>
          </p:cNvPr>
          <p:cNvSpPr/>
          <p:nvPr/>
        </p:nvSpPr>
        <p:spPr>
          <a:xfrm rot="5400000" flipV="1">
            <a:off x="3830125" y="3407865"/>
            <a:ext cx="652814" cy="1807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2CB0D-6D75-272B-C691-1AC5DA3C036D}"/>
              </a:ext>
            </a:extLst>
          </p:cNvPr>
          <p:cNvSpPr txBox="1"/>
          <p:nvPr/>
        </p:nvSpPr>
        <p:spPr>
          <a:xfrm>
            <a:off x="2317764" y="3720799"/>
            <a:ext cx="895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Necessario</a:t>
            </a:r>
            <a:r>
              <a:rPr lang="en-GB" dirty="0"/>
              <a:t> </a:t>
            </a:r>
            <a:r>
              <a:rPr lang="en-GB" dirty="0" err="1"/>
              <a:t>imporre</a:t>
            </a:r>
            <a:r>
              <a:rPr lang="en-GB" dirty="0"/>
              <a:t> </a:t>
            </a:r>
            <a:r>
              <a:rPr lang="en-GB" dirty="0" err="1"/>
              <a:t>condizioni</a:t>
            </a:r>
            <a:r>
              <a:rPr lang="en-GB" dirty="0"/>
              <a:t> </a:t>
            </a:r>
            <a:r>
              <a:rPr lang="en-GB" dirty="0" err="1"/>
              <a:t>iniziali</a:t>
            </a:r>
            <a:endParaRPr lang="en-IT" dirty="0"/>
          </a:p>
        </p:txBody>
      </p:sp>
      <p:sp>
        <p:nvSpPr>
          <p:cNvPr id="11" name="Freccia a destra 13">
            <a:extLst>
              <a:ext uri="{FF2B5EF4-FFF2-40B4-BE49-F238E27FC236}">
                <a16:creationId xmlns:a16="http://schemas.microsoft.com/office/drawing/2014/main" id="{CC5176D7-DE5E-79FD-EE84-44C12E8EAA18}"/>
              </a:ext>
            </a:extLst>
          </p:cNvPr>
          <p:cNvSpPr/>
          <p:nvPr/>
        </p:nvSpPr>
        <p:spPr>
          <a:xfrm rot="5400000" flipV="1">
            <a:off x="3830125" y="4290395"/>
            <a:ext cx="652814" cy="1807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C83C2F-965C-33C5-5958-9793F68A9E99}"/>
              </a:ext>
            </a:extLst>
          </p:cNvPr>
          <p:cNvSpPr txBox="1"/>
          <p:nvPr/>
        </p:nvSpPr>
        <p:spPr>
          <a:xfrm>
            <a:off x="137602" y="4613721"/>
            <a:ext cx="895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Cosi da </a:t>
            </a:r>
            <a:r>
              <a:rPr lang="en-GB" dirty="0" err="1"/>
              <a:t>poterle</a:t>
            </a:r>
            <a:r>
              <a:rPr lang="en-GB" dirty="0"/>
              <a:t> </a:t>
            </a:r>
            <a:r>
              <a:rPr lang="en-GB" dirty="0" err="1"/>
              <a:t>calcolare</a:t>
            </a:r>
            <a:r>
              <a:rPr lang="en-GB" dirty="0"/>
              <a:t> step dopo e step ed </a:t>
            </a:r>
            <a:r>
              <a:rPr lang="en-GB" dirty="0" err="1"/>
              <a:t>ottenere</a:t>
            </a:r>
            <a:r>
              <a:rPr lang="en-GB" dirty="0"/>
              <a:t> le </a:t>
            </a:r>
            <a:r>
              <a:rPr lang="en-GB" dirty="0" err="1"/>
              <a:t>dinamiche</a:t>
            </a:r>
            <a:r>
              <a:rPr lang="en-GB" dirty="0"/>
              <a:t> </a:t>
            </a:r>
            <a:r>
              <a:rPr lang="en-GB" dirty="0" err="1"/>
              <a:t>complessive</a:t>
            </a:r>
            <a:r>
              <a:rPr lang="en-GB" dirty="0"/>
              <a:t> del moto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7599413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53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295924" y="169482"/>
            <a:ext cx="5824027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Modello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Algoritmo</a:t>
            </a:r>
            <a:endParaRPr lang="en-GB" sz="3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288C4-81C5-409E-74F9-150FEB6179FD}"/>
              </a:ext>
            </a:extLst>
          </p:cNvPr>
          <p:cNvSpPr txBox="1"/>
          <p:nvPr/>
        </p:nvSpPr>
        <p:spPr>
          <a:xfrm>
            <a:off x="2901986" y="896724"/>
            <a:ext cx="73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Imporre le condizioni iniziali</a:t>
            </a:r>
          </a:p>
        </p:txBody>
      </p:sp>
    </p:spTree>
    <p:extLst>
      <p:ext uri="{BB962C8B-B14F-4D97-AF65-F5344CB8AC3E}">
        <p14:creationId xmlns:p14="http://schemas.microsoft.com/office/powerpoint/2010/main" val="19121104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54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295924" y="169482"/>
            <a:ext cx="5824027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Modello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Algoritmo</a:t>
            </a:r>
            <a:endParaRPr lang="en-GB" sz="3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288C4-81C5-409E-74F9-150FEB6179FD}"/>
              </a:ext>
            </a:extLst>
          </p:cNvPr>
          <p:cNvSpPr txBox="1"/>
          <p:nvPr/>
        </p:nvSpPr>
        <p:spPr>
          <a:xfrm>
            <a:off x="2901986" y="896724"/>
            <a:ext cx="73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Imporre le condizioni iniziali</a:t>
            </a:r>
          </a:p>
        </p:txBody>
      </p:sp>
      <p:sp>
        <p:nvSpPr>
          <p:cNvPr id="4" name="Freccia a destra 13">
            <a:extLst>
              <a:ext uri="{FF2B5EF4-FFF2-40B4-BE49-F238E27FC236}">
                <a16:creationId xmlns:a16="http://schemas.microsoft.com/office/drawing/2014/main" id="{79728F26-57C9-3F99-9D21-3D1612D58DCE}"/>
              </a:ext>
            </a:extLst>
          </p:cNvPr>
          <p:cNvSpPr/>
          <p:nvPr/>
        </p:nvSpPr>
        <p:spPr>
          <a:xfrm rot="5400000" flipV="1">
            <a:off x="3942944" y="1319069"/>
            <a:ext cx="427179" cy="180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A56E26-84F2-4E79-A22F-7C6721DCBFE8}"/>
                  </a:ext>
                </a:extLst>
              </p:cNvPr>
              <p:cNvSpPr txBox="1"/>
              <p:nvPr/>
            </p:nvSpPr>
            <p:spPr>
              <a:xfrm>
                <a:off x="959921" y="1554071"/>
                <a:ext cx="8959836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Inizializzare le posizioni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e le velocità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T" dirty="0"/>
                  <a:t> delle particelle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A56E26-84F2-4E79-A22F-7C6721DCB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921" y="1554071"/>
                <a:ext cx="8959836" cy="391261"/>
              </a:xfrm>
              <a:prstGeom prst="rect">
                <a:avLst/>
              </a:prstGeom>
              <a:blipFill>
                <a:blip r:embed="rId5"/>
                <a:stretch>
                  <a:fillRect l="-567" t="-6250" b="-18750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5093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55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295924" y="169482"/>
            <a:ext cx="5824027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Modello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Algoritmo</a:t>
            </a:r>
            <a:endParaRPr lang="en-GB" sz="3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23C01-FDBE-4E60-093E-763EE346603F}"/>
              </a:ext>
            </a:extLst>
          </p:cNvPr>
          <p:cNvSpPr/>
          <p:nvPr/>
        </p:nvSpPr>
        <p:spPr>
          <a:xfrm>
            <a:off x="5852160" y="3636752"/>
            <a:ext cx="732804" cy="221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288C4-81C5-409E-74F9-150FEB6179FD}"/>
              </a:ext>
            </a:extLst>
          </p:cNvPr>
          <p:cNvSpPr txBox="1"/>
          <p:nvPr/>
        </p:nvSpPr>
        <p:spPr>
          <a:xfrm>
            <a:off x="2901986" y="896724"/>
            <a:ext cx="73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Imporre le condizioni iniziali</a:t>
            </a:r>
          </a:p>
        </p:txBody>
      </p:sp>
      <p:sp>
        <p:nvSpPr>
          <p:cNvPr id="4" name="Freccia a destra 13">
            <a:extLst>
              <a:ext uri="{FF2B5EF4-FFF2-40B4-BE49-F238E27FC236}">
                <a16:creationId xmlns:a16="http://schemas.microsoft.com/office/drawing/2014/main" id="{79728F26-57C9-3F99-9D21-3D1612D58DCE}"/>
              </a:ext>
            </a:extLst>
          </p:cNvPr>
          <p:cNvSpPr/>
          <p:nvPr/>
        </p:nvSpPr>
        <p:spPr>
          <a:xfrm rot="5400000" flipV="1">
            <a:off x="3942944" y="1319069"/>
            <a:ext cx="427179" cy="180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A56E26-84F2-4E79-A22F-7C6721DCBFE8}"/>
                  </a:ext>
                </a:extLst>
              </p:cNvPr>
              <p:cNvSpPr txBox="1"/>
              <p:nvPr/>
            </p:nvSpPr>
            <p:spPr>
              <a:xfrm>
                <a:off x="959921" y="1554071"/>
                <a:ext cx="8959836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Inizializzare le posizioni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e le velocità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T" dirty="0"/>
                  <a:t> delle particelle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A56E26-84F2-4E79-A22F-7C6721DCB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921" y="1554071"/>
                <a:ext cx="8959836" cy="391261"/>
              </a:xfrm>
              <a:prstGeom prst="rect">
                <a:avLst/>
              </a:prstGeom>
              <a:blipFill>
                <a:blip r:embed="rId5"/>
                <a:stretch>
                  <a:fillRect l="-567" t="-6250" b="-18750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ccia a destra 13">
            <a:extLst>
              <a:ext uri="{FF2B5EF4-FFF2-40B4-BE49-F238E27FC236}">
                <a16:creationId xmlns:a16="http://schemas.microsoft.com/office/drawing/2014/main" id="{173715A4-D219-8ADA-FB4D-E54DD37A172B}"/>
              </a:ext>
            </a:extLst>
          </p:cNvPr>
          <p:cNvSpPr/>
          <p:nvPr/>
        </p:nvSpPr>
        <p:spPr>
          <a:xfrm rot="5400000" flipV="1">
            <a:off x="3942015" y="2039889"/>
            <a:ext cx="429036" cy="1807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2CB0D-6D75-272B-C691-1AC5DA3C036D}"/>
              </a:ext>
            </a:extLst>
          </p:cNvPr>
          <p:cNvSpPr txBox="1"/>
          <p:nvPr/>
        </p:nvSpPr>
        <p:spPr>
          <a:xfrm>
            <a:off x="1308150" y="2325913"/>
            <a:ext cx="895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Calcolare</a:t>
            </a:r>
            <a:r>
              <a:rPr lang="en-GB" dirty="0"/>
              <a:t> le </a:t>
            </a:r>
            <a:r>
              <a:rPr lang="en-GB" dirty="0" err="1"/>
              <a:t>forze</a:t>
            </a:r>
            <a:r>
              <a:rPr lang="en-GB" dirty="0"/>
              <a:t> </a:t>
            </a:r>
            <a:r>
              <a:rPr lang="en-GB" dirty="0" err="1"/>
              <a:t>iniziali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particelle</a:t>
            </a:r>
            <a:r>
              <a:rPr lang="en-GB" dirty="0"/>
              <a:t> </a:t>
            </a:r>
            <a:r>
              <a:rPr lang="en-GB" dirty="0" err="1"/>
              <a:t>tramite</a:t>
            </a:r>
            <a:r>
              <a:rPr lang="en-GB" dirty="0"/>
              <a:t> Lennard-Jones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0109998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56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295924" y="169482"/>
            <a:ext cx="5824027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Modello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Algoritmo</a:t>
            </a:r>
            <a:endParaRPr lang="en-GB" sz="3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23C01-FDBE-4E60-093E-763EE346603F}"/>
              </a:ext>
            </a:extLst>
          </p:cNvPr>
          <p:cNvSpPr/>
          <p:nvPr/>
        </p:nvSpPr>
        <p:spPr>
          <a:xfrm>
            <a:off x="5852160" y="3636752"/>
            <a:ext cx="732804" cy="221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288C4-81C5-409E-74F9-150FEB6179FD}"/>
              </a:ext>
            </a:extLst>
          </p:cNvPr>
          <p:cNvSpPr txBox="1"/>
          <p:nvPr/>
        </p:nvSpPr>
        <p:spPr>
          <a:xfrm>
            <a:off x="2901986" y="896724"/>
            <a:ext cx="73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Imporre le condizioni iniziali</a:t>
            </a:r>
          </a:p>
        </p:txBody>
      </p:sp>
      <p:sp>
        <p:nvSpPr>
          <p:cNvPr id="4" name="Freccia a destra 13">
            <a:extLst>
              <a:ext uri="{FF2B5EF4-FFF2-40B4-BE49-F238E27FC236}">
                <a16:creationId xmlns:a16="http://schemas.microsoft.com/office/drawing/2014/main" id="{79728F26-57C9-3F99-9D21-3D1612D58DCE}"/>
              </a:ext>
            </a:extLst>
          </p:cNvPr>
          <p:cNvSpPr/>
          <p:nvPr/>
        </p:nvSpPr>
        <p:spPr>
          <a:xfrm rot="5400000" flipV="1">
            <a:off x="3942944" y="1319069"/>
            <a:ext cx="427179" cy="180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A56E26-84F2-4E79-A22F-7C6721DCBFE8}"/>
                  </a:ext>
                </a:extLst>
              </p:cNvPr>
              <p:cNvSpPr txBox="1"/>
              <p:nvPr/>
            </p:nvSpPr>
            <p:spPr>
              <a:xfrm>
                <a:off x="959921" y="1554071"/>
                <a:ext cx="8959836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Inizializzare le posizioni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e le velocità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T" dirty="0"/>
                  <a:t> delle particelle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A56E26-84F2-4E79-A22F-7C6721DCB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921" y="1554071"/>
                <a:ext cx="8959836" cy="391261"/>
              </a:xfrm>
              <a:prstGeom prst="rect">
                <a:avLst/>
              </a:prstGeom>
              <a:blipFill>
                <a:blip r:embed="rId5"/>
                <a:stretch>
                  <a:fillRect l="-567" t="-6250" b="-18750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ccia a destra 13">
            <a:extLst>
              <a:ext uri="{FF2B5EF4-FFF2-40B4-BE49-F238E27FC236}">
                <a16:creationId xmlns:a16="http://schemas.microsoft.com/office/drawing/2014/main" id="{173715A4-D219-8ADA-FB4D-E54DD37A172B}"/>
              </a:ext>
            </a:extLst>
          </p:cNvPr>
          <p:cNvSpPr/>
          <p:nvPr/>
        </p:nvSpPr>
        <p:spPr>
          <a:xfrm rot="5400000" flipV="1">
            <a:off x="3942015" y="2039889"/>
            <a:ext cx="429036" cy="1807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2CB0D-6D75-272B-C691-1AC5DA3C036D}"/>
              </a:ext>
            </a:extLst>
          </p:cNvPr>
          <p:cNvSpPr txBox="1"/>
          <p:nvPr/>
        </p:nvSpPr>
        <p:spPr>
          <a:xfrm>
            <a:off x="1308150" y="2325913"/>
            <a:ext cx="895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Calcorate</a:t>
            </a:r>
            <a:r>
              <a:rPr lang="en-GB" dirty="0"/>
              <a:t> le </a:t>
            </a:r>
            <a:r>
              <a:rPr lang="en-GB" dirty="0" err="1"/>
              <a:t>forze</a:t>
            </a:r>
            <a:r>
              <a:rPr lang="en-GB" dirty="0"/>
              <a:t> </a:t>
            </a:r>
            <a:r>
              <a:rPr lang="en-GB" dirty="0" err="1"/>
              <a:t>iniziali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particelle</a:t>
            </a:r>
            <a:r>
              <a:rPr lang="en-GB" dirty="0"/>
              <a:t> </a:t>
            </a:r>
            <a:r>
              <a:rPr lang="en-GB" dirty="0" err="1"/>
              <a:t>tramite</a:t>
            </a:r>
            <a:r>
              <a:rPr lang="en-GB" dirty="0"/>
              <a:t> Lennard-Jones</a:t>
            </a:r>
            <a:endParaRPr lang="en-IT" dirty="0"/>
          </a:p>
        </p:txBody>
      </p:sp>
      <p:sp>
        <p:nvSpPr>
          <p:cNvPr id="11" name="Freccia a destra 13">
            <a:extLst>
              <a:ext uri="{FF2B5EF4-FFF2-40B4-BE49-F238E27FC236}">
                <a16:creationId xmlns:a16="http://schemas.microsoft.com/office/drawing/2014/main" id="{CC5176D7-DE5E-79FD-EE84-44C12E8EAA18}"/>
              </a:ext>
            </a:extLst>
          </p:cNvPr>
          <p:cNvSpPr/>
          <p:nvPr/>
        </p:nvSpPr>
        <p:spPr>
          <a:xfrm rot="5400000" flipV="1">
            <a:off x="3918826" y="2830223"/>
            <a:ext cx="474319" cy="1796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C83C2F-965C-33C5-5958-9793F68A9E99}"/>
              </a:ext>
            </a:extLst>
          </p:cNvPr>
          <p:cNvSpPr txBox="1"/>
          <p:nvPr/>
        </p:nvSpPr>
        <p:spPr>
          <a:xfrm>
            <a:off x="2489842" y="3096122"/>
            <a:ext cx="895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Riaggiornare</a:t>
            </a:r>
            <a:r>
              <a:rPr lang="en-GB" dirty="0"/>
              <a:t> </a:t>
            </a:r>
            <a:r>
              <a:rPr lang="en-GB" dirty="0" err="1"/>
              <a:t>posizione</a:t>
            </a:r>
            <a:r>
              <a:rPr lang="en-GB" dirty="0"/>
              <a:t> </a:t>
            </a:r>
            <a:r>
              <a:rPr lang="en-GB" dirty="0" err="1"/>
              <a:t>particelle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1821087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57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295924" y="169482"/>
            <a:ext cx="5824027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Modello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Algoritmo</a:t>
            </a:r>
            <a:endParaRPr lang="en-GB" sz="3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23C01-FDBE-4E60-093E-763EE346603F}"/>
              </a:ext>
            </a:extLst>
          </p:cNvPr>
          <p:cNvSpPr/>
          <p:nvPr/>
        </p:nvSpPr>
        <p:spPr>
          <a:xfrm>
            <a:off x="5852160" y="3636752"/>
            <a:ext cx="732804" cy="221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288C4-81C5-409E-74F9-150FEB6179FD}"/>
              </a:ext>
            </a:extLst>
          </p:cNvPr>
          <p:cNvSpPr txBox="1"/>
          <p:nvPr/>
        </p:nvSpPr>
        <p:spPr>
          <a:xfrm>
            <a:off x="2901986" y="896724"/>
            <a:ext cx="73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Imporre le condizioni iniziali</a:t>
            </a:r>
          </a:p>
        </p:txBody>
      </p:sp>
      <p:sp>
        <p:nvSpPr>
          <p:cNvPr id="4" name="Freccia a destra 13">
            <a:extLst>
              <a:ext uri="{FF2B5EF4-FFF2-40B4-BE49-F238E27FC236}">
                <a16:creationId xmlns:a16="http://schemas.microsoft.com/office/drawing/2014/main" id="{79728F26-57C9-3F99-9D21-3D1612D58DCE}"/>
              </a:ext>
            </a:extLst>
          </p:cNvPr>
          <p:cNvSpPr/>
          <p:nvPr/>
        </p:nvSpPr>
        <p:spPr>
          <a:xfrm rot="5400000" flipV="1">
            <a:off x="3942944" y="1319069"/>
            <a:ext cx="427179" cy="180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A56E26-84F2-4E79-A22F-7C6721DCBFE8}"/>
                  </a:ext>
                </a:extLst>
              </p:cNvPr>
              <p:cNvSpPr txBox="1"/>
              <p:nvPr/>
            </p:nvSpPr>
            <p:spPr>
              <a:xfrm>
                <a:off x="959921" y="1554071"/>
                <a:ext cx="8959836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Inizializzare le posizioni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e le velocità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T" dirty="0"/>
                  <a:t> delle particelle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A56E26-84F2-4E79-A22F-7C6721DCB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921" y="1554071"/>
                <a:ext cx="8959836" cy="391261"/>
              </a:xfrm>
              <a:prstGeom prst="rect">
                <a:avLst/>
              </a:prstGeom>
              <a:blipFill>
                <a:blip r:embed="rId5"/>
                <a:stretch>
                  <a:fillRect l="-567" t="-6250" b="-18750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ccia a destra 13">
            <a:extLst>
              <a:ext uri="{FF2B5EF4-FFF2-40B4-BE49-F238E27FC236}">
                <a16:creationId xmlns:a16="http://schemas.microsoft.com/office/drawing/2014/main" id="{173715A4-D219-8ADA-FB4D-E54DD37A172B}"/>
              </a:ext>
            </a:extLst>
          </p:cNvPr>
          <p:cNvSpPr/>
          <p:nvPr/>
        </p:nvSpPr>
        <p:spPr>
          <a:xfrm rot="5400000" flipV="1">
            <a:off x="3942015" y="2039889"/>
            <a:ext cx="429036" cy="1807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2CB0D-6D75-272B-C691-1AC5DA3C036D}"/>
              </a:ext>
            </a:extLst>
          </p:cNvPr>
          <p:cNvSpPr txBox="1"/>
          <p:nvPr/>
        </p:nvSpPr>
        <p:spPr>
          <a:xfrm>
            <a:off x="1308150" y="2325913"/>
            <a:ext cx="895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Calcolare</a:t>
            </a:r>
            <a:r>
              <a:rPr lang="en-GB" dirty="0"/>
              <a:t> le </a:t>
            </a:r>
            <a:r>
              <a:rPr lang="en-GB" dirty="0" err="1"/>
              <a:t>forze</a:t>
            </a:r>
            <a:r>
              <a:rPr lang="en-GB" dirty="0"/>
              <a:t> </a:t>
            </a:r>
            <a:r>
              <a:rPr lang="en-GB" dirty="0" err="1"/>
              <a:t>iniziali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particelle</a:t>
            </a:r>
            <a:r>
              <a:rPr lang="en-GB" dirty="0"/>
              <a:t> </a:t>
            </a:r>
            <a:r>
              <a:rPr lang="en-GB" dirty="0" err="1"/>
              <a:t>tramite</a:t>
            </a:r>
            <a:r>
              <a:rPr lang="en-GB" dirty="0"/>
              <a:t> Lennard-Jones</a:t>
            </a:r>
            <a:endParaRPr lang="en-IT" dirty="0"/>
          </a:p>
        </p:txBody>
      </p:sp>
      <p:sp>
        <p:nvSpPr>
          <p:cNvPr id="11" name="Freccia a destra 13">
            <a:extLst>
              <a:ext uri="{FF2B5EF4-FFF2-40B4-BE49-F238E27FC236}">
                <a16:creationId xmlns:a16="http://schemas.microsoft.com/office/drawing/2014/main" id="{CC5176D7-DE5E-79FD-EE84-44C12E8EAA18}"/>
              </a:ext>
            </a:extLst>
          </p:cNvPr>
          <p:cNvSpPr/>
          <p:nvPr/>
        </p:nvSpPr>
        <p:spPr>
          <a:xfrm rot="5400000" flipV="1">
            <a:off x="3918826" y="2830223"/>
            <a:ext cx="474319" cy="1796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C83C2F-965C-33C5-5958-9793F68A9E99}"/>
              </a:ext>
            </a:extLst>
          </p:cNvPr>
          <p:cNvSpPr txBox="1"/>
          <p:nvPr/>
        </p:nvSpPr>
        <p:spPr>
          <a:xfrm>
            <a:off x="2489842" y="3096122"/>
            <a:ext cx="895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Riaggiornare</a:t>
            </a:r>
            <a:r>
              <a:rPr lang="en-GB" dirty="0"/>
              <a:t> </a:t>
            </a:r>
            <a:r>
              <a:rPr lang="en-GB" dirty="0" err="1"/>
              <a:t>posizione</a:t>
            </a:r>
            <a:r>
              <a:rPr lang="en-GB" dirty="0"/>
              <a:t> </a:t>
            </a:r>
            <a:r>
              <a:rPr lang="en-GB" dirty="0" err="1"/>
              <a:t>particelle</a:t>
            </a:r>
            <a:endParaRPr lang="en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A78D6-B213-709C-C111-619DC62FF0F9}"/>
              </a:ext>
            </a:extLst>
          </p:cNvPr>
          <p:cNvSpPr txBox="1"/>
          <p:nvPr/>
        </p:nvSpPr>
        <p:spPr>
          <a:xfrm>
            <a:off x="295924" y="3861955"/>
            <a:ext cx="895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Salvare</a:t>
            </a:r>
            <a:r>
              <a:rPr lang="en-GB" dirty="0"/>
              <a:t> le </a:t>
            </a:r>
            <a:r>
              <a:rPr lang="en-GB" dirty="0" err="1"/>
              <a:t>vecchie</a:t>
            </a:r>
            <a:r>
              <a:rPr lang="en-GB" dirty="0"/>
              <a:t> </a:t>
            </a:r>
            <a:r>
              <a:rPr lang="en-GB" dirty="0" err="1"/>
              <a:t>forze</a:t>
            </a:r>
            <a:r>
              <a:rPr lang="en-GB" dirty="0"/>
              <a:t> e </a:t>
            </a:r>
            <a:r>
              <a:rPr lang="en-GB" dirty="0" err="1"/>
              <a:t>calcolare</a:t>
            </a:r>
            <a:r>
              <a:rPr lang="en-GB" dirty="0"/>
              <a:t> le </a:t>
            </a:r>
            <a:r>
              <a:rPr lang="en-GB" dirty="0" err="1"/>
              <a:t>nuove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tutte</a:t>
            </a:r>
            <a:r>
              <a:rPr lang="en-GB" dirty="0"/>
              <a:t> le </a:t>
            </a:r>
            <a:r>
              <a:rPr lang="en-GB" dirty="0" err="1"/>
              <a:t>particelle</a:t>
            </a:r>
            <a:r>
              <a:rPr lang="en-GB" dirty="0"/>
              <a:t> con le </a:t>
            </a:r>
            <a:r>
              <a:rPr lang="en-GB" dirty="0" err="1"/>
              <a:t>posizioni</a:t>
            </a:r>
            <a:r>
              <a:rPr lang="en-GB" dirty="0"/>
              <a:t> </a:t>
            </a:r>
            <a:r>
              <a:rPr lang="en-GB" dirty="0" err="1"/>
              <a:t>aggiornate</a:t>
            </a:r>
            <a:endParaRPr lang="en-IT" dirty="0"/>
          </a:p>
        </p:txBody>
      </p:sp>
      <p:sp>
        <p:nvSpPr>
          <p:cNvPr id="16" name="Freccia a destra 13">
            <a:extLst>
              <a:ext uri="{FF2B5EF4-FFF2-40B4-BE49-F238E27FC236}">
                <a16:creationId xmlns:a16="http://schemas.microsoft.com/office/drawing/2014/main" id="{2A8EFFDB-05ED-F08C-7D67-3433AFEF265F}"/>
              </a:ext>
            </a:extLst>
          </p:cNvPr>
          <p:cNvSpPr/>
          <p:nvPr/>
        </p:nvSpPr>
        <p:spPr>
          <a:xfrm rot="5400000" flipV="1">
            <a:off x="3926765" y="3619923"/>
            <a:ext cx="470765" cy="1919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03496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58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295924" y="169482"/>
            <a:ext cx="5824027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Modello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Algoritmo</a:t>
            </a:r>
            <a:endParaRPr lang="en-GB" sz="3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23C01-FDBE-4E60-093E-763EE346603F}"/>
              </a:ext>
            </a:extLst>
          </p:cNvPr>
          <p:cNvSpPr/>
          <p:nvPr/>
        </p:nvSpPr>
        <p:spPr>
          <a:xfrm>
            <a:off x="5852160" y="3636752"/>
            <a:ext cx="732804" cy="221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288C4-81C5-409E-74F9-150FEB6179FD}"/>
              </a:ext>
            </a:extLst>
          </p:cNvPr>
          <p:cNvSpPr txBox="1"/>
          <p:nvPr/>
        </p:nvSpPr>
        <p:spPr>
          <a:xfrm>
            <a:off x="2901986" y="896724"/>
            <a:ext cx="73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Imporre le condizioni iniziali</a:t>
            </a:r>
          </a:p>
        </p:txBody>
      </p:sp>
      <p:sp>
        <p:nvSpPr>
          <p:cNvPr id="4" name="Freccia a destra 13">
            <a:extLst>
              <a:ext uri="{FF2B5EF4-FFF2-40B4-BE49-F238E27FC236}">
                <a16:creationId xmlns:a16="http://schemas.microsoft.com/office/drawing/2014/main" id="{79728F26-57C9-3F99-9D21-3D1612D58DCE}"/>
              </a:ext>
            </a:extLst>
          </p:cNvPr>
          <p:cNvSpPr/>
          <p:nvPr/>
        </p:nvSpPr>
        <p:spPr>
          <a:xfrm rot="5400000" flipV="1">
            <a:off x="3942944" y="1319069"/>
            <a:ext cx="427179" cy="180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A56E26-84F2-4E79-A22F-7C6721DCBFE8}"/>
                  </a:ext>
                </a:extLst>
              </p:cNvPr>
              <p:cNvSpPr txBox="1"/>
              <p:nvPr/>
            </p:nvSpPr>
            <p:spPr>
              <a:xfrm>
                <a:off x="959921" y="1554071"/>
                <a:ext cx="8959836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Inizializzare le posizioni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e le velocità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T" dirty="0"/>
                  <a:t> delle particelle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A56E26-84F2-4E79-A22F-7C6721DCB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921" y="1554071"/>
                <a:ext cx="8959836" cy="391261"/>
              </a:xfrm>
              <a:prstGeom prst="rect">
                <a:avLst/>
              </a:prstGeom>
              <a:blipFill>
                <a:blip r:embed="rId5"/>
                <a:stretch>
                  <a:fillRect l="-567" t="-6250" b="-18750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ccia a destra 13">
            <a:extLst>
              <a:ext uri="{FF2B5EF4-FFF2-40B4-BE49-F238E27FC236}">
                <a16:creationId xmlns:a16="http://schemas.microsoft.com/office/drawing/2014/main" id="{173715A4-D219-8ADA-FB4D-E54DD37A172B}"/>
              </a:ext>
            </a:extLst>
          </p:cNvPr>
          <p:cNvSpPr/>
          <p:nvPr/>
        </p:nvSpPr>
        <p:spPr>
          <a:xfrm rot="5400000" flipV="1">
            <a:off x="3942015" y="2039889"/>
            <a:ext cx="429036" cy="1807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2CB0D-6D75-272B-C691-1AC5DA3C036D}"/>
              </a:ext>
            </a:extLst>
          </p:cNvPr>
          <p:cNvSpPr txBox="1"/>
          <p:nvPr/>
        </p:nvSpPr>
        <p:spPr>
          <a:xfrm>
            <a:off x="1308150" y="2325913"/>
            <a:ext cx="895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Calcolare</a:t>
            </a:r>
            <a:r>
              <a:rPr lang="en-GB" dirty="0"/>
              <a:t> le </a:t>
            </a:r>
            <a:r>
              <a:rPr lang="en-GB" dirty="0" err="1"/>
              <a:t>forze</a:t>
            </a:r>
            <a:r>
              <a:rPr lang="en-GB" dirty="0"/>
              <a:t> </a:t>
            </a:r>
            <a:r>
              <a:rPr lang="en-GB" dirty="0" err="1"/>
              <a:t>iniziali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particelle</a:t>
            </a:r>
            <a:r>
              <a:rPr lang="en-GB" dirty="0"/>
              <a:t> </a:t>
            </a:r>
            <a:r>
              <a:rPr lang="en-GB" dirty="0" err="1"/>
              <a:t>tramite</a:t>
            </a:r>
            <a:r>
              <a:rPr lang="en-GB" dirty="0"/>
              <a:t> Lennard-Jones</a:t>
            </a:r>
            <a:endParaRPr lang="en-IT" dirty="0"/>
          </a:p>
        </p:txBody>
      </p:sp>
      <p:sp>
        <p:nvSpPr>
          <p:cNvPr id="11" name="Freccia a destra 13">
            <a:extLst>
              <a:ext uri="{FF2B5EF4-FFF2-40B4-BE49-F238E27FC236}">
                <a16:creationId xmlns:a16="http://schemas.microsoft.com/office/drawing/2014/main" id="{CC5176D7-DE5E-79FD-EE84-44C12E8EAA18}"/>
              </a:ext>
            </a:extLst>
          </p:cNvPr>
          <p:cNvSpPr/>
          <p:nvPr/>
        </p:nvSpPr>
        <p:spPr>
          <a:xfrm rot="5400000" flipV="1">
            <a:off x="3918826" y="2830223"/>
            <a:ext cx="474319" cy="1796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C83C2F-965C-33C5-5958-9793F68A9E99}"/>
              </a:ext>
            </a:extLst>
          </p:cNvPr>
          <p:cNvSpPr txBox="1"/>
          <p:nvPr/>
        </p:nvSpPr>
        <p:spPr>
          <a:xfrm>
            <a:off x="2489842" y="3096122"/>
            <a:ext cx="895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Riaggiornare</a:t>
            </a:r>
            <a:r>
              <a:rPr lang="en-GB" dirty="0"/>
              <a:t> </a:t>
            </a:r>
            <a:r>
              <a:rPr lang="en-GB" dirty="0" err="1"/>
              <a:t>posizione</a:t>
            </a:r>
            <a:r>
              <a:rPr lang="en-GB" dirty="0"/>
              <a:t> </a:t>
            </a:r>
            <a:r>
              <a:rPr lang="en-GB" dirty="0" err="1"/>
              <a:t>particelle</a:t>
            </a:r>
            <a:endParaRPr lang="en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A78D6-B213-709C-C111-619DC62FF0F9}"/>
              </a:ext>
            </a:extLst>
          </p:cNvPr>
          <p:cNvSpPr txBox="1"/>
          <p:nvPr/>
        </p:nvSpPr>
        <p:spPr>
          <a:xfrm>
            <a:off x="295924" y="3861955"/>
            <a:ext cx="895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Salvare</a:t>
            </a:r>
            <a:r>
              <a:rPr lang="en-GB" dirty="0"/>
              <a:t> le </a:t>
            </a:r>
            <a:r>
              <a:rPr lang="en-GB" dirty="0" err="1"/>
              <a:t>vecchie</a:t>
            </a:r>
            <a:r>
              <a:rPr lang="en-GB" dirty="0"/>
              <a:t> </a:t>
            </a:r>
            <a:r>
              <a:rPr lang="en-GB" dirty="0" err="1"/>
              <a:t>forze</a:t>
            </a:r>
            <a:r>
              <a:rPr lang="en-GB" dirty="0"/>
              <a:t> e </a:t>
            </a:r>
            <a:r>
              <a:rPr lang="en-GB" dirty="0" err="1"/>
              <a:t>calcolare</a:t>
            </a:r>
            <a:r>
              <a:rPr lang="en-GB" dirty="0"/>
              <a:t> le </a:t>
            </a:r>
            <a:r>
              <a:rPr lang="en-GB" dirty="0" err="1"/>
              <a:t>nuove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tutte</a:t>
            </a:r>
            <a:r>
              <a:rPr lang="en-GB" dirty="0"/>
              <a:t> le </a:t>
            </a:r>
            <a:r>
              <a:rPr lang="en-GB" dirty="0" err="1"/>
              <a:t>particelle</a:t>
            </a:r>
            <a:r>
              <a:rPr lang="en-GB" dirty="0"/>
              <a:t> con le </a:t>
            </a:r>
            <a:r>
              <a:rPr lang="en-GB" dirty="0" err="1"/>
              <a:t>posizioni</a:t>
            </a:r>
            <a:r>
              <a:rPr lang="en-GB" dirty="0"/>
              <a:t> </a:t>
            </a:r>
            <a:r>
              <a:rPr lang="en-GB" dirty="0" err="1"/>
              <a:t>aggiornate</a:t>
            </a:r>
            <a:endParaRPr lang="en-I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2CD819-7E86-CF1F-7D27-2E57FBFC0BDE}"/>
              </a:ext>
            </a:extLst>
          </p:cNvPr>
          <p:cNvSpPr txBox="1"/>
          <p:nvPr/>
        </p:nvSpPr>
        <p:spPr>
          <a:xfrm>
            <a:off x="184164" y="4739830"/>
            <a:ext cx="895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Aggiornare</a:t>
            </a:r>
            <a:r>
              <a:rPr lang="en-GB" dirty="0"/>
              <a:t> le </a:t>
            </a:r>
            <a:r>
              <a:rPr lang="en-GB" dirty="0" err="1"/>
              <a:t>velocità</a:t>
            </a:r>
            <a:r>
              <a:rPr lang="en-GB" dirty="0"/>
              <a:t> di </a:t>
            </a:r>
            <a:r>
              <a:rPr lang="en-GB" dirty="0" err="1"/>
              <a:t>tutte</a:t>
            </a:r>
            <a:r>
              <a:rPr lang="en-GB" dirty="0"/>
              <a:t> le </a:t>
            </a:r>
            <a:r>
              <a:rPr lang="en-GB" dirty="0" err="1"/>
              <a:t>particelle</a:t>
            </a:r>
            <a:r>
              <a:rPr lang="en-GB" dirty="0"/>
              <a:t> </a:t>
            </a:r>
            <a:r>
              <a:rPr lang="en-GB" dirty="0" err="1"/>
              <a:t>sfruttando</a:t>
            </a:r>
            <a:r>
              <a:rPr lang="en-GB" dirty="0"/>
              <a:t> </a:t>
            </a:r>
            <a:r>
              <a:rPr lang="en-GB" dirty="0" err="1"/>
              <a:t>vecchie</a:t>
            </a:r>
            <a:r>
              <a:rPr lang="en-GB" dirty="0"/>
              <a:t> e </a:t>
            </a:r>
            <a:r>
              <a:rPr lang="en-GB" dirty="0" err="1"/>
              <a:t>nuove</a:t>
            </a:r>
            <a:r>
              <a:rPr lang="en-GB" dirty="0"/>
              <a:t> </a:t>
            </a:r>
            <a:r>
              <a:rPr lang="en-GB" dirty="0" err="1"/>
              <a:t>forze</a:t>
            </a:r>
            <a:r>
              <a:rPr lang="en-GB" dirty="0"/>
              <a:t> </a:t>
            </a:r>
            <a:r>
              <a:rPr lang="en-GB" dirty="0" err="1"/>
              <a:t>tramite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media</a:t>
            </a:r>
            <a:endParaRPr lang="en-IT" dirty="0"/>
          </a:p>
        </p:txBody>
      </p:sp>
      <p:sp>
        <p:nvSpPr>
          <p:cNvPr id="16" name="Freccia a destra 13">
            <a:extLst>
              <a:ext uri="{FF2B5EF4-FFF2-40B4-BE49-F238E27FC236}">
                <a16:creationId xmlns:a16="http://schemas.microsoft.com/office/drawing/2014/main" id="{2A8EFFDB-05ED-F08C-7D67-3433AFEF265F}"/>
              </a:ext>
            </a:extLst>
          </p:cNvPr>
          <p:cNvSpPr/>
          <p:nvPr/>
        </p:nvSpPr>
        <p:spPr>
          <a:xfrm rot="5400000" flipV="1">
            <a:off x="3926765" y="3619923"/>
            <a:ext cx="470765" cy="1919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18" name="Freccia a destra 13">
            <a:extLst>
              <a:ext uri="{FF2B5EF4-FFF2-40B4-BE49-F238E27FC236}">
                <a16:creationId xmlns:a16="http://schemas.microsoft.com/office/drawing/2014/main" id="{BDCE1A2E-D2A8-CF6F-718C-25E5A7120657}"/>
              </a:ext>
            </a:extLst>
          </p:cNvPr>
          <p:cNvSpPr/>
          <p:nvPr/>
        </p:nvSpPr>
        <p:spPr>
          <a:xfrm rot="5400000" flipV="1">
            <a:off x="3901714" y="4389571"/>
            <a:ext cx="508543" cy="1919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28151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2" y="5071566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59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288C4-81C5-409E-74F9-150FEB6179FD}"/>
              </a:ext>
            </a:extLst>
          </p:cNvPr>
          <p:cNvSpPr txBox="1"/>
          <p:nvPr/>
        </p:nvSpPr>
        <p:spPr>
          <a:xfrm>
            <a:off x="161221" y="1009946"/>
            <a:ext cx="73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Inserire particelle in maniera casuale nella sfera</a:t>
            </a:r>
          </a:p>
        </p:txBody>
      </p:sp>
      <p:sp>
        <p:nvSpPr>
          <p:cNvPr id="26" name="CasellaDiTesto 10">
            <a:extLst>
              <a:ext uri="{FF2B5EF4-FFF2-40B4-BE49-F238E27FC236}">
                <a16:creationId xmlns:a16="http://schemas.microsoft.com/office/drawing/2014/main" id="{D03EC1CE-37B2-A9D8-FB41-1429254274AF}"/>
              </a:ext>
            </a:extLst>
          </p:cNvPr>
          <p:cNvSpPr txBox="1"/>
          <p:nvPr/>
        </p:nvSpPr>
        <p:spPr>
          <a:xfrm>
            <a:off x="295923" y="169482"/>
            <a:ext cx="6130891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Modello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Algoritmo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Posizione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Iniziale</a:t>
            </a:r>
            <a:endParaRPr lang="en-GB" sz="3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2990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6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0" name="CasellaDiTesto 10">
            <a:extLst>
              <a:ext uri="{FF2B5EF4-FFF2-40B4-BE49-F238E27FC236}">
                <a16:creationId xmlns:a16="http://schemas.microsoft.com/office/drawing/2014/main" id="{FB3C6E92-DE30-CEA5-925F-45EACA869DE0}"/>
              </a:ext>
            </a:extLst>
          </p:cNvPr>
          <p:cNvSpPr txBox="1"/>
          <p:nvPr/>
        </p:nvSpPr>
        <p:spPr>
          <a:xfrm>
            <a:off x="-29211" y="168235"/>
            <a:ext cx="6661768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+mj-lt"/>
                <a:cs typeface="Calibri Light"/>
              </a:rPr>
              <a:t>INTRODUZIONE: </a:t>
            </a:r>
            <a:r>
              <a:rPr lang="en-GB" sz="3000" b="1" dirty="0" err="1">
                <a:solidFill>
                  <a:schemeClr val="bg1"/>
                </a:solidFill>
                <a:latin typeface="+mj-lt"/>
                <a:cs typeface="Calibri Light"/>
              </a:rPr>
              <a:t>Definizione</a:t>
            </a:r>
            <a:r>
              <a:rPr lang="en-GB" sz="3000" b="1" dirty="0">
                <a:solidFill>
                  <a:schemeClr val="bg1"/>
                </a:solidFill>
                <a:latin typeface="+mj-lt"/>
                <a:cs typeface="Calibri Light"/>
              </a:rPr>
              <a:t> del </a:t>
            </a:r>
            <a:r>
              <a:rPr lang="en-GB" sz="3000" b="1" dirty="0" err="1">
                <a:solidFill>
                  <a:schemeClr val="bg1"/>
                </a:solidFill>
                <a:latin typeface="+mj-lt"/>
                <a:cs typeface="Calibri Light"/>
              </a:rPr>
              <a:t>problema</a:t>
            </a:r>
            <a:endParaRPr lang="en-GB" sz="3000" b="1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372248A9-76BE-3079-897C-BA5ECA860090}"/>
              </a:ext>
            </a:extLst>
          </p:cNvPr>
          <p:cNvSpPr/>
          <p:nvPr/>
        </p:nvSpPr>
        <p:spPr>
          <a:xfrm>
            <a:off x="2174354" y="1451220"/>
            <a:ext cx="2054024" cy="2144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1C9C2-022E-F2F3-C6A0-C263123271DE}"/>
              </a:ext>
            </a:extLst>
          </p:cNvPr>
          <p:cNvSpPr txBox="1"/>
          <p:nvPr/>
        </p:nvSpPr>
        <p:spPr>
          <a:xfrm>
            <a:off x="901926" y="1313209"/>
            <a:ext cx="255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Scopo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973882-DE43-5C3A-3900-3A9D71B0BCC8}"/>
              </a:ext>
            </a:extLst>
          </p:cNvPr>
          <p:cNvSpPr txBox="1"/>
          <p:nvPr/>
        </p:nvSpPr>
        <p:spPr>
          <a:xfrm>
            <a:off x="5391913" y="1149885"/>
            <a:ext cx="3050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IT" dirty="0"/>
              <a:t>tudio comportamento delle particelle di un fluido in un recipiente sferico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3D4558-AF81-B31F-EB3C-2E51E80F6647}"/>
              </a:ext>
            </a:extLst>
          </p:cNvPr>
          <p:cNvSpPr txBox="1"/>
          <p:nvPr/>
        </p:nvSpPr>
        <p:spPr>
          <a:xfrm>
            <a:off x="843443" y="2383417"/>
            <a:ext cx="173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Analisi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CA811F-BC6F-94E4-6780-6D1842277D59}"/>
              </a:ext>
            </a:extLst>
          </p:cNvPr>
          <p:cNvSpPr txBox="1"/>
          <p:nvPr/>
        </p:nvSpPr>
        <p:spPr>
          <a:xfrm>
            <a:off x="5407263" y="2385416"/>
            <a:ext cx="310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Fenomenologica</a:t>
            </a:r>
          </a:p>
        </p:txBody>
      </p:sp>
      <p:sp>
        <p:nvSpPr>
          <p:cNvPr id="26" name="Freccia a destra 13">
            <a:extLst>
              <a:ext uri="{FF2B5EF4-FFF2-40B4-BE49-F238E27FC236}">
                <a16:creationId xmlns:a16="http://schemas.microsoft.com/office/drawing/2014/main" id="{12774674-4A4D-7B82-4E97-3206FB5909EB}"/>
              </a:ext>
            </a:extLst>
          </p:cNvPr>
          <p:cNvSpPr/>
          <p:nvPr/>
        </p:nvSpPr>
        <p:spPr>
          <a:xfrm>
            <a:off x="2174354" y="2491359"/>
            <a:ext cx="2054024" cy="2144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cs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0EE5CA-84CE-5EDB-4C66-A8BEFD2FA15E}"/>
              </a:ext>
            </a:extLst>
          </p:cNvPr>
          <p:cNvSpPr txBox="1"/>
          <p:nvPr/>
        </p:nvSpPr>
        <p:spPr>
          <a:xfrm>
            <a:off x="843443" y="3217958"/>
            <a:ext cx="173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Analisi</a:t>
            </a:r>
          </a:p>
        </p:txBody>
      </p:sp>
      <p:sp>
        <p:nvSpPr>
          <p:cNvPr id="29" name="Freccia a destra 13">
            <a:extLst>
              <a:ext uri="{FF2B5EF4-FFF2-40B4-BE49-F238E27FC236}">
                <a16:creationId xmlns:a16="http://schemas.microsoft.com/office/drawing/2014/main" id="{7B0AEF18-F06C-19E6-BB75-9378EBDD331F}"/>
              </a:ext>
            </a:extLst>
          </p:cNvPr>
          <p:cNvSpPr/>
          <p:nvPr/>
        </p:nvSpPr>
        <p:spPr>
          <a:xfrm>
            <a:off x="2174354" y="3369239"/>
            <a:ext cx="2054024" cy="2144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1FBA6D-4891-2033-E2BC-D09EF627DA45}"/>
              </a:ext>
            </a:extLst>
          </p:cNvPr>
          <p:cNvSpPr txBox="1"/>
          <p:nvPr/>
        </p:nvSpPr>
        <p:spPr>
          <a:xfrm>
            <a:off x="5407263" y="3184573"/>
            <a:ext cx="310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Grafica</a:t>
            </a:r>
          </a:p>
        </p:txBody>
      </p:sp>
    </p:spTree>
    <p:extLst>
      <p:ext uri="{BB962C8B-B14F-4D97-AF65-F5344CB8AC3E}">
        <p14:creationId xmlns:p14="http://schemas.microsoft.com/office/powerpoint/2010/main" val="32118654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2" y="5071566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60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295923" y="169482"/>
            <a:ext cx="6130891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Modello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Algoritmo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Posizione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Iniziale</a:t>
            </a:r>
            <a:endParaRPr lang="en-GB" sz="3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23C01-FDBE-4E60-093E-763EE346603F}"/>
              </a:ext>
            </a:extLst>
          </p:cNvPr>
          <p:cNvSpPr/>
          <p:nvPr/>
        </p:nvSpPr>
        <p:spPr>
          <a:xfrm>
            <a:off x="5852160" y="3636752"/>
            <a:ext cx="732804" cy="221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288C4-81C5-409E-74F9-150FEB6179FD}"/>
              </a:ext>
            </a:extLst>
          </p:cNvPr>
          <p:cNvSpPr txBox="1"/>
          <p:nvPr/>
        </p:nvSpPr>
        <p:spPr>
          <a:xfrm>
            <a:off x="161221" y="1009946"/>
            <a:ext cx="73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Inserire particelle in maniera casuale nella sfera</a:t>
            </a:r>
          </a:p>
        </p:txBody>
      </p:sp>
      <p:sp>
        <p:nvSpPr>
          <p:cNvPr id="4" name="Freccia a destra 13">
            <a:extLst>
              <a:ext uri="{FF2B5EF4-FFF2-40B4-BE49-F238E27FC236}">
                <a16:creationId xmlns:a16="http://schemas.microsoft.com/office/drawing/2014/main" id="{79728F26-57C9-3F99-9D21-3D1612D58DCE}"/>
              </a:ext>
            </a:extLst>
          </p:cNvPr>
          <p:cNvSpPr/>
          <p:nvPr/>
        </p:nvSpPr>
        <p:spPr>
          <a:xfrm rot="5400000" flipV="1">
            <a:off x="1436653" y="1531000"/>
            <a:ext cx="427179" cy="180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56E26-84F2-4E79-A22F-7C6721DCBFE8}"/>
              </a:ext>
            </a:extLst>
          </p:cNvPr>
          <p:cNvSpPr txBox="1"/>
          <p:nvPr/>
        </p:nvSpPr>
        <p:spPr>
          <a:xfrm>
            <a:off x="161221" y="1858984"/>
            <a:ext cx="895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Utilizzo di distribuzione uniforme in una griglia tra -</a:t>
            </a:r>
            <a:r>
              <a:rPr lang="it-IT" dirty="0" err="1"/>
              <a:t>r</a:t>
            </a:r>
            <a:r>
              <a:rPr lang="it-IT" dirty="0"/>
              <a:t> e +</a:t>
            </a:r>
            <a:r>
              <a:rPr lang="it-IT" dirty="0" err="1"/>
              <a:t>r</a:t>
            </a:r>
            <a:endParaRPr lang="en-IT" dirty="0"/>
          </a:p>
        </p:txBody>
      </p:sp>
      <p:pic>
        <p:nvPicPr>
          <p:cNvPr id="21" name="Picture 20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8EBB783C-3A49-2FF9-2F0A-D54785AC4B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2344" y="1143488"/>
            <a:ext cx="3288713" cy="165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92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2" y="5071566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61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23C01-FDBE-4E60-093E-763EE346603F}"/>
              </a:ext>
            </a:extLst>
          </p:cNvPr>
          <p:cNvSpPr/>
          <p:nvPr/>
        </p:nvSpPr>
        <p:spPr>
          <a:xfrm>
            <a:off x="5852160" y="3636752"/>
            <a:ext cx="732804" cy="221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288C4-81C5-409E-74F9-150FEB6179FD}"/>
              </a:ext>
            </a:extLst>
          </p:cNvPr>
          <p:cNvSpPr txBox="1"/>
          <p:nvPr/>
        </p:nvSpPr>
        <p:spPr>
          <a:xfrm>
            <a:off x="161221" y="1009946"/>
            <a:ext cx="73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Inserire particelle in maniera casuale nella sfera</a:t>
            </a:r>
          </a:p>
        </p:txBody>
      </p:sp>
      <p:sp>
        <p:nvSpPr>
          <p:cNvPr id="4" name="Freccia a destra 13">
            <a:extLst>
              <a:ext uri="{FF2B5EF4-FFF2-40B4-BE49-F238E27FC236}">
                <a16:creationId xmlns:a16="http://schemas.microsoft.com/office/drawing/2014/main" id="{79728F26-57C9-3F99-9D21-3D1612D58DCE}"/>
              </a:ext>
            </a:extLst>
          </p:cNvPr>
          <p:cNvSpPr/>
          <p:nvPr/>
        </p:nvSpPr>
        <p:spPr>
          <a:xfrm rot="5400000" flipV="1">
            <a:off x="1436653" y="1531000"/>
            <a:ext cx="427179" cy="180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56E26-84F2-4E79-A22F-7C6721DCBFE8}"/>
              </a:ext>
            </a:extLst>
          </p:cNvPr>
          <p:cNvSpPr txBox="1"/>
          <p:nvPr/>
        </p:nvSpPr>
        <p:spPr>
          <a:xfrm>
            <a:off x="161221" y="1858984"/>
            <a:ext cx="895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Utilizzo di distribuzione uniforme in una griglia tra -</a:t>
            </a:r>
            <a:r>
              <a:rPr lang="it-IT" dirty="0" err="1"/>
              <a:t>r</a:t>
            </a:r>
            <a:r>
              <a:rPr lang="it-IT" dirty="0"/>
              <a:t> e +</a:t>
            </a:r>
            <a:r>
              <a:rPr lang="it-IT" dirty="0" err="1"/>
              <a:t>r</a:t>
            </a:r>
            <a:endParaRPr lang="en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72CB0D-6D75-272B-C691-1AC5DA3C036D}"/>
                  </a:ext>
                </a:extLst>
              </p:cNvPr>
              <p:cNvSpPr txBox="1"/>
              <p:nvPr/>
            </p:nvSpPr>
            <p:spPr>
              <a:xfrm>
                <a:off x="89597" y="2648324"/>
                <a:ext cx="89598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Controllo </a:t>
                </a:r>
                <a:r>
                  <a:rPr lang="en-GB" dirty="0" err="1"/>
                  <a:t>su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IT" dirty="0"/>
                  <a:t>per evitare eccesiva vicinanza tra le particelle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72CB0D-6D75-272B-C691-1AC5DA3C0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7" y="2648324"/>
                <a:ext cx="8959836" cy="369332"/>
              </a:xfrm>
              <a:prstGeom prst="rect">
                <a:avLst/>
              </a:prstGeom>
              <a:blipFill>
                <a:blip r:embed="rId5"/>
                <a:stretch>
                  <a:fillRect l="-708" t="-6667" b="-26667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ccia a destra 13">
            <a:extLst>
              <a:ext uri="{FF2B5EF4-FFF2-40B4-BE49-F238E27FC236}">
                <a16:creationId xmlns:a16="http://schemas.microsoft.com/office/drawing/2014/main" id="{58F1A50E-6B3A-56E7-1B60-6DAEC82FC470}"/>
              </a:ext>
            </a:extLst>
          </p:cNvPr>
          <p:cNvSpPr/>
          <p:nvPr/>
        </p:nvSpPr>
        <p:spPr>
          <a:xfrm rot="5400000" flipV="1">
            <a:off x="1444652" y="2339664"/>
            <a:ext cx="427179" cy="180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pic>
        <p:nvPicPr>
          <p:cNvPr id="21" name="Picture 20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8EBB783C-3A49-2FF9-2F0A-D54785AC4B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344" y="1143488"/>
            <a:ext cx="3288713" cy="1651026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:a16="http://schemas.microsoft.com/office/drawing/2014/main" id="{FDB17BF5-DE6F-9859-3B86-2B8748E02786}"/>
              </a:ext>
            </a:extLst>
          </p:cNvPr>
          <p:cNvSpPr txBox="1"/>
          <p:nvPr/>
        </p:nvSpPr>
        <p:spPr>
          <a:xfrm>
            <a:off x="295923" y="169482"/>
            <a:ext cx="6130891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Modello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Algoritmo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Posizione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Iniziale</a:t>
            </a:r>
            <a:endParaRPr lang="en-GB" sz="3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94105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2" y="5071566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62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23C01-FDBE-4E60-093E-763EE346603F}"/>
              </a:ext>
            </a:extLst>
          </p:cNvPr>
          <p:cNvSpPr/>
          <p:nvPr/>
        </p:nvSpPr>
        <p:spPr>
          <a:xfrm>
            <a:off x="5852160" y="3636752"/>
            <a:ext cx="732804" cy="221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288C4-81C5-409E-74F9-150FEB6179FD}"/>
              </a:ext>
            </a:extLst>
          </p:cNvPr>
          <p:cNvSpPr txBox="1"/>
          <p:nvPr/>
        </p:nvSpPr>
        <p:spPr>
          <a:xfrm>
            <a:off x="161221" y="1009946"/>
            <a:ext cx="73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Inserire particelle in maniera casuale nella sfera</a:t>
            </a:r>
          </a:p>
        </p:txBody>
      </p:sp>
      <p:sp>
        <p:nvSpPr>
          <p:cNvPr id="4" name="Freccia a destra 13">
            <a:extLst>
              <a:ext uri="{FF2B5EF4-FFF2-40B4-BE49-F238E27FC236}">
                <a16:creationId xmlns:a16="http://schemas.microsoft.com/office/drawing/2014/main" id="{79728F26-57C9-3F99-9D21-3D1612D58DCE}"/>
              </a:ext>
            </a:extLst>
          </p:cNvPr>
          <p:cNvSpPr/>
          <p:nvPr/>
        </p:nvSpPr>
        <p:spPr>
          <a:xfrm rot="5400000" flipV="1">
            <a:off x="1436653" y="1531000"/>
            <a:ext cx="427179" cy="180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56E26-84F2-4E79-A22F-7C6721DCBFE8}"/>
              </a:ext>
            </a:extLst>
          </p:cNvPr>
          <p:cNvSpPr txBox="1"/>
          <p:nvPr/>
        </p:nvSpPr>
        <p:spPr>
          <a:xfrm>
            <a:off x="161221" y="1858984"/>
            <a:ext cx="895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Utilizzo di distribuzione uniforme in una griglia tra -</a:t>
            </a:r>
            <a:r>
              <a:rPr lang="it-IT" dirty="0" err="1"/>
              <a:t>r</a:t>
            </a:r>
            <a:r>
              <a:rPr lang="it-IT" dirty="0"/>
              <a:t> e +</a:t>
            </a:r>
            <a:r>
              <a:rPr lang="it-IT" dirty="0" err="1"/>
              <a:t>r</a:t>
            </a:r>
            <a:endParaRPr lang="en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72CB0D-6D75-272B-C691-1AC5DA3C036D}"/>
                  </a:ext>
                </a:extLst>
              </p:cNvPr>
              <p:cNvSpPr txBox="1"/>
              <p:nvPr/>
            </p:nvSpPr>
            <p:spPr>
              <a:xfrm>
                <a:off x="89597" y="2648324"/>
                <a:ext cx="89598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Controllo </a:t>
                </a:r>
                <a:r>
                  <a:rPr lang="en-GB" dirty="0" err="1"/>
                  <a:t>su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IT" dirty="0"/>
                  <a:t>per evitare eccesiva vicinanza tra le particelle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72CB0D-6D75-272B-C691-1AC5DA3C0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7" y="2648324"/>
                <a:ext cx="8959836" cy="369332"/>
              </a:xfrm>
              <a:prstGeom prst="rect">
                <a:avLst/>
              </a:prstGeom>
              <a:blipFill>
                <a:blip r:embed="rId5"/>
                <a:stretch>
                  <a:fillRect l="-708" t="-6667" b="-26667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DC83C2F-965C-33C5-5958-9793F68A9E99}"/>
              </a:ext>
            </a:extLst>
          </p:cNvPr>
          <p:cNvSpPr txBox="1"/>
          <p:nvPr/>
        </p:nvSpPr>
        <p:spPr>
          <a:xfrm>
            <a:off x="89597" y="3440466"/>
            <a:ext cx="895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Verifica</a:t>
            </a:r>
            <a:r>
              <a:rPr lang="en-GB" dirty="0"/>
              <a:t> non </a:t>
            </a:r>
            <a:r>
              <a:rPr lang="en-GB" dirty="0" err="1"/>
              <a:t>sovrapposizione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</a:t>
            </a:r>
            <a:r>
              <a:rPr lang="en-GB" dirty="0" err="1"/>
              <a:t>particelle</a:t>
            </a:r>
            <a:endParaRPr lang="en-IT" dirty="0"/>
          </a:p>
        </p:txBody>
      </p:sp>
      <p:sp>
        <p:nvSpPr>
          <p:cNvPr id="17" name="Freccia a destra 13">
            <a:extLst>
              <a:ext uri="{FF2B5EF4-FFF2-40B4-BE49-F238E27FC236}">
                <a16:creationId xmlns:a16="http://schemas.microsoft.com/office/drawing/2014/main" id="{58F1A50E-6B3A-56E7-1B60-6DAEC82FC470}"/>
              </a:ext>
            </a:extLst>
          </p:cNvPr>
          <p:cNvSpPr/>
          <p:nvPr/>
        </p:nvSpPr>
        <p:spPr>
          <a:xfrm rot="5400000" flipV="1">
            <a:off x="1444652" y="2339664"/>
            <a:ext cx="427179" cy="180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19" name="Freccia a destra 13">
            <a:extLst>
              <a:ext uri="{FF2B5EF4-FFF2-40B4-BE49-F238E27FC236}">
                <a16:creationId xmlns:a16="http://schemas.microsoft.com/office/drawing/2014/main" id="{B583C997-A007-2166-BBB0-46B75F66AF43}"/>
              </a:ext>
            </a:extLst>
          </p:cNvPr>
          <p:cNvSpPr/>
          <p:nvPr/>
        </p:nvSpPr>
        <p:spPr>
          <a:xfrm rot="5400000" flipV="1">
            <a:off x="1444653" y="3171765"/>
            <a:ext cx="427179" cy="180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pic>
        <p:nvPicPr>
          <p:cNvPr id="21" name="Picture 20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8EBB783C-3A49-2FF9-2F0A-D54785AC4B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344" y="1143488"/>
            <a:ext cx="3288713" cy="1651026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:a16="http://schemas.microsoft.com/office/drawing/2014/main" id="{2EFDE953-D574-EFC2-5C71-445FF4681B8B}"/>
              </a:ext>
            </a:extLst>
          </p:cNvPr>
          <p:cNvSpPr txBox="1"/>
          <p:nvPr/>
        </p:nvSpPr>
        <p:spPr>
          <a:xfrm>
            <a:off x="295923" y="169482"/>
            <a:ext cx="6130891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Modello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Algoritmo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Posizione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Iniziale</a:t>
            </a:r>
            <a:endParaRPr lang="en-GB" sz="3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51536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2" y="5071566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63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23C01-FDBE-4E60-093E-763EE346603F}"/>
              </a:ext>
            </a:extLst>
          </p:cNvPr>
          <p:cNvSpPr/>
          <p:nvPr/>
        </p:nvSpPr>
        <p:spPr>
          <a:xfrm>
            <a:off x="5852160" y="3636752"/>
            <a:ext cx="732804" cy="221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288C4-81C5-409E-74F9-150FEB6179FD}"/>
              </a:ext>
            </a:extLst>
          </p:cNvPr>
          <p:cNvSpPr txBox="1"/>
          <p:nvPr/>
        </p:nvSpPr>
        <p:spPr>
          <a:xfrm>
            <a:off x="161221" y="1009946"/>
            <a:ext cx="73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Inserire particelle in maniera casuale nella sfera</a:t>
            </a:r>
          </a:p>
        </p:txBody>
      </p:sp>
      <p:sp>
        <p:nvSpPr>
          <p:cNvPr id="4" name="Freccia a destra 13">
            <a:extLst>
              <a:ext uri="{FF2B5EF4-FFF2-40B4-BE49-F238E27FC236}">
                <a16:creationId xmlns:a16="http://schemas.microsoft.com/office/drawing/2014/main" id="{79728F26-57C9-3F99-9D21-3D1612D58DCE}"/>
              </a:ext>
            </a:extLst>
          </p:cNvPr>
          <p:cNvSpPr/>
          <p:nvPr/>
        </p:nvSpPr>
        <p:spPr>
          <a:xfrm rot="5400000" flipV="1">
            <a:off x="1436653" y="1531000"/>
            <a:ext cx="427179" cy="180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56E26-84F2-4E79-A22F-7C6721DCBFE8}"/>
              </a:ext>
            </a:extLst>
          </p:cNvPr>
          <p:cNvSpPr txBox="1"/>
          <p:nvPr/>
        </p:nvSpPr>
        <p:spPr>
          <a:xfrm>
            <a:off x="161221" y="1858984"/>
            <a:ext cx="895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Utilizzo di distribuzione uniforme in una griglia tra -</a:t>
            </a:r>
            <a:r>
              <a:rPr lang="it-IT" dirty="0" err="1"/>
              <a:t>r</a:t>
            </a:r>
            <a:r>
              <a:rPr lang="it-IT" dirty="0"/>
              <a:t> e +</a:t>
            </a:r>
            <a:r>
              <a:rPr lang="it-IT" dirty="0" err="1"/>
              <a:t>r</a:t>
            </a:r>
            <a:endParaRPr lang="en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72CB0D-6D75-272B-C691-1AC5DA3C036D}"/>
                  </a:ext>
                </a:extLst>
              </p:cNvPr>
              <p:cNvSpPr txBox="1"/>
              <p:nvPr/>
            </p:nvSpPr>
            <p:spPr>
              <a:xfrm>
                <a:off x="89597" y="2648324"/>
                <a:ext cx="89598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Controllo </a:t>
                </a:r>
                <a:r>
                  <a:rPr lang="en-GB" dirty="0" err="1"/>
                  <a:t>su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IT" dirty="0"/>
                  <a:t>per evitare eccesiva vicinanza tra le particelle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72CB0D-6D75-272B-C691-1AC5DA3C0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7" y="2648324"/>
                <a:ext cx="8959836" cy="369332"/>
              </a:xfrm>
              <a:prstGeom prst="rect">
                <a:avLst/>
              </a:prstGeom>
              <a:blipFill>
                <a:blip r:embed="rId5"/>
                <a:stretch>
                  <a:fillRect l="-708" t="-6667" b="-26667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DC83C2F-965C-33C5-5958-9793F68A9E99}"/>
              </a:ext>
            </a:extLst>
          </p:cNvPr>
          <p:cNvSpPr txBox="1"/>
          <p:nvPr/>
        </p:nvSpPr>
        <p:spPr>
          <a:xfrm>
            <a:off x="89597" y="3440466"/>
            <a:ext cx="895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Verifica</a:t>
            </a:r>
            <a:r>
              <a:rPr lang="en-GB" dirty="0"/>
              <a:t> non </a:t>
            </a:r>
            <a:r>
              <a:rPr lang="en-GB" dirty="0" err="1"/>
              <a:t>sovrapposizione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</a:t>
            </a:r>
            <a:r>
              <a:rPr lang="en-GB" dirty="0" err="1"/>
              <a:t>particelle</a:t>
            </a:r>
            <a:endParaRPr lang="en-I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2CD819-7E86-CF1F-7D27-2E57FBFC0BDE}"/>
              </a:ext>
            </a:extLst>
          </p:cNvPr>
          <p:cNvSpPr txBox="1"/>
          <p:nvPr/>
        </p:nvSpPr>
        <p:spPr>
          <a:xfrm>
            <a:off x="184164" y="3949263"/>
            <a:ext cx="8959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</a:t>
            </a:r>
            <a:r>
              <a:rPr lang="en-IT" dirty="0"/>
              <a:t>tilizzo coordinate cartesiane e non sferiche per omogeneità negli algoritmi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/>
              <a:t>Se si utilizassero quelle sferiche si perderebbe utilizzo delle formule del moto di Netwon in quanto non si potrebbe più usare moto rettilineo uniforma ma bisognerebbe usarne uno rettilineo e due circolari</a:t>
            </a:r>
          </a:p>
        </p:txBody>
      </p:sp>
      <p:sp>
        <p:nvSpPr>
          <p:cNvPr id="17" name="Freccia a destra 13">
            <a:extLst>
              <a:ext uri="{FF2B5EF4-FFF2-40B4-BE49-F238E27FC236}">
                <a16:creationId xmlns:a16="http://schemas.microsoft.com/office/drawing/2014/main" id="{58F1A50E-6B3A-56E7-1B60-6DAEC82FC470}"/>
              </a:ext>
            </a:extLst>
          </p:cNvPr>
          <p:cNvSpPr/>
          <p:nvPr/>
        </p:nvSpPr>
        <p:spPr>
          <a:xfrm rot="5400000" flipV="1">
            <a:off x="1444652" y="2339664"/>
            <a:ext cx="427179" cy="180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19" name="Freccia a destra 13">
            <a:extLst>
              <a:ext uri="{FF2B5EF4-FFF2-40B4-BE49-F238E27FC236}">
                <a16:creationId xmlns:a16="http://schemas.microsoft.com/office/drawing/2014/main" id="{B583C997-A007-2166-BBB0-46B75F66AF43}"/>
              </a:ext>
            </a:extLst>
          </p:cNvPr>
          <p:cNvSpPr/>
          <p:nvPr/>
        </p:nvSpPr>
        <p:spPr>
          <a:xfrm rot="5400000" flipV="1">
            <a:off x="1444653" y="3171765"/>
            <a:ext cx="427179" cy="180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pic>
        <p:nvPicPr>
          <p:cNvPr id="21" name="Picture 20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8EBB783C-3A49-2FF9-2F0A-D54785AC4B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344" y="1143488"/>
            <a:ext cx="3288713" cy="1651026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:a16="http://schemas.microsoft.com/office/drawing/2014/main" id="{5B640C3E-0225-CF62-FDBD-6487795CBA14}"/>
              </a:ext>
            </a:extLst>
          </p:cNvPr>
          <p:cNvSpPr txBox="1"/>
          <p:nvPr/>
        </p:nvSpPr>
        <p:spPr>
          <a:xfrm>
            <a:off x="295923" y="169482"/>
            <a:ext cx="6130891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Modello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Algoritmo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Posizione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Iniziale</a:t>
            </a:r>
            <a:endParaRPr lang="en-GB" sz="3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49176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2" y="5071566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64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295924" y="169482"/>
            <a:ext cx="6130891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Modello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Algoritmo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Velocità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Iniziale</a:t>
            </a:r>
            <a:endParaRPr lang="en-GB" sz="3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23C01-FDBE-4E60-093E-763EE346603F}"/>
              </a:ext>
            </a:extLst>
          </p:cNvPr>
          <p:cNvSpPr/>
          <p:nvPr/>
        </p:nvSpPr>
        <p:spPr>
          <a:xfrm>
            <a:off x="5852160" y="3636752"/>
            <a:ext cx="732804" cy="221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288C4-81C5-409E-74F9-150FEB6179FD}"/>
              </a:ext>
            </a:extLst>
          </p:cNvPr>
          <p:cNvSpPr txBox="1"/>
          <p:nvPr/>
        </p:nvSpPr>
        <p:spPr>
          <a:xfrm>
            <a:off x="1402080" y="991629"/>
            <a:ext cx="736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/>
              <a:t>Velocià non può essere  nulla, in natura non troverò mai particelle ferme </a:t>
            </a:r>
          </a:p>
        </p:txBody>
      </p:sp>
    </p:spTree>
    <p:extLst>
      <p:ext uri="{BB962C8B-B14F-4D97-AF65-F5344CB8AC3E}">
        <p14:creationId xmlns:p14="http://schemas.microsoft.com/office/powerpoint/2010/main" val="13120380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2" y="5071566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65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295924" y="169482"/>
            <a:ext cx="5891516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Modello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Algoritmo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Velocità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Iniziale</a:t>
            </a:r>
            <a:endParaRPr lang="en-GB" sz="3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23C01-FDBE-4E60-093E-763EE346603F}"/>
              </a:ext>
            </a:extLst>
          </p:cNvPr>
          <p:cNvSpPr/>
          <p:nvPr/>
        </p:nvSpPr>
        <p:spPr>
          <a:xfrm>
            <a:off x="5852160" y="3636752"/>
            <a:ext cx="732804" cy="221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288C4-81C5-409E-74F9-150FEB6179FD}"/>
              </a:ext>
            </a:extLst>
          </p:cNvPr>
          <p:cNvSpPr txBox="1"/>
          <p:nvPr/>
        </p:nvSpPr>
        <p:spPr>
          <a:xfrm>
            <a:off x="1402080" y="991629"/>
            <a:ext cx="736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/>
              <a:t>Velocià non può essere  nulla, in natura non troverò mai particelle ferme </a:t>
            </a:r>
          </a:p>
        </p:txBody>
      </p:sp>
      <p:sp>
        <p:nvSpPr>
          <p:cNvPr id="4" name="Freccia a destra 13">
            <a:extLst>
              <a:ext uri="{FF2B5EF4-FFF2-40B4-BE49-F238E27FC236}">
                <a16:creationId xmlns:a16="http://schemas.microsoft.com/office/drawing/2014/main" id="{79728F26-57C9-3F99-9D21-3D1612D58DCE}"/>
              </a:ext>
            </a:extLst>
          </p:cNvPr>
          <p:cNvSpPr/>
          <p:nvPr/>
        </p:nvSpPr>
        <p:spPr>
          <a:xfrm rot="5400000" flipV="1">
            <a:off x="4222505" y="1456128"/>
            <a:ext cx="427179" cy="180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56E26-84F2-4E79-A22F-7C6721DCBFE8}"/>
              </a:ext>
            </a:extLst>
          </p:cNvPr>
          <p:cNvSpPr txBox="1"/>
          <p:nvPr/>
        </p:nvSpPr>
        <p:spPr>
          <a:xfrm>
            <a:off x="2722183" y="1832074"/>
            <a:ext cx="8959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Utilizzo distribuzione Maxwell-Boltzmann</a:t>
            </a:r>
            <a:endParaRPr lang="en-IT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9FC82F-CF97-93AB-EE11-A271BE012FB9}"/>
                  </a:ext>
                </a:extLst>
              </p:cNvPr>
              <p:cNvSpPr txBox="1"/>
              <p:nvPr/>
            </p:nvSpPr>
            <p:spPr>
              <a:xfrm>
                <a:off x="4328351" y="3630367"/>
                <a:ext cx="5121924" cy="741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IT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9FC82F-CF97-93AB-EE11-A271BE012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351" y="3630367"/>
                <a:ext cx="5121924" cy="7410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1217479D-86C9-85CE-6933-04AB3EA81AC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04254" y="3025962"/>
            <a:ext cx="4093875" cy="230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522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2" y="5071566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66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295924" y="169482"/>
            <a:ext cx="5881356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Modello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Algoritmo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Velocità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Iniziale</a:t>
            </a:r>
            <a:endParaRPr lang="en-GB" sz="3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23C01-FDBE-4E60-093E-763EE346603F}"/>
              </a:ext>
            </a:extLst>
          </p:cNvPr>
          <p:cNvSpPr/>
          <p:nvPr/>
        </p:nvSpPr>
        <p:spPr>
          <a:xfrm>
            <a:off x="5852160" y="3636752"/>
            <a:ext cx="732804" cy="221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288C4-81C5-409E-74F9-150FEB6179FD}"/>
              </a:ext>
            </a:extLst>
          </p:cNvPr>
          <p:cNvSpPr txBox="1"/>
          <p:nvPr/>
        </p:nvSpPr>
        <p:spPr>
          <a:xfrm>
            <a:off x="1402080" y="991629"/>
            <a:ext cx="736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/>
              <a:t>Velocià non può essere  nulla, in natura non troverò mai particelle ferme </a:t>
            </a:r>
          </a:p>
        </p:txBody>
      </p:sp>
      <p:sp>
        <p:nvSpPr>
          <p:cNvPr id="4" name="Freccia a destra 13">
            <a:extLst>
              <a:ext uri="{FF2B5EF4-FFF2-40B4-BE49-F238E27FC236}">
                <a16:creationId xmlns:a16="http://schemas.microsoft.com/office/drawing/2014/main" id="{79728F26-57C9-3F99-9D21-3D1612D58DCE}"/>
              </a:ext>
            </a:extLst>
          </p:cNvPr>
          <p:cNvSpPr/>
          <p:nvPr/>
        </p:nvSpPr>
        <p:spPr>
          <a:xfrm rot="5400000" flipV="1">
            <a:off x="4222505" y="1456128"/>
            <a:ext cx="427179" cy="180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56E26-84F2-4E79-A22F-7C6721DCBFE8}"/>
              </a:ext>
            </a:extLst>
          </p:cNvPr>
          <p:cNvSpPr txBox="1"/>
          <p:nvPr/>
        </p:nvSpPr>
        <p:spPr>
          <a:xfrm>
            <a:off x="2722183" y="1832074"/>
            <a:ext cx="8959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Utilizzo distribuzione Maxwell-Boltzmann</a:t>
            </a:r>
            <a:endParaRPr lang="en-IT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2CB0D-6D75-272B-C691-1AC5DA3C036D}"/>
              </a:ext>
            </a:extLst>
          </p:cNvPr>
          <p:cNvSpPr txBox="1"/>
          <p:nvPr/>
        </p:nvSpPr>
        <p:spPr>
          <a:xfrm>
            <a:off x="624642" y="2606408"/>
            <a:ext cx="9763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Distribuzione velocità particelle in un gas ideale ad una certa temperatura (ambiente in questo caso)</a:t>
            </a:r>
            <a:endParaRPr lang="en-IT" sz="1600" dirty="0"/>
          </a:p>
        </p:txBody>
      </p:sp>
      <p:sp>
        <p:nvSpPr>
          <p:cNvPr id="17" name="Freccia a destra 13">
            <a:extLst>
              <a:ext uri="{FF2B5EF4-FFF2-40B4-BE49-F238E27FC236}">
                <a16:creationId xmlns:a16="http://schemas.microsoft.com/office/drawing/2014/main" id="{58F1A50E-6B3A-56E7-1B60-6DAEC82FC470}"/>
              </a:ext>
            </a:extLst>
          </p:cNvPr>
          <p:cNvSpPr/>
          <p:nvPr/>
        </p:nvSpPr>
        <p:spPr>
          <a:xfrm rot="5400000" flipV="1">
            <a:off x="4222505" y="2295642"/>
            <a:ext cx="427179" cy="180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9FC82F-CF97-93AB-EE11-A271BE012FB9}"/>
                  </a:ext>
                </a:extLst>
              </p:cNvPr>
              <p:cNvSpPr txBox="1"/>
              <p:nvPr/>
            </p:nvSpPr>
            <p:spPr>
              <a:xfrm>
                <a:off x="4328351" y="3630367"/>
                <a:ext cx="5121924" cy="741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IT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9FC82F-CF97-93AB-EE11-A271BE012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351" y="3630367"/>
                <a:ext cx="5121924" cy="7410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1217479D-86C9-85CE-6933-04AB3EA81AC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04254" y="3025962"/>
            <a:ext cx="4093875" cy="230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873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2" y="5071566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67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-101600" y="169482"/>
            <a:ext cx="6898640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Modello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Algoritmo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Accelerazione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Iniziale</a:t>
            </a:r>
            <a:endParaRPr lang="en-GB" sz="3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23C01-FDBE-4E60-093E-763EE346603F}"/>
              </a:ext>
            </a:extLst>
          </p:cNvPr>
          <p:cNvSpPr/>
          <p:nvPr/>
        </p:nvSpPr>
        <p:spPr>
          <a:xfrm>
            <a:off x="5852160" y="3636752"/>
            <a:ext cx="732804" cy="221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288C4-81C5-409E-74F9-150FEB6179FD}"/>
              </a:ext>
            </a:extLst>
          </p:cNvPr>
          <p:cNvSpPr txBox="1"/>
          <p:nvPr/>
        </p:nvSpPr>
        <p:spPr>
          <a:xfrm>
            <a:off x="3114040" y="982492"/>
            <a:ext cx="736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/>
              <a:t>Accelerazione iniziale nulla </a:t>
            </a:r>
          </a:p>
        </p:txBody>
      </p:sp>
      <p:sp>
        <p:nvSpPr>
          <p:cNvPr id="4" name="Freccia a destra 13">
            <a:extLst>
              <a:ext uri="{FF2B5EF4-FFF2-40B4-BE49-F238E27FC236}">
                <a16:creationId xmlns:a16="http://schemas.microsoft.com/office/drawing/2014/main" id="{79728F26-57C9-3F99-9D21-3D1612D58DCE}"/>
              </a:ext>
            </a:extLst>
          </p:cNvPr>
          <p:cNvSpPr/>
          <p:nvPr/>
        </p:nvSpPr>
        <p:spPr>
          <a:xfrm rot="5400000" flipV="1">
            <a:off x="4222505" y="1456128"/>
            <a:ext cx="427179" cy="180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56E26-84F2-4E79-A22F-7C6721DCBFE8}"/>
              </a:ext>
            </a:extLst>
          </p:cNvPr>
          <p:cNvSpPr txBox="1"/>
          <p:nvPr/>
        </p:nvSpPr>
        <p:spPr>
          <a:xfrm>
            <a:off x="2722183" y="1832074"/>
            <a:ext cx="8959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Calcolata poi con forza </a:t>
            </a:r>
            <a:r>
              <a:rPr lang="it-IT" sz="1600" dirty="0" err="1"/>
              <a:t>Lennard</a:t>
            </a:r>
            <a:r>
              <a:rPr lang="it-IT" sz="1600" dirty="0"/>
              <a:t>-Jones</a:t>
            </a:r>
            <a:endParaRPr lang="en-IT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2CB0D-6D75-272B-C691-1AC5DA3C036D}"/>
              </a:ext>
            </a:extLst>
          </p:cNvPr>
          <p:cNvSpPr txBox="1"/>
          <p:nvPr/>
        </p:nvSpPr>
        <p:spPr>
          <a:xfrm>
            <a:off x="340162" y="2617242"/>
            <a:ext cx="9763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Non impongo accelerazioni iniziali tutte uguali poiché prima energia calcolata non avrà valore corretto</a:t>
            </a:r>
            <a:endParaRPr lang="en-IT" sz="1600" dirty="0"/>
          </a:p>
        </p:txBody>
      </p:sp>
      <p:sp>
        <p:nvSpPr>
          <p:cNvPr id="17" name="Freccia a destra 13">
            <a:extLst>
              <a:ext uri="{FF2B5EF4-FFF2-40B4-BE49-F238E27FC236}">
                <a16:creationId xmlns:a16="http://schemas.microsoft.com/office/drawing/2014/main" id="{58F1A50E-6B3A-56E7-1B60-6DAEC82FC470}"/>
              </a:ext>
            </a:extLst>
          </p:cNvPr>
          <p:cNvSpPr/>
          <p:nvPr/>
        </p:nvSpPr>
        <p:spPr>
          <a:xfrm rot="5400000" flipV="1">
            <a:off x="4222505" y="2295642"/>
            <a:ext cx="427179" cy="180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9" name="Freccia a destra 13">
            <a:extLst>
              <a:ext uri="{FF2B5EF4-FFF2-40B4-BE49-F238E27FC236}">
                <a16:creationId xmlns:a16="http://schemas.microsoft.com/office/drawing/2014/main" id="{5BAED4F8-038A-5873-ACB3-0BD688A23612}"/>
              </a:ext>
            </a:extLst>
          </p:cNvPr>
          <p:cNvSpPr/>
          <p:nvPr/>
        </p:nvSpPr>
        <p:spPr>
          <a:xfrm rot="5400000" flipV="1">
            <a:off x="4222505" y="3264018"/>
            <a:ext cx="427179" cy="180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B3DCFE-E750-7AD1-F091-9AF4B3B404B1}"/>
              </a:ext>
            </a:extLst>
          </p:cNvPr>
          <p:cNvSpPr txBox="1"/>
          <p:nvPr/>
        </p:nvSpPr>
        <p:spPr>
          <a:xfrm>
            <a:off x="0" y="3610628"/>
            <a:ext cx="9961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/>
              <a:t>Infatti nello step successivo ricacolcolo </a:t>
            </a:r>
            <a:r>
              <a:rPr lang="en-GB" sz="1600" b="0" i="0" u="none" strike="noStrike" dirty="0">
                <a:effectLst/>
                <a:latin typeface="Arial" panose="020B0604020202020204" pitchFamily="34" charset="0"/>
              </a:rPr>
              <a:t>’</a:t>
            </a:r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accelerazionetenendo</a:t>
            </a:r>
            <a:r>
              <a:rPr lang="en-GB" sz="16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conto</a:t>
            </a:r>
            <a:r>
              <a:rPr lang="en-GB" sz="16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delle</a:t>
            </a:r>
            <a:r>
              <a:rPr lang="en-GB" sz="16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interazioni</a:t>
            </a:r>
            <a:r>
              <a:rPr lang="en-GB" sz="16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tra</a:t>
            </a:r>
            <a:r>
              <a:rPr lang="en-GB" sz="1600" b="0" i="0" u="none" strike="noStrike" dirty="0">
                <a:effectLst/>
                <a:latin typeface="Arial" panose="020B0604020202020204" pitchFamily="34" charset="0"/>
              </a:rPr>
              <a:t> le </a:t>
            </a:r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varie</a:t>
            </a:r>
            <a:r>
              <a:rPr lang="en-GB" sz="16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particelle</a:t>
            </a:r>
            <a:r>
              <a:rPr lang="en-GB" sz="1600" dirty="0"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avendo</a:t>
            </a:r>
            <a:r>
              <a:rPr lang="en-GB" sz="16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queste</a:t>
            </a:r>
            <a:r>
              <a:rPr lang="en-GB" sz="16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cambiato</a:t>
            </a:r>
            <a:r>
              <a:rPr lang="en-GB" sz="16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posizione</a:t>
            </a:r>
            <a:endParaRPr lang="en-IT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C53696-DB63-DDEE-77DB-6A0B6E189DD3}"/>
              </a:ext>
            </a:extLst>
          </p:cNvPr>
          <p:cNvSpPr txBox="1"/>
          <p:nvPr/>
        </p:nvSpPr>
        <p:spPr>
          <a:xfrm>
            <a:off x="371038" y="4733012"/>
            <a:ext cx="868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È</a:t>
            </a:r>
            <a:r>
              <a:rPr lang="en-GB" sz="1600" b="0" i="0" u="none" strike="noStrike" dirty="0">
                <a:effectLst/>
                <a:latin typeface="Arial" panose="020B0604020202020204" pitchFamily="34" charset="0"/>
              </a:rPr>
              <a:t> bene </a:t>
            </a:r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ricordare</a:t>
            </a:r>
            <a:r>
              <a:rPr lang="en-GB" sz="16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che</a:t>
            </a:r>
            <a:r>
              <a:rPr lang="en-GB" sz="16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l’accelerazione</a:t>
            </a:r>
            <a:r>
              <a:rPr lang="en-GB" sz="16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dipenda</a:t>
            </a:r>
            <a:r>
              <a:rPr lang="en-GB" sz="16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dalle</a:t>
            </a:r>
            <a:r>
              <a:rPr lang="en-GB" sz="16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reciproche</a:t>
            </a:r>
            <a:r>
              <a:rPr lang="en-GB" sz="16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posizioni</a:t>
            </a:r>
            <a:r>
              <a:rPr lang="en-GB" sz="16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tra</a:t>
            </a:r>
            <a:r>
              <a:rPr lang="en-GB" sz="1600" b="0" i="0" u="none" strike="noStrike" dirty="0">
                <a:effectLst/>
                <a:latin typeface="Arial" panose="020B0604020202020204" pitchFamily="34" charset="0"/>
              </a:rPr>
              <a:t> le </a:t>
            </a:r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particelle</a:t>
            </a:r>
            <a:endParaRPr lang="en-IT" sz="1600" dirty="0"/>
          </a:p>
        </p:txBody>
      </p:sp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EDB6B794-9789-9C46-ADA8-086F64770E45}"/>
              </a:ext>
            </a:extLst>
          </p:cNvPr>
          <p:cNvSpPr/>
          <p:nvPr/>
        </p:nvSpPr>
        <p:spPr>
          <a:xfrm rot="5400000" flipV="1">
            <a:off x="4222506" y="4329525"/>
            <a:ext cx="427179" cy="180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23402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2" y="5071566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68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-101600" y="169482"/>
            <a:ext cx="6898640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Modello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Algoritmo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Accelerazione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Iniziale</a:t>
            </a:r>
            <a:endParaRPr lang="en-GB" sz="3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288C4-81C5-409E-74F9-150FEB6179FD}"/>
              </a:ext>
            </a:extLst>
          </p:cNvPr>
          <p:cNvSpPr txBox="1"/>
          <p:nvPr/>
        </p:nvSpPr>
        <p:spPr>
          <a:xfrm>
            <a:off x="3114040" y="982492"/>
            <a:ext cx="736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/>
              <a:t>Accelerazione iniziale nulla </a:t>
            </a:r>
          </a:p>
        </p:txBody>
      </p:sp>
    </p:spTree>
    <p:extLst>
      <p:ext uri="{BB962C8B-B14F-4D97-AF65-F5344CB8AC3E}">
        <p14:creationId xmlns:p14="http://schemas.microsoft.com/office/powerpoint/2010/main" val="40508817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2" y="5071566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69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-101600" y="169482"/>
            <a:ext cx="6898640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Modello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Algoritmo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Accelerazione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Iniziale</a:t>
            </a:r>
            <a:endParaRPr lang="en-GB" sz="3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23C01-FDBE-4E60-093E-763EE346603F}"/>
              </a:ext>
            </a:extLst>
          </p:cNvPr>
          <p:cNvSpPr/>
          <p:nvPr/>
        </p:nvSpPr>
        <p:spPr>
          <a:xfrm>
            <a:off x="5852160" y="3636752"/>
            <a:ext cx="732804" cy="221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288C4-81C5-409E-74F9-150FEB6179FD}"/>
              </a:ext>
            </a:extLst>
          </p:cNvPr>
          <p:cNvSpPr txBox="1"/>
          <p:nvPr/>
        </p:nvSpPr>
        <p:spPr>
          <a:xfrm>
            <a:off x="3114040" y="982492"/>
            <a:ext cx="736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/>
              <a:t>Accelerazione iniziale nulla </a:t>
            </a:r>
          </a:p>
        </p:txBody>
      </p:sp>
      <p:sp>
        <p:nvSpPr>
          <p:cNvPr id="4" name="Freccia a destra 13">
            <a:extLst>
              <a:ext uri="{FF2B5EF4-FFF2-40B4-BE49-F238E27FC236}">
                <a16:creationId xmlns:a16="http://schemas.microsoft.com/office/drawing/2014/main" id="{79728F26-57C9-3F99-9D21-3D1612D58DCE}"/>
              </a:ext>
            </a:extLst>
          </p:cNvPr>
          <p:cNvSpPr/>
          <p:nvPr/>
        </p:nvSpPr>
        <p:spPr>
          <a:xfrm rot="5400000" flipV="1">
            <a:off x="4222505" y="1456128"/>
            <a:ext cx="427179" cy="180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56E26-84F2-4E79-A22F-7C6721DCBFE8}"/>
              </a:ext>
            </a:extLst>
          </p:cNvPr>
          <p:cNvSpPr txBox="1"/>
          <p:nvPr/>
        </p:nvSpPr>
        <p:spPr>
          <a:xfrm>
            <a:off x="2722183" y="1832074"/>
            <a:ext cx="8959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Calcolata poi con forza </a:t>
            </a:r>
            <a:r>
              <a:rPr lang="it-IT" sz="1600" dirty="0" err="1"/>
              <a:t>Lennard</a:t>
            </a:r>
            <a:r>
              <a:rPr lang="it-IT" sz="1600" dirty="0"/>
              <a:t>-Jones</a:t>
            </a:r>
            <a:endParaRPr lang="en-IT" sz="1600" dirty="0"/>
          </a:p>
        </p:txBody>
      </p:sp>
    </p:spTree>
    <p:extLst>
      <p:ext uri="{BB962C8B-B14F-4D97-AF65-F5344CB8AC3E}">
        <p14:creationId xmlns:p14="http://schemas.microsoft.com/office/powerpoint/2010/main" val="1464442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7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0" name="CasellaDiTesto 10">
            <a:extLst>
              <a:ext uri="{FF2B5EF4-FFF2-40B4-BE49-F238E27FC236}">
                <a16:creationId xmlns:a16="http://schemas.microsoft.com/office/drawing/2014/main" id="{FB3C6E92-DE30-CEA5-925F-45EACA869DE0}"/>
              </a:ext>
            </a:extLst>
          </p:cNvPr>
          <p:cNvSpPr txBox="1"/>
          <p:nvPr/>
        </p:nvSpPr>
        <p:spPr>
          <a:xfrm>
            <a:off x="-29211" y="168235"/>
            <a:ext cx="6661768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+mj-lt"/>
                <a:cs typeface="Calibri Light"/>
              </a:rPr>
              <a:t>INTRODUZIONE: Caso </a:t>
            </a:r>
            <a:r>
              <a:rPr lang="en-GB" sz="3000" b="1" dirty="0" err="1">
                <a:solidFill>
                  <a:schemeClr val="bg1"/>
                </a:solidFill>
                <a:latin typeface="+mj-lt"/>
                <a:cs typeface="Calibri Light"/>
              </a:rPr>
              <a:t>considerato</a:t>
            </a:r>
            <a:endParaRPr lang="en-GB" sz="3000" b="1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408202-8F95-076B-FB40-E3529F94EDBB}"/>
              </a:ext>
            </a:extLst>
          </p:cNvPr>
          <p:cNvSpPr txBox="1"/>
          <p:nvPr/>
        </p:nvSpPr>
        <p:spPr>
          <a:xfrm>
            <a:off x="1311792" y="1185202"/>
            <a:ext cx="514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r>
              <a:rPr lang="en-IT" dirty="0"/>
              <a:t>oto due particelle</a:t>
            </a:r>
          </a:p>
        </p:txBody>
      </p:sp>
      <p:pic>
        <p:nvPicPr>
          <p:cNvPr id="5" name="Picture 4" descr="A picture containing circle, art, drawing, screenshot&#10;&#10;Description automatically generated">
            <a:extLst>
              <a:ext uri="{FF2B5EF4-FFF2-40B4-BE49-F238E27FC236}">
                <a16:creationId xmlns:a16="http://schemas.microsoft.com/office/drawing/2014/main" id="{27DDFED4-E6B8-7CBD-A3A4-293FAE45E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7850" y="1145155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75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2" y="5071566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70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-101600" y="169482"/>
            <a:ext cx="6898640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Modello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Algoritmo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Accelerazione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Iniziale</a:t>
            </a:r>
            <a:endParaRPr lang="en-GB" sz="3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288C4-81C5-409E-74F9-150FEB6179FD}"/>
              </a:ext>
            </a:extLst>
          </p:cNvPr>
          <p:cNvSpPr txBox="1"/>
          <p:nvPr/>
        </p:nvSpPr>
        <p:spPr>
          <a:xfrm>
            <a:off x="3114040" y="982492"/>
            <a:ext cx="736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/>
              <a:t>Accelerazione iniziale nulla </a:t>
            </a:r>
          </a:p>
        </p:txBody>
      </p:sp>
      <p:sp>
        <p:nvSpPr>
          <p:cNvPr id="4" name="Freccia a destra 13">
            <a:extLst>
              <a:ext uri="{FF2B5EF4-FFF2-40B4-BE49-F238E27FC236}">
                <a16:creationId xmlns:a16="http://schemas.microsoft.com/office/drawing/2014/main" id="{79728F26-57C9-3F99-9D21-3D1612D58DCE}"/>
              </a:ext>
            </a:extLst>
          </p:cNvPr>
          <p:cNvSpPr/>
          <p:nvPr/>
        </p:nvSpPr>
        <p:spPr>
          <a:xfrm rot="5400000" flipV="1">
            <a:off x="4222505" y="1456128"/>
            <a:ext cx="427179" cy="180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56E26-84F2-4E79-A22F-7C6721DCBFE8}"/>
              </a:ext>
            </a:extLst>
          </p:cNvPr>
          <p:cNvSpPr txBox="1"/>
          <p:nvPr/>
        </p:nvSpPr>
        <p:spPr>
          <a:xfrm>
            <a:off x="2722183" y="1832074"/>
            <a:ext cx="8959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Calcolata poi con forza </a:t>
            </a:r>
            <a:r>
              <a:rPr lang="it-IT" sz="1600" dirty="0" err="1"/>
              <a:t>Lennard</a:t>
            </a:r>
            <a:r>
              <a:rPr lang="it-IT" sz="1600" dirty="0"/>
              <a:t>-Jones</a:t>
            </a:r>
            <a:endParaRPr lang="en-IT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2CB0D-6D75-272B-C691-1AC5DA3C036D}"/>
              </a:ext>
            </a:extLst>
          </p:cNvPr>
          <p:cNvSpPr txBox="1"/>
          <p:nvPr/>
        </p:nvSpPr>
        <p:spPr>
          <a:xfrm>
            <a:off x="340162" y="2617242"/>
            <a:ext cx="9763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Non impongo accelerazioni iniziali tutte uguali poiché prima energia calcolata non avrà valore corretto</a:t>
            </a:r>
            <a:endParaRPr lang="en-IT" sz="1600" dirty="0"/>
          </a:p>
        </p:txBody>
      </p:sp>
      <p:sp>
        <p:nvSpPr>
          <p:cNvPr id="17" name="Freccia a destra 13">
            <a:extLst>
              <a:ext uri="{FF2B5EF4-FFF2-40B4-BE49-F238E27FC236}">
                <a16:creationId xmlns:a16="http://schemas.microsoft.com/office/drawing/2014/main" id="{58F1A50E-6B3A-56E7-1B60-6DAEC82FC470}"/>
              </a:ext>
            </a:extLst>
          </p:cNvPr>
          <p:cNvSpPr/>
          <p:nvPr/>
        </p:nvSpPr>
        <p:spPr>
          <a:xfrm rot="5400000" flipV="1">
            <a:off x="4222505" y="2295642"/>
            <a:ext cx="427179" cy="180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89050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2" y="5071566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71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-101600" y="169482"/>
            <a:ext cx="6898640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Modello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Algoritmo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Accelerazione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Iniziale</a:t>
            </a:r>
            <a:endParaRPr lang="en-GB" sz="3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23C01-FDBE-4E60-093E-763EE346603F}"/>
              </a:ext>
            </a:extLst>
          </p:cNvPr>
          <p:cNvSpPr/>
          <p:nvPr/>
        </p:nvSpPr>
        <p:spPr>
          <a:xfrm>
            <a:off x="5852160" y="3636752"/>
            <a:ext cx="732804" cy="221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288C4-81C5-409E-74F9-150FEB6179FD}"/>
              </a:ext>
            </a:extLst>
          </p:cNvPr>
          <p:cNvSpPr txBox="1"/>
          <p:nvPr/>
        </p:nvSpPr>
        <p:spPr>
          <a:xfrm>
            <a:off x="3114040" y="982492"/>
            <a:ext cx="736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/>
              <a:t>Accelerazione iniziale nulla </a:t>
            </a:r>
          </a:p>
        </p:txBody>
      </p:sp>
      <p:sp>
        <p:nvSpPr>
          <p:cNvPr id="4" name="Freccia a destra 13">
            <a:extLst>
              <a:ext uri="{FF2B5EF4-FFF2-40B4-BE49-F238E27FC236}">
                <a16:creationId xmlns:a16="http://schemas.microsoft.com/office/drawing/2014/main" id="{79728F26-57C9-3F99-9D21-3D1612D58DCE}"/>
              </a:ext>
            </a:extLst>
          </p:cNvPr>
          <p:cNvSpPr/>
          <p:nvPr/>
        </p:nvSpPr>
        <p:spPr>
          <a:xfrm rot="5400000" flipV="1">
            <a:off x="4222505" y="1456128"/>
            <a:ext cx="427179" cy="180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56E26-84F2-4E79-A22F-7C6721DCBFE8}"/>
              </a:ext>
            </a:extLst>
          </p:cNvPr>
          <p:cNvSpPr txBox="1"/>
          <p:nvPr/>
        </p:nvSpPr>
        <p:spPr>
          <a:xfrm>
            <a:off x="2722183" y="1832074"/>
            <a:ext cx="8959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Calcolata poi con forza </a:t>
            </a:r>
            <a:r>
              <a:rPr lang="it-IT" sz="1600" dirty="0" err="1"/>
              <a:t>Lennard</a:t>
            </a:r>
            <a:r>
              <a:rPr lang="it-IT" sz="1600" dirty="0"/>
              <a:t>-Jones</a:t>
            </a:r>
            <a:endParaRPr lang="en-IT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2CB0D-6D75-272B-C691-1AC5DA3C036D}"/>
              </a:ext>
            </a:extLst>
          </p:cNvPr>
          <p:cNvSpPr txBox="1"/>
          <p:nvPr/>
        </p:nvSpPr>
        <p:spPr>
          <a:xfrm>
            <a:off x="340162" y="2617242"/>
            <a:ext cx="9763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Non impongo accelerazioni iniziali tutte uguali poiché prima energia calcolata non avrà valore corretto</a:t>
            </a:r>
            <a:endParaRPr lang="en-IT" sz="1600" dirty="0"/>
          </a:p>
        </p:txBody>
      </p:sp>
      <p:sp>
        <p:nvSpPr>
          <p:cNvPr id="17" name="Freccia a destra 13">
            <a:extLst>
              <a:ext uri="{FF2B5EF4-FFF2-40B4-BE49-F238E27FC236}">
                <a16:creationId xmlns:a16="http://schemas.microsoft.com/office/drawing/2014/main" id="{58F1A50E-6B3A-56E7-1B60-6DAEC82FC470}"/>
              </a:ext>
            </a:extLst>
          </p:cNvPr>
          <p:cNvSpPr/>
          <p:nvPr/>
        </p:nvSpPr>
        <p:spPr>
          <a:xfrm rot="5400000" flipV="1">
            <a:off x="4222505" y="2295642"/>
            <a:ext cx="427179" cy="180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9" name="Freccia a destra 13">
            <a:extLst>
              <a:ext uri="{FF2B5EF4-FFF2-40B4-BE49-F238E27FC236}">
                <a16:creationId xmlns:a16="http://schemas.microsoft.com/office/drawing/2014/main" id="{5BAED4F8-038A-5873-ACB3-0BD688A23612}"/>
              </a:ext>
            </a:extLst>
          </p:cNvPr>
          <p:cNvSpPr/>
          <p:nvPr/>
        </p:nvSpPr>
        <p:spPr>
          <a:xfrm rot="5400000" flipV="1">
            <a:off x="4222505" y="3264018"/>
            <a:ext cx="427179" cy="180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B3DCFE-E750-7AD1-F091-9AF4B3B404B1}"/>
              </a:ext>
            </a:extLst>
          </p:cNvPr>
          <p:cNvSpPr txBox="1"/>
          <p:nvPr/>
        </p:nvSpPr>
        <p:spPr>
          <a:xfrm>
            <a:off x="0" y="3610628"/>
            <a:ext cx="9961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/>
              <a:t>Infatti nello step successivo ricacolcolo </a:t>
            </a:r>
            <a:r>
              <a:rPr lang="en-GB" sz="1600" b="0" i="0" u="none" strike="noStrike" dirty="0">
                <a:effectLst/>
                <a:latin typeface="Arial" panose="020B0604020202020204" pitchFamily="34" charset="0"/>
              </a:rPr>
              <a:t>’</a:t>
            </a:r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accelerazionetenendo</a:t>
            </a:r>
            <a:r>
              <a:rPr lang="en-GB" sz="16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conto</a:t>
            </a:r>
            <a:r>
              <a:rPr lang="en-GB" sz="16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delle</a:t>
            </a:r>
            <a:r>
              <a:rPr lang="en-GB" sz="16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interazioni</a:t>
            </a:r>
            <a:r>
              <a:rPr lang="en-GB" sz="16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tra</a:t>
            </a:r>
            <a:r>
              <a:rPr lang="en-GB" sz="1600" b="0" i="0" u="none" strike="noStrike" dirty="0">
                <a:effectLst/>
                <a:latin typeface="Arial" panose="020B0604020202020204" pitchFamily="34" charset="0"/>
              </a:rPr>
              <a:t> le </a:t>
            </a:r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varie</a:t>
            </a:r>
            <a:r>
              <a:rPr lang="en-GB" sz="16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particelle</a:t>
            </a:r>
            <a:r>
              <a:rPr lang="en-GB" sz="1600" dirty="0"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avendo</a:t>
            </a:r>
            <a:r>
              <a:rPr lang="en-GB" sz="16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queste</a:t>
            </a:r>
            <a:r>
              <a:rPr lang="en-GB" sz="16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cambiato</a:t>
            </a:r>
            <a:r>
              <a:rPr lang="en-GB" sz="16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posizione</a:t>
            </a:r>
            <a:endParaRPr lang="en-IT" sz="1600" dirty="0"/>
          </a:p>
        </p:txBody>
      </p:sp>
    </p:spTree>
    <p:extLst>
      <p:ext uri="{BB962C8B-B14F-4D97-AF65-F5344CB8AC3E}">
        <p14:creationId xmlns:p14="http://schemas.microsoft.com/office/powerpoint/2010/main" val="14173022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2" y="5071566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72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-101600" y="169482"/>
            <a:ext cx="6898640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Modello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Algoritmo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Accelerazione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Iniziale</a:t>
            </a:r>
            <a:endParaRPr lang="en-GB" sz="3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23C01-FDBE-4E60-093E-763EE346603F}"/>
              </a:ext>
            </a:extLst>
          </p:cNvPr>
          <p:cNvSpPr/>
          <p:nvPr/>
        </p:nvSpPr>
        <p:spPr>
          <a:xfrm>
            <a:off x="5852160" y="3636752"/>
            <a:ext cx="732804" cy="221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288C4-81C5-409E-74F9-150FEB6179FD}"/>
              </a:ext>
            </a:extLst>
          </p:cNvPr>
          <p:cNvSpPr txBox="1"/>
          <p:nvPr/>
        </p:nvSpPr>
        <p:spPr>
          <a:xfrm>
            <a:off x="3114040" y="982492"/>
            <a:ext cx="736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/>
              <a:t>Accelerazione iniziale nulla </a:t>
            </a:r>
          </a:p>
        </p:txBody>
      </p:sp>
      <p:sp>
        <p:nvSpPr>
          <p:cNvPr id="4" name="Freccia a destra 13">
            <a:extLst>
              <a:ext uri="{FF2B5EF4-FFF2-40B4-BE49-F238E27FC236}">
                <a16:creationId xmlns:a16="http://schemas.microsoft.com/office/drawing/2014/main" id="{79728F26-57C9-3F99-9D21-3D1612D58DCE}"/>
              </a:ext>
            </a:extLst>
          </p:cNvPr>
          <p:cNvSpPr/>
          <p:nvPr/>
        </p:nvSpPr>
        <p:spPr>
          <a:xfrm rot="5400000" flipV="1">
            <a:off x="4222505" y="1456128"/>
            <a:ext cx="427179" cy="180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56E26-84F2-4E79-A22F-7C6721DCBFE8}"/>
              </a:ext>
            </a:extLst>
          </p:cNvPr>
          <p:cNvSpPr txBox="1"/>
          <p:nvPr/>
        </p:nvSpPr>
        <p:spPr>
          <a:xfrm>
            <a:off x="2722183" y="1832074"/>
            <a:ext cx="8959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Calcolata poi con forza </a:t>
            </a:r>
            <a:r>
              <a:rPr lang="it-IT" sz="1600" dirty="0" err="1"/>
              <a:t>Lennard</a:t>
            </a:r>
            <a:r>
              <a:rPr lang="it-IT" sz="1600" dirty="0"/>
              <a:t>-Jones</a:t>
            </a:r>
            <a:endParaRPr lang="en-IT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2CB0D-6D75-272B-C691-1AC5DA3C036D}"/>
              </a:ext>
            </a:extLst>
          </p:cNvPr>
          <p:cNvSpPr txBox="1"/>
          <p:nvPr/>
        </p:nvSpPr>
        <p:spPr>
          <a:xfrm>
            <a:off x="340162" y="2617242"/>
            <a:ext cx="9763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Non impongo accelerazioni iniziali tutte uguali poiché prima energia calcolata non avrà valore corretto</a:t>
            </a:r>
            <a:endParaRPr lang="en-IT" sz="1600" dirty="0"/>
          </a:p>
        </p:txBody>
      </p:sp>
      <p:sp>
        <p:nvSpPr>
          <p:cNvPr id="17" name="Freccia a destra 13">
            <a:extLst>
              <a:ext uri="{FF2B5EF4-FFF2-40B4-BE49-F238E27FC236}">
                <a16:creationId xmlns:a16="http://schemas.microsoft.com/office/drawing/2014/main" id="{58F1A50E-6B3A-56E7-1B60-6DAEC82FC470}"/>
              </a:ext>
            </a:extLst>
          </p:cNvPr>
          <p:cNvSpPr/>
          <p:nvPr/>
        </p:nvSpPr>
        <p:spPr>
          <a:xfrm rot="5400000" flipV="1">
            <a:off x="4222505" y="2295642"/>
            <a:ext cx="427179" cy="180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9" name="Freccia a destra 13">
            <a:extLst>
              <a:ext uri="{FF2B5EF4-FFF2-40B4-BE49-F238E27FC236}">
                <a16:creationId xmlns:a16="http://schemas.microsoft.com/office/drawing/2014/main" id="{5BAED4F8-038A-5873-ACB3-0BD688A23612}"/>
              </a:ext>
            </a:extLst>
          </p:cNvPr>
          <p:cNvSpPr/>
          <p:nvPr/>
        </p:nvSpPr>
        <p:spPr>
          <a:xfrm rot="5400000" flipV="1">
            <a:off x="4222505" y="3264018"/>
            <a:ext cx="427179" cy="180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B3DCFE-E750-7AD1-F091-9AF4B3B404B1}"/>
              </a:ext>
            </a:extLst>
          </p:cNvPr>
          <p:cNvSpPr txBox="1"/>
          <p:nvPr/>
        </p:nvSpPr>
        <p:spPr>
          <a:xfrm>
            <a:off x="0" y="3610628"/>
            <a:ext cx="9961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/>
              <a:t>Infatti nello step successivo ricacolcolo </a:t>
            </a:r>
            <a:r>
              <a:rPr lang="en-GB" sz="1600" b="0" i="0" u="none" strike="noStrike" dirty="0">
                <a:effectLst/>
                <a:latin typeface="Arial" panose="020B0604020202020204" pitchFamily="34" charset="0"/>
              </a:rPr>
              <a:t>’</a:t>
            </a:r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accelerazionetenendo</a:t>
            </a:r>
            <a:r>
              <a:rPr lang="en-GB" sz="16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conto</a:t>
            </a:r>
            <a:r>
              <a:rPr lang="en-GB" sz="16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delle</a:t>
            </a:r>
            <a:r>
              <a:rPr lang="en-GB" sz="16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interazioni</a:t>
            </a:r>
            <a:r>
              <a:rPr lang="en-GB" sz="16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tra</a:t>
            </a:r>
            <a:r>
              <a:rPr lang="en-GB" sz="1600" b="0" i="0" u="none" strike="noStrike" dirty="0">
                <a:effectLst/>
                <a:latin typeface="Arial" panose="020B0604020202020204" pitchFamily="34" charset="0"/>
              </a:rPr>
              <a:t> le </a:t>
            </a:r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varie</a:t>
            </a:r>
            <a:r>
              <a:rPr lang="en-GB" sz="16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particelle</a:t>
            </a:r>
            <a:r>
              <a:rPr lang="en-GB" sz="1600" dirty="0"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avendo</a:t>
            </a:r>
            <a:r>
              <a:rPr lang="en-GB" sz="16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queste</a:t>
            </a:r>
            <a:r>
              <a:rPr lang="en-GB" sz="16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cambiato</a:t>
            </a:r>
            <a:r>
              <a:rPr lang="en-GB" sz="16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posizione</a:t>
            </a:r>
            <a:endParaRPr lang="en-IT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C53696-DB63-DDEE-77DB-6A0B6E189DD3}"/>
              </a:ext>
            </a:extLst>
          </p:cNvPr>
          <p:cNvSpPr txBox="1"/>
          <p:nvPr/>
        </p:nvSpPr>
        <p:spPr>
          <a:xfrm>
            <a:off x="371038" y="4733012"/>
            <a:ext cx="868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È</a:t>
            </a:r>
            <a:r>
              <a:rPr lang="en-GB" sz="1600" b="0" i="0" u="none" strike="noStrike" dirty="0">
                <a:effectLst/>
                <a:latin typeface="Arial" panose="020B0604020202020204" pitchFamily="34" charset="0"/>
              </a:rPr>
              <a:t> bene </a:t>
            </a:r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ricordare</a:t>
            </a:r>
            <a:r>
              <a:rPr lang="en-GB" sz="16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che</a:t>
            </a:r>
            <a:r>
              <a:rPr lang="en-GB" sz="16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l’accelerazione</a:t>
            </a:r>
            <a:r>
              <a:rPr lang="en-GB" sz="16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dipenda</a:t>
            </a:r>
            <a:r>
              <a:rPr lang="en-GB" sz="16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dalle</a:t>
            </a:r>
            <a:r>
              <a:rPr lang="en-GB" sz="16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reciproche</a:t>
            </a:r>
            <a:r>
              <a:rPr lang="en-GB" sz="16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posizioni</a:t>
            </a:r>
            <a:r>
              <a:rPr lang="en-GB" sz="16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tra</a:t>
            </a:r>
            <a:r>
              <a:rPr lang="en-GB" sz="1600" b="0" i="0" u="none" strike="noStrike" dirty="0">
                <a:effectLst/>
                <a:latin typeface="Arial" panose="020B0604020202020204" pitchFamily="34" charset="0"/>
              </a:rPr>
              <a:t> le </a:t>
            </a:r>
            <a:r>
              <a:rPr lang="en-GB" sz="1600" b="0" i="0" u="none" strike="noStrike" dirty="0" err="1">
                <a:effectLst/>
                <a:latin typeface="Arial" panose="020B0604020202020204" pitchFamily="34" charset="0"/>
              </a:rPr>
              <a:t>particelle</a:t>
            </a:r>
            <a:endParaRPr lang="en-IT" sz="1600" dirty="0"/>
          </a:p>
        </p:txBody>
      </p:sp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EDB6B794-9789-9C46-ADA8-086F64770E45}"/>
              </a:ext>
            </a:extLst>
          </p:cNvPr>
          <p:cNvSpPr/>
          <p:nvPr/>
        </p:nvSpPr>
        <p:spPr>
          <a:xfrm rot="5400000" flipV="1">
            <a:off x="4222506" y="4329525"/>
            <a:ext cx="427179" cy="180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08418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CCC07A4-4E6A-5046-8E1C-46EB88B78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226527" cy="7655584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87CDAE2-F50E-584A-AE4F-A1371F72E2C4}"/>
              </a:ext>
            </a:extLst>
          </p:cNvPr>
          <p:cNvSpPr txBox="1"/>
          <p:nvPr/>
        </p:nvSpPr>
        <p:spPr>
          <a:xfrm>
            <a:off x="1014330" y="2558050"/>
            <a:ext cx="7115341" cy="1054135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ctr"/>
            <a:r>
              <a:rPr lang="it-IT" sz="4400" dirty="0">
                <a:solidFill>
                  <a:srgbClr val="FFFFFF"/>
                </a:solidFill>
                <a:ea typeface="+mn-lt"/>
                <a:cs typeface="+mn-lt"/>
              </a:rPr>
              <a:t>Risultati</a:t>
            </a:r>
            <a:endParaRPr lang="it-IT" sz="32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725246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2" y="5071566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74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-101600" y="169482"/>
            <a:ext cx="6898640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Risultati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Algoritmo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Energia</a:t>
            </a:r>
            <a:endParaRPr lang="en-GB" sz="3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23C01-FDBE-4E60-093E-763EE346603F}"/>
              </a:ext>
            </a:extLst>
          </p:cNvPr>
          <p:cNvSpPr/>
          <p:nvPr/>
        </p:nvSpPr>
        <p:spPr>
          <a:xfrm>
            <a:off x="5852160" y="3636752"/>
            <a:ext cx="732804" cy="221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288C4-81C5-409E-74F9-150FEB6179FD}"/>
              </a:ext>
            </a:extLst>
          </p:cNvPr>
          <p:cNvSpPr txBox="1"/>
          <p:nvPr/>
        </p:nvSpPr>
        <p:spPr>
          <a:xfrm>
            <a:off x="1391920" y="932328"/>
            <a:ext cx="736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/>
              <a:t>Ogni step energia cinetica, potenziale e totale del sistema vengono salvate</a:t>
            </a:r>
          </a:p>
        </p:txBody>
      </p:sp>
    </p:spTree>
    <p:extLst>
      <p:ext uri="{BB962C8B-B14F-4D97-AF65-F5344CB8AC3E}">
        <p14:creationId xmlns:p14="http://schemas.microsoft.com/office/powerpoint/2010/main" val="37241798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2" y="5071566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75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-101600" y="169482"/>
            <a:ext cx="6898640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Risultati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Algoritmo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Energia</a:t>
            </a:r>
            <a:endParaRPr lang="en-GB" sz="3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23C01-FDBE-4E60-093E-763EE346603F}"/>
              </a:ext>
            </a:extLst>
          </p:cNvPr>
          <p:cNvSpPr/>
          <p:nvPr/>
        </p:nvSpPr>
        <p:spPr>
          <a:xfrm>
            <a:off x="5852160" y="3636752"/>
            <a:ext cx="732804" cy="221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288C4-81C5-409E-74F9-150FEB6179FD}"/>
              </a:ext>
            </a:extLst>
          </p:cNvPr>
          <p:cNvSpPr txBox="1"/>
          <p:nvPr/>
        </p:nvSpPr>
        <p:spPr>
          <a:xfrm>
            <a:off x="1391920" y="932328"/>
            <a:ext cx="736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/>
              <a:t>Ogni step energia cinetica, potenziale e totale del sistema vengono salvate</a:t>
            </a:r>
          </a:p>
        </p:txBody>
      </p:sp>
      <p:sp>
        <p:nvSpPr>
          <p:cNvPr id="4" name="Freccia a destra 13">
            <a:extLst>
              <a:ext uri="{FF2B5EF4-FFF2-40B4-BE49-F238E27FC236}">
                <a16:creationId xmlns:a16="http://schemas.microsoft.com/office/drawing/2014/main" id="{79728F26-57C9-3F99-9D21-3D1612D58DCE}"/>
              </a:ext>
            </a:extLst>
          </p:cNvPr>
          <p:cNvSpPr/>
          <p:nvPr/>
        </p:nvSpPr>
        <p:spPr>
          <a:xfrm rot="5400000" flipV="1">
            <a:off x="4132135" y="1328998"/>
            <a:ext cx="427179" cy="1807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56E26-84F2-4E79-A22F-7C6721DCBFE8}"/>
              </a:ext>
            </a:extLst>
          </p:cNvPr>
          <p:cNvSpPr txBox="1"/>
          <p:nvPr/>
        </p:nvSpPr>
        <p:spPr>
          <a:xfrm>
            <a:off x="1946897" y="1546924"/>
            <a:ext cx="8959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Energia si deve conservare per questo considerati urti elastici</a:t>
            </a:r>
            <a:endParaRPr lang="en-IT" sz="1600" dirty="0"/>
          </a:p>
        </p:txBody>
      </p:sp>
    </p:spTree>
    <p:extLst>
      <p:ext uri="{BB962C8B-B14F-4D97-AF65-F5344CB8AC3E}">
        <p14:creationId xmlns:p14="http://schemas.microsoft.com/office/powerpoint/2010/main" val="23098240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2" y="5071566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76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-101600" y="169482"/>
            <a:ext cx="6898640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Risultati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Algoritmo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Energia</a:t>
            </a:r>
            <a:endParaRPr lang="en-GB" sz="3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23C01-FDBE-4E60-093E-763EE346603F}"/>
              </a:ext>
            </a:extLst>
          </p:cNvPr>
          <p:cNvSpPr/>
          <p:nvPr/>
        </p:nvSpPr>
        <p:spPr>
          <a:xfrm>
            <a:off x="5852160" y="3636752"/>
            <a:ext cx="732804" cy="221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288C4-81C5-409E-74F9-150FEB6179FD}"/>
              </a:ext>
            </a:extLst>
          </p:cNvPr>
          <p:cNvSpPr txBox="1"/>
          <p:nvPr/>
        </p:nvSpPr>
        <p:spPr>
          <a:xfrm>
            <a:off x="1391920" y="932328"/>
            <a:ext cx="736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/>
              <a:t>Ogni step energia cinetica, potenziale e totale del sistema vengono salvate</a:t>
            </a:r>
          </a:p>
        </p:txBody>
      </p:sp>
      <p:sp>
        <p:nvSpPr>
          <p:cNvPr id="4" name="Freccia a destra 13">
            <a:extLst>
              <a:ext uri="{FF2B5EF4-FFF2-40B4-BE49-F238E27FC236}">
                <a16:creationId xmlns:a16="http://schemas.microsoft.com/office/drawing/2014/main" id="{79728F26-57C9-3F99-9D21-3D1612D58DCE}"/>
              </a:ext>
            </a:extLst>
          </p:cNvPr>
          <p:cNvSpPr/>
          <p:nvPr/>
        </p:nvSpPr>
        <p:spPr>
          <a:xfrm rot="5400000" flipV="1">
            <a:off x="4132135" y="1328998"/>
            <a:ext cx="427179" cy="1807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56E26-84F2-4E79-A22F-7C6721DCBFE8}"/>
              </a:ext>
            </a:extLst>
          </p:cNvPr>
          <p:cNvSpPr txBox="1"/>
          <p:nvPr/>
        </p:nvSpPr>
        <p:spPr>
          <a:xfrm>
            <a:off x="1946897" y="1546924"/>
            <a:ext cx="8959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Energia si deve conservare per questo considerati urti elastici</a:t>
            </a:r>
            <a:endParaRPr lang="en-IT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2CB0D-6D75-272B-C691-1AC5DA3C036D}"/>
              </a:ext>
            </a:extLst>
          </p:cNvPr>
          <p:cNvSpPr txBox="1"/>
          <p:nvPr/>
        </p:nvSpPr>
        <p:spPr>
          <a:xfrm>
            <a:off x="858322" y="2307329"/>
            <a:ext cx="9763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Tramite energia calcolate nuove posizioni che dipendono da accelerazione e velocità</a:t>
            </a:r>
            <a:endParaRPr lang="en-IT" sz="1600" dirty="0"/>
          </a:p>
        </p:txBody>
      </p:sp>
      <p:sp>
        <p:nvSpPr>
          <p:cNvPr id="17" name="Freccia a destra 13">
            <a:extLst>
              <a:ext uri="{FF2B5EF4-FFF2-40B4-BE49-F238E27FC236}">
                <a16:creationId xmlns:a16="http://schemas.microsoft.com/office/drawing/2014/main" id="{58F1A50E-6B3A-56E7-1B60-6DAEC82FC470}"/>
              </a:ext>
            </a:extLst>
          </p:cNvPr>
          <p:cNvSpPr/>
          <p:nvPr/>
        </p:nvSpPr>
        <p:spPr>
          <a:xfrm rot="5400000" flipV="1">
            <a:off x="4132135" y="1980110"/>
            <a:ext cx="427179" cy="180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264888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2" y="5071566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77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-101600" y="169482"/>
            <a:ext cx="6898640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Risultati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Algoritmo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Energia</a:t>
            </a:r>
            <a:endParaRPr lang="en-GB" sz="3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23C01-FDBE-4E60-093E-763EE346603F}"/>
              </a:ext>
            </a:extLst>
          </p:cNvPr>
          <p:cNvSpPr/>
          <p:nvPr/>
        </p:nvSpPr>
        <p:spPr>
          <a:xfrm>
            <a:off x="5852160" y="3636752"/>
            <a:ext cx="732804" cy="221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288C4-81C5-409E-74F9-150FEB6179FD}"/>
              </a:ext>
            </a:extLst>
          </p:cNvPr>
          <p:cNvSpPr txBox="1"/>
          <p:nvPr/>
        </p:nvSpPr>
        <p:spPr>
          <a:xfrm>
            <a:off x="1391920" y="932328"/>
            <a:ext cx="736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/>
              <a:t>Ogni step energia cinetica, potenziale e totale del sistema vengono salvate</a:t>
            </a:r>
          </a:p>
        </p:txBody>
      </p:sp>
      <p:sp>
        <p:nvSpPr>
          <p:cNvPr id="4" name="Freccia a destra 13">
            <a:extLst>
              <a:ext uri="{FF2B5EF4-FFF2-40B4-BE49-F238E27FC236}">
                <a16:creationId xmlns:a16="http://schemas.microsoft.com/office/drawing/2014/main" id="{79728F26-57C9-3F99-9D21-3D1612D58DCE}"/>
              </a:ext>
            </a:extLst>
          </p:cNvPr>
          <p:cNvSpPr/>
          <p:nvPr/>
        </p:nvSpPr>
        <p:spPr>
          <a:xfrm rot="5400000" flipV="1">
            <a:off x="4132135" y="1328998"/>
            <a:ext cx="427179" cy="1807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56E26-84F2-4E79-A22F-7C6721DCBFE8}"/>
              </a:ext>
            </a:extLst>
          </p:cNvPr>
          <p:cNvSpPr txBox="1"/>
          <p:nvPr/>
        </p:nvSpPr>
        <p:spPr>
          <a:xfrm>
            <a:off x="1946897" y="1546924"/>
            <a:ext cx="8959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Energia si deve conservare per questo considerati urti elastici</a:t>
            </a:r>
            <a:endParaRPr lang="en-IT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2CB0D-6D75-272B-C691-1AC5DA3C036D}"/>
              </a:ext>
            </a:extLst>
          </p:cNvPr>
          <p:cNvSpPr txBox="1"/>
          <p:nvPr/>
        </p:nvSpPr>
        <p:spPr>
          <a:xfrm>
            <a:off x="858322" y="2307329"/>
            <a:ext cx="9763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Tramite energia calcolate nuove posizioni che dipendono da accelerazione e velocità</a:t>
            </a:r>
            <a:endParaRPr lang="en-IT" sz="1600" dirty="0"/>
          </a:p>
        </p:txBody>
      </p:sp>
      <p:sp>
        <p:nvSpPr>
          <p:cNvPr id="17" name="Freccia a destra 13">
            <a:extLst>
              <a:ext uri="{FF2B5EF4-FFF2-40B4-BE49-F238E27FC236}">
                <a16:creationId xmlns:a16="http://schemas.microsoft.com/office/drawing/2014/main" id="{58F1A50E-6B3A-56E7-1B60-6DAEC82FC470}"/>
              </a:ext>
            </a:extLst>
          </p:cNvPr>
          <p:cNvSpPr/>
          <p:nvPr/>
        </p:nvSpPr>
        <p:spPr>
          <a:xfrm rot="5400000" flipV="1">
            <a:off x="4132135" y="1980110"/>
            <a:ext cx="427179" cy="180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9" name="Freccia a destra 13">
            <a:extLst>
              <a:ext uri="{FF2B5EF4-FFF2-40B4-BE49-F238E27FC236}">
                <a16:creationId xmlns:a16="http://schemas.microsoft.com/office/drawing/2014/main" id="{5BAED4F8-038A-5873-ACB3-0BD688A23612}"/>
              </a:ext>
            </a:extLst>
          </p:cNvPr>
          <p:cNvSpPr/>
          <p:nvPr/>
        </p:nvSpPr>
        <p:spPr>
          <a:xfrm rot="5400000" flipV="1">
            <a:off x="4122375" y="2806686"/>
            <a:ext cx="427179" cy="180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B3DCFE-E750-7AD1-F091-9AF4B3B404B1}"/>
              </a:ext>
            </a:extLst>
          </p:cNvPr>
          <p:cNvSpPr txBox="1"/>
          <p:nvPr/>
        </p:nvSpPr>
        <p:spPr>
          <a:xfrm>
            <a:off x="-9939" y="3145072"/>
            <a:ext cx="9067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Ma accelerazione dipende a sua volta dalla posizione reciproca di tutte le particelle (poiché data da potenziale L-J)</a:t>
            </a:r>
            <a:endParaRPr lang="en-IT" sz="1600" dirty="0"/>
          </a:p>
        </p:txBody>
      </p:sp>
    </p:spTree>
    <p:extLst>
      <p:ext uri="{BB962C8B-B14F-4D97-AF65-F5344CB8AC3E}">
        <p14:creationId xmlns:p14="http://schemas.microsoft.com/office/powerpoint/2010/main" val="32637975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2" y="5071566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78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-101600" y="169482"/>
            <a:ext cx="6898640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Risultati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Algoritmo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Energia</a:t>
            </a:r>
            <a:endParaRPr lang="en-GB" sz="3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23C01-FDBE-4E60-093E-763EE346603F}"/>
              </a:ext>
            </a:extLst>
          </p:cNvPr>
          <p:cNvSpPr/>
          <p:nvPr/>
        </p:nvSpPr>
        <p:spPr>
          <a:xfrm>
            <a:off x="5852160" y="3636752"/>
            <a:ext cx="732804" cy="221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288C4-81C5-409E-74F9-150FEB6179FD}"/>
              </a:ext>
            </a:extLst>
          </p:cNvPr>
          <p:cNvSpPr txBox="1"/>
          <p:nvPr/>
        </p:nvSpPr>
        <p:spPr>
          <a:xfrm>
            <a:off x="1391920" y="932328"/>
            <a:ext cx="736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/>
              <a:t>Ogni step energia cinetica, potenziale e totale del sistema vengono salvate</a:t>
            </a:r>
          </a:p>
        </p:txBody>
      </p:sp>
      <p:sp>
        <p:nvSpPr>
          <p:cNvPr id="4" name="Freccia a destra 13">
            <a:extLst>
              <a:ext uri="{FF2B5EF4-FFF2-40B4-BE49-F238E27FC236}">
                <a16:creationId xmlns:a16="http://schemas.microsoft.com/office/drawing/2014/main" id="{79728F26-57C9-3F99-9D21-3D1612D58DCE}"/>
              </a:ext>
            </a:extLst>
          </p:cNvPr>
          <p:cNvSpPr/>
          <p:nvPr/>
        </p:nvSpPr>
        <p:spPr>
          <a:xfrm rot="5400000" flipV="1">
            <a:off x="4132135" y="1328998"/>
            <a:ext cx="427179" cy="1807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56E26-84F2-4E79-A22F-7C6721DCBFE8}"/>
              </a:ext>
            </a:extLst>
          </p:cNvPr>
          <p:cNvSpPr txBox="1"/>
          <p:nvPr/>
        </p:nvSpPr>
        <p:spPr>
          <a:xfrm>
            <a:off x="1946897" y="1546924"/>
            <a:ext cx="8959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Energia si deve conservare per questo considerati urti elastici</a:t>
            </a:r>
            <a:endParaRPr lang="en-IT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2CB0D-6D75-272B-C691-1AC5DA3C036D}"/>
              </a:ext>
            </a:extLst>
          </p:cNvPr>
          <p:cNvSpPr txBox="1"/>
          <p:nvPr/>
        </p:nvSpPr>
        <p:spPr>
          <a:xfrm>
            <a:off x="858322" y="2307329"/>
            <a:ext cx="9763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Tramite energia calcolate nuove posizioni che dipendono da accelerazione e velocità</a:t>
            </a:r>
            <a:endParaRPr lang="en-IT" sz="1600" dirty="0"/>
          </a:p>
        </p:txBody>
      </p:sp>
      <p:sp>
        <p:nvSpPr>
          <p:cNvPr id="17" name="Freccia a destra 13">
            <a:extLst>
              <a:ext uri="{FF2B5EF4-FFF2-40B4-BE49-F238E27FC236}">
                <a16:creationId xmlns:a16="http://schemas.microsoft.com/office/drawing/2014/main" id="{58F1A50E-6B3A-56E7-1B60-6DAEC82FC470}"/>
              </a:ext>
            </a:extLst>
          </p:cNvPr>
          <p:cNvSpPr/>
          <p:nvPr/>
        </p:nvSpPr>
        <p:spPr>
          <a:xfrm rot="5400000" flipV="1">
            <a:off x="4132135" y="1980110"/>
            <a:ext cx="427179" cy="180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9" name="Freccia a destra 13">
            <a:extLst>
              <a:ext uri="{FF2B5EF4-FFF2-40B4-BE49-F238E27FC236}">
                <a16:creationId xmlns:a16="http://schemas.microsoft.com/office/drawing/2014/main" id="{5BAED4F8-038A-5873-ACB3-0BD688A23612}"/>
              </a:ext>
            </a:extLst>
          </p:cNvPr>
          <p:cNvSpPr/>
          <p:nvPr/>
        </p:nvSpPr>
        <p:spPr>
          <a:xfrm rot="5400000" flipV="1">
            <a:off x="4122375" y="2806686"/>
            <a:ext cx="427179" cy="180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B3DCFE-E750-7AD1-F091-9AF4B3B404B1}"/>
              </a:ext>
            </a:extLst>
          </p:cNvPr>
          <p:cNvSpPr txBox="1"/>
          <p:nvPr/>
        </p:nvSpPr>
        <p:spPr>
          <a:xfrm>
            <a:off x="-9939" y="3145072"/>
            <a:ext cx="9067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Ma accelerazione dipende a sua volta dalla posizione reciproca di tutte le particelle (poiché data da potenziale L-J)</a:t>
            </a:r>
            <a:endParaRPr lang="en-IT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C53696-DB63-DDEE-77DB-6A0B6E189DD3}"/>
                  </a:ext>
                </a:extLst>
              </p:cNvPr>
              <p:cNvSpPr txBox="1"/>
              <p:nvPr/>
            </p:nvSpPr>
            <p:spPr>
              <a:xfrm>
                <a:off x="23229" y="4083237"/>
                <a:ext cx="8686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latin typeface="Arial" panose="020B0604020202020204" pitchFamily="34" charset="0"/>
                  </a:rPr>
                  <a:t>Velocità </a:t>
                </a:r>
                <a:r>
                  <a:rPr lang="en-GB" sz="1600" dirty="0" err="1">
                    <a:latin typeface="Arial" panose="020B0604020202020204" pitchFamily="34" charset="0"/>
                  </a:rPr>
                  <a:t>dipende</a:t>
                </a:r>
                <a:r>
                  <a:rPr lang="en-GB" sz="1600" dirty="0">
                    <a:latin typeface="Arial" panose="020B0604020202020204" pitchFamily="34" charset="0"/>
                  </a:rPr>
                  <a:t> da </a:t>
                </a:r>
                <a:r>
                  <a:rPr lang="en-GB" sz="1600" dirty="0" err="1">
                    <a:latin typeface="Arial" panose="020B0604020202020204" pitchFamily="34" charset="0"/>
                  </a:rPr>
                  <a:t>costanti</a:t>
                </a:r>
                <a:r>
                  <a:rPr lang="en-GB" sz="1600" dirty="0"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T" sz="1600" dirty="0"/>
                  <a:t> ma viene riaggiornata al nuovo timestep tramite Legge newton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C53696-DB63-DDEE-77DB-6A0B6E189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9" y="4083237"/>
                <a:ext cx="8686800" cy="338554"/>
              </a:xfrm>
              <a:prstGeom prst="rect">
                <a:avLst/>
              </a:prstGeom>
              <a:blipFill>
                <a:blip r:embed="rId5"/>
                <a:stretch>
                  <a:fillRect l="-292" t="-7407" r="-292" b="-22222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EDB6B794-9789-9C46-ADA8-086F64770E45}"/>
              </a:ext>
            </a:extLst>
          </p:cNvPr>
          <p:cNvSpPr/>
          <p:nvPr/>
        </p:nvSpPr>
        <p:spPr>
          <a:xfrm rot="5400000" flipV="1">
            <a:off x="4118549" y="3656928"/>
            <a:ext cx="427179" cy="180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285214-DB7D-463F-01FE-9D9DC830CFB1}"/>
                  </a:ext>
                </a:extLst>
              </p:cNvPr>
              <p:cNvSpPr txBox="1"/>
              <p:nvPr/>
            </p:nvSpPr>
            <p:spPr>
              <a:xfrm>
                <a:off x="3196758" y="4525087"/>
                <a:ext cx="2270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𝑎𝑡</m:t>
                      </m:r>
                    </m:oMath>
                  </m:oMathPara>
                </a14:m>
                <a:endParaRPr lang="en-IT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285214-DB7D-463F-01FE-9D9DC830C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758" y="4525087"/>
                <a:ext cx="227076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4152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2" y="5071566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79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-101600" y="169482"/>
            <a:ext cx="6898640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Risultati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Discretizzazione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di </a:t>
            </a:r>
            <a:r>
              <a:rPr lang="en-GB" sz="3000" b="1">
                <a:solidFill>
                  <a:schemeClr val="bg1"/>
                </a:solidFill>
                <a:latin typeface="+mj-lt"/>
              </a:rPr>
              <a:t>Verlet</a:t>
            </a:r>
            <a:endParaRPr lang="en-GB" sz="3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23C01-FDBE-4E60-093E-763EE346603F}"/>
              </a:ext>
            </a:extLst>
          </p:cNvPr>
          <p:cNvSpPr/>
          <p:nvPr/>
        </p:nvSpPr>
        <p:spPr>
          <a:xfrm>
            <a:off x="5852160" y="3636752"/>
            <a:ext cx="732804" cy="221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288C4-81C5-409E-74F9-150FEB6179FD}"/>
              </a:ext>
            </a:extLst>
          </p:cNvPr>
          <p:cNvSpPr txBox="1"/>
          <p:nvPr/>
        </p:nvSpPr>
        <p:spPr>
          <a:xfrm>
            <a:off x="1149350" y="967707"/>
            <a:ext cx="736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/>
              <a:t>Algoritmo di Verlet metodo numerico per integrare equazioni del moto</a:t>
            </a:r>
          </a:p>
        </p:txBody>
      </p:sp>
    </p:spTree>
    <p:extLst>
      <p:ext uri="{BB962C8B-B14F-4D97-AF65-F5344CB8AC3E}">
        <p14:creationId xmlns:p14="http://schemas.microsoft.com/office/powerpoint/2010/main" val="286730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8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0" name="CasellaDiTesto 10">
            <a:extLst>
              <a:ext uri="{FF2B5EF4-FFF2-40B4-BE49-F238E27FC236}">
                <a16:creationId xmlns:a16="http://schemas.microsoft.com/office/drawing/2014/main" id="{FB3C6E92-DE30-CEA5-925F-45EACA869DE0}"/>
              </a:ext>
            </a:extLst>
          </p:cNvPr>
          <p:cNvSpPr txBox="1"/>
          <p:nvPr/>
        </p:nvSpPr>
        <p:spPr>
          <a:xfrm>
            <a:off x="-29211" y="168235"/>
            <a:ext cx="6661768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+mj-lt"/>
                <a:cs typeface="Calibri Light"/>
              </a:rPr>
              <a:t>INTRODUZIONE: Caso </a:t>
            </a:r>
            <a:r>
              <a:rPr lang="en-GB" sz="3000" b="1" dirty="0" err="1">
                <a:solidFill>
                  <a:schemeClr val="bg1"/>
                </a:solidFill>
                <a:latin typeface="+mj-lt"/>
                <a:cs typeface="Calibri Light"/>
              </a:rPr>
              <a:t>considerato</a:t>
            </a:r>
            <a:endParaRPr lang="en-GB" sz="3000" b="1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408202-8F95-076B-FB40-E3529F94EDBB}"/>
              </a:ext>
            </a:extLst>
          </p:cNvPr>
          <p:cNvSpPr txBox="1"/>
          <p:nvPr/>
        </p:nvSpPr>
        <p:spPr>
          <a:xfrm>
            <a:off x="1311792" y="1185202"/>
            <a:ext cx="514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r>
              <a:rPr lang="en-IT" dirty="0"/>
              <a:t>oto due particelle</a:t>
            </a:r>
          </a:p>
        </p:txBody>
      </p:sp>
      <p:sp>
        <p:nvSpPr>
          <p:cNvPr id="7" name="Freccia a destra 13">
            <a:extLst>
              <a:ext uri="{FF2B5EF4-FFF2-40B4-BE49-F238E27FC236}">
                <a16:creationId xmlns:a16="http://schemas.microsoft.com/office/drawing/2014/main" id="{C16A2FDB-F691-9CEA-09C0-56340E1C0A22}"/>
              </a:ext>
            </a:extLst>
          </p:cNvPr>
          <p:cNvSpPr/>
          <p:nvPr/>
        </p:nvSpPr>
        <p:spPr>
          <a:xfrm rot="5400000">
            <a:off x="1883485" y="1780341"/>
            <a:ext cx="652813" cy="2396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466E35-73EB-0346-8B68-9E9720735171}"/>
              </a:ext>
            </a:extLst>
          </p:cNvPr>
          <p:cNvSpPr txBox="1"/>
          <p:nvPr/>
        </p:nvSpPr>
        <p:spPr>
          <a:xfrm>
            <a:off x="635647" y="2339454"/>
            <a:ext cx="459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Interazione con la parete e tra di loro</a:t>
            </a:r>
          </a:p>
        </p:txBody>
      </p:sp>
      <p:pic>
        <p:nvPicPr>
          <p:cNvPr id="4" name="Picture 3" descr="A picture containing circle, art, drawing, screenshot&#10;&#10;Description automatically generated">
            <a:extLst>
              <a:ext uri="{FF2B5EF4-FFF2-40B4-BE49-F238E27FC236}">
                <a16:creationId xmlns:a16="http://schemas.microsoft.com/office/drawing/2014/main" id="{6D7D6AD6-7581-36B7-627C-A4B4F1E052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7850" y="1430257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0047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2" y="5071566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80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-101600" y="169482"/>
            <a:ext cx="6898640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Risultati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Discretizzazione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di </a:t>
            </a:r>
            <a:r>
              <a:rPr lang="en-GB" sz="3000" b="1">
                <a:solidFill>
                  <a:schemeClr val="bg1"/>
                </a:solidFill>
                <a:latin typeface="+mj-lt"/>
              </a:rPr>
              <a:t>Verlet</a:t>
            </a:r>
            <a:endParaRPr lang="en-GB" sz="3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23C01-FDBE-4E60-093E-763EE346603F}"/>
              </a:ext>
            </a:extLst>
          </p:cNvPr>
          <p:cNvSpPr/>
          <p:nvPr/>
        </p:nvSpPr>
        <p:spPr>
          <a:xfrm>
            <a:off x="5852160" y="3636752"/>
            <a:ext cx="732804" cy="221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288C4-81C5-409E-74F9-150FEB6179FD}"/>
              </a:ext>
            </a:extLst>
          </p:cNvPr>
          <p:cNvSpPr txBox="1"/>
          <p:nvPr/>
        </p:nvSpPr>
        <p:spPr>
          <a:xfrm>
            <a:off x="1149350" y="967707"/>
            <a:ext cx="736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/>
              <a:t>Algoritmo di Verlet metodo numerico per integrare equazioni del moto</a:t>
            </a:r>
          </a:p>
        </p:txBody>
      </p:sp>
      <p:sp>
        <p:nvSpPr>
          <p:cNvPr id="16" name="Freccia a destra 13">
            <a:extLst>
              <a:ext uri="{FF2B5EF4-FFF2-40B4-BE49-F238E27FC236}">
                <a16:creationId xmlns:a16="http://schemas.microsoft.com/office/drawing/2014/main" id="{AB92A466-60E7-D94D-CCAB-992FAB13F7B2}"/>
              </a:ext>
            </a:extLst>
          </p:cNvPr>
          <p:cNvSpPr/>
          <p:nvPr/>
        </p:nvSpPr>
        <p:spPr>
          <a:xfrm rot="5400000" flipV="1">
            <a:off x="4029265" y="1423796"/>
            <a:ext cx="427179" cy="1807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0A4BE3-98F3-8D92-DA58-D364FCDB3F81}"/>
              </a:ext>
            </a:extLst>
          </p:cNvPr>
          <p:cNvSpPr txBox="1"/>
          <p:nvPr/>
        </p:nvSpPr>
        <p:spPr>
          <a:xfrm>
            <a:off x="1746034" y="1722070"/>
            <a:ext cx="736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/>
              <a:t>Intervallo di tempo diviso in passi discretti di ampiezza dt</a:t>
            </a:r>
          </a:p>
        </p:txBody>
      </p:sp>
    </p:spTree>
    <p:extLst>
      <p:ext uri="{BB962C8B-B14F-4D97-AF65-F5344CB8AC3E}">
        <p14:creationId xmlns:p14="http://schemas.microsoft.com/office/powerpoint/2010/main" val="27321177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2" y="5071566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81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-101600" y="169482"/>
            <a:ext cx="6898640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Risultati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Discretizzazione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di </a:t>
            </a:r>
            <a:r>
              <a:rPr lang="en-GB" sz="3000" b="1">
                <a:solidFill>
                  <a:schemeClr val="bg1"/>
                </a:solidFill>
                <a:latin typeface="+mj-lt"/>
              </a:rPr>
              <a:t>Verlet</a:t>
            </a:r>
            <a:endParaRPr lang="en-GB" sz="3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23C01-FDBE-4E60-093E-763EE346603F}"/>
              </a:ext>
            </a:extLst>
          </p:cNvPr>
          <p:cNvSpPr/>
          <p:nvPr/>
        </p:nvSpPr>
        <p:spPr>
          <a:xfrm>
            <a:off x="5852160" y="3636752"/>
            <a:ext cx="732804" cy="221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288C4-81C5-409E-74F9-150FEB6179FD}"/>
              </a:ext>
            </a:extLst>
          </p:cNvPr>
          <p:cNvSpPr txBox="1"/>
          <p:nvPr/>
        </p:nvSpPr>
        <p:spPr>
          <a:xfrm>
            <a:off x="1149350" y="967707"/>
            <a:ext cx="736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/>
              <a:t>Algoritmo di Verlet metodo numerico per integrare equazioni del moto</a:t>
            </a:r>
          </a:p>
        </p:txBody>
      </p:sp>
      <p:sp>
        <p:nvSpPr>
          <p:cNvPr id="16" name="Freccia a destra 13">
            <a:extLst>
              <a:ext uri="{FF2B5EF4-FFF2-40B4-BE49-F238E27FC236}">
                <a16:creationId xmlns:a16="http://schemas.microsoft.com/office/drawing/2014/main" id="{AB92A466-60E7-D94D-CCAB-992FAB13F7B2}"/>
              </a:ext>
            </a:extLst>
          </p:cNvPr>
          <p:cNvSpPr/>
          <p:nvPr/>
        </p:nvSpPr>
        <p:spPr>
          <a:xfrm rot="5400000" flipV="1">
            <a:off x="4029265" y="1423796"/>
            <a:ext cx="427179" cy="1807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0A4BE3-98F3-8D92-DA58-D364FCDB3F81}"/>
              </a:ext>
            </a:extLst>
          </p:cNvPr>
          <p:cNvSpPr txBox="1"/>
          <p:nvPr/>
        </p:nvSpPr>
        <p:spPr>
          <a:xfrm>
            <a:off x="1746034" y="1722070"/>
            <a:ext cx="736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/>
              <a:t>Intervallo di tempo diviso in passi discretti di ampiezza dt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B79056-2C54-3727-12C0-E963EF8E3E54}"/>
              </a:ext>
            </a:extLst>
          </p:cNvPr>
          <p:cNvSpPr txBox="1"/>
          <p:nvPr/>
        </p:nvSpPr>
        <p:spPr>
          <a:xfrm>
            <a:off x="457200" y="2590001"/>
            <a:ext cx="8446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/>
              <a:t>Utilizzo posizione, velocità e accelerazione delle particelle in un dato istante per calcolo delle stesse quantità in un istante successivo</a:t>
            </a:r>
          </a:p>
        </p:txBody>
      </p:sp>
      <p:sp>
        <p:nvSpPr>
          <p:cNvPr id="27" name="Freccia a destra 13">
            <a:extLst>
              <a:ext uri="{FF2B5EF4-FFF2-40B4-BE49-F238E27FC236}">
                <a16:creationId xmlns:a16="http://schemas.microsoft.com/office/drawing/2014/main" id="{2F380CDA-9F07-0EE6-CAB1-46B888F25D08}"/>
              </a:ext>
            </a:extLst>
          </p:cNvPr>
          <p:cNvSpPr/>
          <p:nvPr/>
        </p:nvSpPr>
        <p:spPr>
          <a:xfrm rot="5400000" flipV="1">
            <a:off x="4052308" y="2231106"/>
            <a:ext cx="427179" cy="1807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639975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2" y="5071566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82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-101600" y="169482"/>
            <a:ext cx="6898640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Risultati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Discretizzazione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di </a:t>
            </a:r>
            <a:r>
              <a:rPr lang="en-GB" sz="3000" b="1">
                <a:solidFill>
                  <a:schemeClr val="bg1"/>
                </a:solidFill>
                <a:latin typeface="+mj-lt"/>
              </a:rPr>
              <a:t>Verlet</a:t>
            </a:r>
            <a:endParaRPr lang="en-GB" sz="3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23C01-FDBE-4E60-093E-763EE346603F}"/>
              </a:ext>
            </a:extLst>
          </p:cNvPr>
          <p:cNvSpPr/>
          <p:nvPr/>
        </p:nvSpPr>
        <p:spPr>
          <a:xfrm>
            <a:off x="5852160" y="3636752"/>
            <a:ext cx="732804" cy="221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288C4-81C5-409E-74F9-150FEB6179FD}"/>
              </a:ext>
            </a:extLst>
          </p:cNvPr>
          <p:cNvSpPr txBox="1"/>
          <p:nvPr/>
        </p:nvSpPr>
        <p:spPr>
          <a:xfrm>
            <a:off x="1149350" y="967707"/>
            <a:ext cx="736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/>
              <a:t>Algoritmo di Verlet metodo numerico per integrare equazioni del moto</a:t>
            </a:r>
          </a:p>
        </p:txBody>
      </p:sp>
      <p:sp>
        <p:nvSpPr>
          <p:cNvPr id="16" name="Freccia a destra 13">
            <a:extLst>
              <a:ext uri="{FF2B5EF4-FFF2-40B4-BE49-F238E27FC236}">
                <a16:creationId xmlns:a16="http://schemas.microsoft.com/office/drawing/2014/main" id="{AB92A466-60E7-D94D-CCAB-992FAB13F7B2}"/>
              </a:ext>
            </a:extLst>
          </p:cNvPr>
          <p:cNvSpPr/>
          <p:nvPr/>
        </p:nvSpPr>
        <p:spPr>
          <a:xfrm rot="5400000" flipV="1">
            <a:off x="4029265" y="1423796"/>
            <a:ext cx="427179" cy="1807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0A4BE3-98F3-8D92-DA58-D364FCDB3F81}"/>
              </a:ext>
            </a:extLst>
          </p:cNvPr>
          <p:cNvSpPr txBox="1"/>
          <p:nvPr/>
        </p:nvSpPr>
        <p:spPr>
          <a:xfrm>
            <a:off x="1746034" y="1722070"/>
            <a:ext cx="736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/>
              <a:t>Intervallo di tempo diviso in passi discretti di ampiezza dt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B79056-2C54-3727-12C0-E963EF8E3E54}"/>
              </a:ext>
            </a:extLst>
          </p:cNvPr>
          <p:cNvSpPr txBox="1"/>
          <p:nvPr/>
        </p:nvSpPr>
        <p:spPr>
          <a:xfrm>
            <a:off x="457200" y="2590001"/>
            <a:ext cx="8446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/>
              <a:t>Utilizzo posizione, velocità e accelerazione delle particelle in un dato istante per calcolo delle stesse quantità in un istante successivo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5F4D6E-7697-67FA-73B1-910B3CA48B7E}"/>
              </a:ext>
            </a:extLst>
          </p:cNvPr>
          <p:cNvSpPr txBox="1"/>
          <p:nvPr/>
        </p:nvSpPr>
        <p:spPr>
          <a:xfrm>
            <a:off x="321310" y="3622616"/>
            <a:ext cx="8446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/>
              <a:t>Per avere una discretizzazione che attenui l’errore, minori saranno </a:t>
            </a:r>
            <a:r>
              <a:rPr lang="en-GB" sz="1600" dirty="0"/>
              <a:t>I</a:t>
            </a:r>
            <a:r>
              <a:rPr lang="en-IT" sz="1600" dirty="0"/>
              <a:t> dt più accurato sara modello e più facile che l’energia conservata in maniera adeguata. </a:t>
            </a:r>
          </a:p>
        </p:txBody>
      </p:sp>
      <p:sp>
        <p:nvSpPr>
          <p:cNvPr id="27" name="Freccia a destra 13">
            <a:extLst>
              <a:ext uri="{FF2B5EF4-FFF2-40B4-BE49-F238E27FC236}">
                <a16:creationId xmlns:a16="http://schemas.microsoft.com/office/drawing/2014/main" id="{2F380CDA-9F07-0EE6-CAB1-46B888F25D08}"/>
              </a:ext>
            </a:extLst>
          </p:cNvPr>
          <p:cNvSpPr/>
          <p:nvPr/>
        </p:nvSpPr>
        <p:spPr>
          <a:xfrm rot="5400000" flipV="1">
            <a:off x="4052308" y="2231106"/>
            <a:ext cx="427179" cy="1807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28" name="Freccia a destra 13">
            <a:extLst>
              <a:ext uri="{FF2B5EF4-FFF2-40B4-BE49-F238E27FC236}">
                <a16:creationId xmlns:a16="http://schemas.microsoft.com/office/drawing/2014/main" id="{857CA6DA-588F-5A2D-3077-878317A1A768}"/>
              </a:ext>
            </a:extLst>
          </p:cNvPr>
          <p:cNvSpPr/>
          <p:nvPr/>
        </p:nvSpPr>
        <p:spPr>
          <a:xfrm rot="5400000" flipV="1">
            <a:off x="4052308" y="3151696"/>
            <a:ext cx="427179" cy="1807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34330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2" y="5071566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83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-101600" y="169482"/>
            <a:ext cx="6898640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Risultati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Discretizzazione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di </a:t>
            </a:r>
            <a:r>
              <a:rPr lang="en-GB" sz="3000" b="1">
                <a:solidFill>
                  <a:schemeClr val="bg1"/>
                </a:solidFill>
                <a:latin typeface="+mj-lt"/>
              </a:rPr>
              <a:t>Verlet</a:t>
            </a:r>
            <a:endParaRPr lang="en-GB" sz="3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23C01-FDBE-4E60-093E-763EE346603F}"/>
              </a:ext>
            </a:extLst>
          </p:cNvPr>
          <p:cNvSpPr/>
          <p:nvPr/>
        </p:nvSpPr>
        <p:spPr>
          <a:xfrm>
            <a:off x="5852160" y="3636752"/>
            <a:ext cx="732804" cy="221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288C4-81C5-409E-74F9-150FEB6179FD}"/>
              </a:ext>
            </a:extLst>
          </p:cNvPr>
          <p:cNvSpPr txBox="1"/>
          <p:nvPr/>
        </p:nvSpPr>
        <p:spPr>
          <a:xfrm>
            <a:off x="1149350" y="967707"/>
            <a:ext cx="736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/>
              <a:t>Algoritmo di Verlet metodo numerico per integrare equazioni del moto</a:t>
            </a:r>
          </a:p>
        </p:txBody>
      </p:sp>
      <p:sp>
        <p:nvSpPr>
          <p:cNvPr id="16" name="Freccia a destra 13">
            <a:extLst>
              <a:ext uri="{FF2B5EF4-FFF2-40B4-BE49-F238E27FC236}">
                <a16:creationId xmlns:a16="http://schemas.microsoft.com/office/drawing/2014/main" id="{AB92A466-60E7-D94D-CCAB-992FAB13F7B2}"/>
              </a:ext>
            </a:extLst>
          </p:cNvPr>
          <p:cNvSpPr/>
          <p:nvPr/>
        </p:nvSpPr>
        <p:spPr>
          <a:xfrm rot="5400000" flipV="1">
            <a:off x="4029265" y="1423796"/>
            <a:ext cx="427179" cy="1807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0A4BE3-98F3-8D92-DA58-D364FCDB3F81}"/>
              </a:ext>
            </a:extLst>
          </p:cNvPr>
          <p:cNvSpPr txBox="1"/>
          <p:nvPr/>
        </p:nvSpPr>
        <p:spPr>
          <a:xfrm>
            <a:off x="1746034" y="1722070"/>
            <a:ext cx="736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/>
              <a:t>Intervallo di tempo diviso in passi discretti di ampiezza dt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B79056-2C54-3727-12C0-E963EF8E3E54}"/>
              </a:ext>
            </a:extLst>
          </p:cNvPr>
          <p:cNvSpPr txBox="1"/>
          <p:nvPr/>
        </p:nvSpPr>
        <p:spPr>
          <a:xfrm>
            <a:off x="457200" y="2590001"/>
            <a:ext cx="8446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/>
              <a:t>Utilizzo posizione, velocità e accelerazione delle particelle in un dato istante per calcolo delle stesse quantità in un istante successivo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5F4D6E-7697-67FA-73B1-910B3CA48B7E}"/>
              </a:ext>
            </a:extLst>
          </p:cNvPr>
          <p:cNvSpPr txBox="1"/>
          <p:nvPr/>
        </p:nvSpPr>
        <p:spPr>
          <a:xfrm>
            <a:off x="321310" y="3622616"/>
            <a:ext cx="8446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/>
              <a:t>Per avere una discretizzazione che attenui l’errore, minori saranno </a:t>
            </a:r>
            <a:r>
              <a:rPr lang="en-GB" sz="1600" dirty="0"/>
              <a:t>I</a:t>
            </a:r>
            <a:r>
              <a:rPr lang="en-IT" sz="1600" dirty="0"/>
              <a:t> dt più accurato sara modello e più facile che l’energia conservata in maniera adeguata.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522473-6F05-F955-DFF0-7F0B110E1142}"/>
              </a:ext>
            </a:extLst>
          </p:cNvPr>
          <p:cNvSpPr txBox="1"/>
          <p:nvPr/>
        </p:nvSpPr>
        <p:spPr>
          <a:xfrm>
            <a:off x="295818" y="4662851"/>
            <a:ext cx="8736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Con le nuove quantità faccio ad ogni step un controllo dell’energia , assicurandomi che quella totale sia conservata e che le particelle non escano dal bordo della sfera</a:t>
            </a:r>
            <a:r>
              <a:rPr lang="en-IT" sz="1600" dirty="0"/>
              <a:t>. </a:t>
            </a:r>
          </a:p>
        </p:txBody>
      </p:sp>
      <p:sp>
        <p:nvSpPr>
          <p:cNvPr id="27" name="Freccia a destra 13">
            <a:extLst>
              <a:ext uri="{FF2B5EF4-FFF2-40B4-BE49-F238E27FC236}">
                <a16:creationId xmlns:a16="http://schemas.microsoft.com/office/drawing/2014/main" id="{2F380CDA-9F07-0EE6-CAB1-46B888F25D08}"/>
              </a:ext>
            </a:extLst>
          </p:cNvPr>
          <p:cNvSpPr/>
          <p:nvPr/>
        </p:nvSpPr>
        <p:spPr>
          <a:xfrm rot="5400000" flipV="1">
            <a:off x="4052308" y="2231106"/>
            <a:ext cx="427179" cy="1807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28" name="Freccia a destra 13">
            <a:extLst>
              <a:ext uri="{FF2B5EF4-FFF2-40B4-BE49-F238E27FC236}">
                <a16:creationId xmlns:a16="http://schemas.microsoft.com/office/drawing/2014/main" id="{857CA6DA-588F-5A2D-3077-878317A1A768}"/>
              </a:ext>
            </a:extLst>
          </p:cNvPr>
          <p:cNvSpPr/>
          <p:nvPr/>
        </p:nvSpPr>
        <p:spPr>
          <a:xfrm rot="5400000" flipV="1">
            <a:off x="4052308" y="3151696"/>
            <a:ext cx="427179" cy="1807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29" name="Freccia a destra 13">
            <a:extLst>
              <a:ext uri="{FF2B5EF4-FFF2-40B4-BE49-F238E27FC236}">
                <a16:creationId xmlns:a16="http://schemas.microsoft.com/office/drawing/2014/main" id="{071ABFA8-D1A4-1C2C-B3CC-9C2DEE2829FD}"/>
              </a:ext>
            </a:extLst>
          </p:cNvPr>
          <p:cNvSpPr/>
          <p:nvPr/>
        </p:nvSpPr>
        <p:spPr>
          <a:xfrm rot="5400000" flipV="1">
            <a:off x="4062203" y="4358892"/>
            <a:ext cx="427179" cy="1807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464352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2" y="5071566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84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-101600" y="169482"/>
            <a:ext cx="6898640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Risultati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Singola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particella</a:t>
            </a:r>
            <a:endParaRPr lang="en-GB" sz="3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23C01-FDBE-4E60-093E-763EE346603F}"/>
              </a:ext>
            </a:extLst>
          </p:cNvPr>
          <p:cNvSpPr/>
          <p:nvPr/>
        </p:nvSpPr>
        <p:spPr>
          <a:xfrm>
            <a:off x="5852160" y="3636752"/>
            <a:ext cx="732804" cy="221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14" name="Picture 13" descr="A picture containing sketch, diagram, circle, line&#10;&#10;Description automatically generated">
            <a:extLst>
              <a:ext uri="{FF2B5EF4-FFF2-40B4-BE49-F238E27FC236}">
                <a16:creationId xmlns:a16="http://schemas.microsoft.com/office/drawing/2014/main" id="{64E3D8A6-EF39-3A28-2AC7-1A02421629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757" y="927377"/>
            <a:ext cx="2858400" cy="2858400"/>
          </a:xfrm>
          <a:prstGeom prst="rect">
            <a:avLst/>
          </a:prstGeom>
        </p:spPr>
      </p:pic>
      <p:pic>
        <p:nvPicPr>
          <p:cNvPr id="17" name="Picture 16" descr="A graph with a red line&#10;&#10;Description automatically generated with low confidence">
            <a:extLst>
              <a:ext uri="{FF2B5EF4-FFF2-40B4-BE49-F238E27FC236}">
                <a16:creationId xmlns:a16="http://schemas.microsoft.com/office/drawing/2014/main" id="{37B75CD9-0272-3856-FF2D-1E63C53F40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539" y="3655717"/>
            <a:ext cx="3506897" cy="1889801"/>
          </a:xfrm>
          <a:prstGeom prst="rect">
            <a:avLst/>
          </a:prstGeom>
        </p:spPr>
      </p:pic>
      <p:pic>
        <p:nvPicPr>
          <p:cNvPr id="19" name="Picture 18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8722D08E-E78C-4058-954D-2C018F8434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9509" y="1249680"/>
            <a:ext cx="3681113" cy="363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825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2" y="5071566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85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-101600" y="169482"/>
            <a:ext cx="6898640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Risultati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Due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particelle</a:t>
            </a:r>
            <a:endParaRPr lang="en-GB" sz="3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23C01-FDBE-4E60-093E-763EE346603F}"/>
              </a:ext>
            </a:extLst>
          </p:cNvPr>
          <p:cNvSpPr/>
          <p:nvPr/>
        </p:nvSpPr>
        <p:spPr>
          <a:xfrm>
            <a:off x="5852160" y="3636752"/>
            <a:ext cx="732804" cy="221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4E3D8A6-EF39-3A28-2AC7-1A02421629C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64757" y="927377"/>
            <a:ext cx="2858400" cy="2858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B75CD9-0272-3856-FF2D-1E63C53F405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48539" y="3667715"/>
            <a:ext cx="3506897" cy="18658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22D08E-E78C-4058-954D-2C018F84342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980268" y="1249680"/>
            <a:ext cx="3679595" cy="363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1059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2" y="5071566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86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49F3F03A-7005-D1AC-B875-A1EA08FD9321}"/>
              </a:ext>
            </a:extLst>
          </p:cNvPr>
          <p:cNvSpPr txBox="1"/>
          <p:nvPr/>
        </p:nvSpPr>
        <p:spPr>
          <a:xfrm>
            <a:off x="-101600" y="169482"/>
            <a:ext cx="6898640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Risultati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100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particelle</a:t>
            </a:r>
            <a:endParaRPr lang="en-GB" sz="3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97393-CE89-91B8-0BC5-12EC3CB8449C}"/>
              </a:ext>
            </a:extLst>
          </p:cNvPr>
          <p:cNvSpPr/>
          <p:nvPr/>
        </p:nvSpPr>
        <p:spPr>
          <a:xfrm>
            <a:off x="6969760" y="3037841"/>
            <a:ext cx="1798320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23C01-FDBE-4E60-093E-763EE346603F}"/>
              </a:ext>
            </a:extLst>
          </p:cNvPr>
          <p:cNvSpPr/>
          <p:nvPr/>
        </p:nvSpPr>
        <p:spPr>
          <a:xfrm>
            <a:off x="5852160" y="3636752"/>
            <a:ext cx="732804" cy="221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3E850-6CB9-B8F7-E833-4673095EE936}"/>
              </a:ext>
            </a:extLst>
          </p:cNvPr>
          <p:cNvSpPr/>
          <p:nvPr/>
        </p:nvSpPr>
        <p:spPr>
          <a:xfrm>
            <a:off x="6969760" y="1249680"/>
            <a:ext cx="17983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4E3D8A6-EF39-3A28-2AC7-1A02421629C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75920" y="1083900"/>
            <a:ext cx="3306227" cy="33062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B75CD9-0272-3856-FF2D-1E63C53F405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825206" y="1375204"/>
            <a:ext cx="5318794" cy="28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020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CCC07A4-4E6A-5046-8E1C-46EB88B78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226527" cy="7655584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87CDAE2-F50E-584A-AE4F-A1371F72E2C4}"/>
              </a:ext>
            </a:extLst>
          </p:cNvPr>
          <p:cNvSpPr txBox="1"/>
          <p:nvPr/>
        </p:nvSpPr>
        <p:spPr>
          <a:xfrm>
            <a:off x="1014330" y="2558050"/>
            <a:ext cx="7115341" cy="1054135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ctr"/>
            <a:r>
              <a:rPr lang="en-GB" sz="4400" dirty="0" err="1">
                <a:solidFill>
                  <a:srgbClr val="FFFFFF"/>
                </a:solidFill>
                <a:ea typeface="+mn-lt"/>
                <a:cs typeface="+mn-lt"/>
              </a:rPr>
              <a:t>Problematiche</a:t>
            </a:r>
            <a:endParaRPr lang="it-IT" sz="32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60473129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003" y="4970250"/>
            <a:ext cx="7823997" cy="74475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27864" y="0"/>
            <a:ext cx="9144000" cy="83856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785" y="140994"/>
            <a:ext cx="1467464" cy="65511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1981F73-4EE0-514F-B43A-E709FADE36F0}"/>
              </a:ext>
            </a:extLst>
          </p:cNvPr>
          <p:cNvSpPr txBox="1"/>
          <p:nvPr/>
        </p:nvSpPr>
        <p:spPr>
          <a:xfrm>
            <a:off x="432168" y="139158"/>
            <a:ext cx="5411266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Problematiche</a:t>
            </a:r>
            <a:endParaRPr lang="en-GB" sz="3000" b="1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/>
              <a:t>88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C94009-1275-DB80-A7AD-A8A8BDBB1B93}"/>
              </a:ext>
            </a:extLst>
          </p:cNvPr>
          <p:cNvSpPr txBox="1"/>
          <p:nvPr/>
        </p:nvSpPr>
        <p:spPr>
          <a:xfrm>
            <a:off x="139806" y="952099"/>
            <a:ext cx="7509179" cy="50629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GB" sz="20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F1D06E3-FCF7-7B34-BAD6-963046B0B77A}"/>
              </a:ext>
            </a:extLst>
          </p:cNvPr>
          <p:cNvSpPr txBox="1"/>
          <p:nvPr/>
        </p:nvSpPr>
        <p:spPr>
          <a:xfrm>
            <a:off x="139806" y="1590794"/>
            <a:ext cx="8526297" cy="38164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800" dirty="0">
                <a:cs typeface="Calibri" panose="020F0502020204030204"/>
              </a:rPr>
              <a:t>Interazioni tra particella e bordo con quale entra in contatto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800" dirty="0">
                <a:cs typeface="Calibri" panose="020F0502020204030204"/>
              </a:rPr>
              <a:t>Condizioni al contorno ( non sovrapposizione delle particelle)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800" dirty="0">
                <a:cs typeface="Calibri" panose="020F0502020204030204"/>
              </a:rPr>
              <a:t>Particelle non devono uscire da bordo sferico</a:t>
            </a:r>
            <a:endParaRPr lang="it-IT" sz="28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it-IT" dirty="0">
              <a:cs typeface="Calibri" panose="020F0502020204030204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it-IT" dirty="0">
              <a:cs typeface="Calibri" panose="020F0502020204030204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it-IT" dirty="0">
              <a:cs typeface="Calibri" panose="020F0502020204030204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it-IT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5903714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003" y="4970250"/>
            <a:ext cx="7823997" cy="74475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27864" y="0"/>
            <a:ext cx="9144000" cy="83856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785" y="140994"/>
            <a:ext cx="1467464" cy="65511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1981F73-4EE0-514F-B43A-E709FADE36F0}"/>
              </a:ext>
            </a:extLst>
          </p:cNvPr>
          <p:cNvSpPr txBox="1"/>
          <p:nvPr/>
        </p:nvSpPr>
        <p:spPr>
          <a:xfrm>
            <a:off x="432168" y="139158"/>
            <a:ext cx="5411266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Problematiche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Bordo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Sferico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</a:t>
            </a:r>
            <a:endParaRPr lang="en-GB" sz="3000" b="1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/>
              <a:t>89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C94009-1275-DB80-A7AD-A8A8BDBB1B93}"/>
              </a:ext>
            </a:extLst>
          </p:cNvPr>
          <p:cNvSpPr txBox="1"/>
          <p:nvPr/>
        </p:nvSpPr>
        <p:spPr>
          <a:xfrm>
            <a:off x="139806" y="952099"/>
            <a:ext cx="7509179" cy="50629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GB" sz="20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F1D06E3-FCF7-7B34-BAD6-963046B0B77A}"/>
              </a:ext>
            </a:extLst>
          </p:cNvPr>
          <p:cNvSpPr txBox="1"/>
          <p:nvPr/>
        </p:nvSpPr>
        <p:spPr>
          <a:xfrm>
            <a:off x="138530" y="1108326"/>
            <a:ext cx="8526297" cy="53707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dirty="0">
                <a:cs typeface="Calibri" panose="020F0502020204030204"/>
              </a:rPr>
              <a:t>Volontà che particella rimbalzi per urto elastico con conseguente conservazione dell’energia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it-IT" dirty="0">
              <a:cs typeface="Calibri" panose="020F0502020204030204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dirty="0">
                <a:cs typeface="Calibri" panose="020F0502020204030204"/>
              </a:rPr>
              <a:t>Non ho contenitore cubico quindi parametri rimbalzo più complessi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it-IT" dirty="0">
              <a:cs typeface="Calibri" panose="020F0502020204030204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dirty="0">
                <a:cs typeface="Calibri" panose="020F0502020204030204"/>
              </a:rPr>
              <a:t>Se avessi scatola scomporrei vettore e cambierei solamente componente perpendicolare alla superficie ottenendo vettore rimbalzo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it-IT" dirty="0">
              <a:cs typeface="Calibri" panose="020F0502020204030204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dirty="0">
                <a:cs typeface="Calibri" panose="020F0502020204030204"/>
              </a:rPr>
              <a:t>Con superficie sferica vettore viene scomposto lungo il piano e lungo la normale, cambiando il segno del vettore perpendicolare alla parete per poi ricomporre il vettore in coordinate sferiche</a:t>
            </a:r>
          </a:p>
          <a:p>
            <a:pPr>
              <a:spcBef>
                <a:spcPts val="600"/>
              </a:spcBef>
            </a:pPr>
            <a:endParaRPr lang="it-IT" dirty="0">
              <a:cs typeface="Calibri" panose="020F0502020204030204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it-IT" dirty="0">
              <a:cs typeface="Calibri" panose="020F0502020204030204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it-IT" dirty="0">
              <a:cs typeface="Calibri" panose="020F0502020204030204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it-IT" dirty="0">
              <a:cs typeface="Calibri" panose="020F0502020204030204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it-IT" dirty="0">
              <a:cs typeface="Calibri" panose="020F0502020204030204"/>
            </a:endParaRPr>
          </a:p>
        </p:txBody>
      </p:sp>
      <p:sp>
        <p:nvSpPr>
          <p:cNvPr id="2" name="Freccia a destra 13">
            <a:extLst>
              <a:ext uri="{FF2B5EF4-FFF2-40B4-BE49-F238E27FC236}">
                <a16:creationId xmlns:a16="http://schemas.microsoft.com/office/drawing/2014/main" id="{9E993BF8-80B4-90DC-C26C-5629E65A567E}"/>
              </a:ext>
            </a:extLst>
          </p:cNvPr>
          <p:cNvSpPr/>
          <p:nvPr/>
        </p:nvSpPr>
        <p:spPr>
          <a:xfrm flipV="1">
            <a:off x="1038637" y="5139576"/>
            <a:ext cx="427179" cy="1807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CB2A3-E90B-36EB-F64B-9D33873AD60A}"/>
              </a:ext>
            </a:extLst>
          </p:cNvPr>
          <p:cNvSpPr txBox="1"/>
          <p:nvPr/>
        </p:nvSpPr>
        <p:spPr>
          <a:xfrm>
            <a:off x="1611630" y="4869180"/>
            <a:ext cx="2960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Velocità si conserva, cambia solo segno!</a:t>
            </a:r>
          </a:p>
        </p:txBody>
      </p:sp>
    </p:spTree>
    <p:extLst>
      <p:ext uri="{BB962C8B-B14F-4D97-AF65-F5344CB8AC3E}">
        <p14:creationId xmlns:p14="http://schemas.microsoft.com/office/powerpoint/2010/main" val="3689606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9939" y="-12422"/>
            <a:ext cx="9158908" cy="9397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1" y="5064672"/>
            <a:ext cx="9155840" cy="652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5" y="12959"/>
            <a:ext cx="1939572" cy="873778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>
                <a:solidFill>
                  <a:schemeClr val="bg1"/>
                </a:solidFill>
              </a:rPr>
              <a:t>9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0" name="CasellaDiTesto 10">
            <a:extLst>
              <a:ext uri="{FF2B5EF4-FFF2-40B4-BE49-F238E27FC236}">
                <a16:creationId xmlns:a16="http://schemas.microsoft.com/office/drawing/2014/main" id="{FB3C6E92-DE30-CEA5-925F-45EACA869DE0}"/>
              </a:ext>
            </a:extLst>
          </p:cNvPr>
          <p:cNvSpPr txBox="1"/>
          <p:nvPr/>
        </p:nvSpPr>
        <p:spPr>
          <a:xfrm>
            <a:off x="-29211" y="168235"/>
            <a:ext cx="6661768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+mj-lt"/>
                <a:cs typeface="Calibri Light"/>
              </a:rPr>
              <a:t>INTRODUZIONE: Caso </a:t>
            </a:r>
            <a:r>
              <a:rPr lang="en-GB" sz="3000" b="1" dirty="0" err="1">
                <a:solidFill>
                  <a:schemeClr val="bg1"/>
                </a:solidFill>
                <a:latin typeface="+mj-lt"/>
                <a:cs typeface="Calibri Light"/>
              </a:rPr>
              <a:t>considerato</a:t>
            </a:r>
            <a:endParaRPr lang="en-GB" sz="3000" b="1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408202-8F95-076B-FB40-E3529F94EDBB}"/>
              </a:ext>
            </a:extLst>
          </p:cNvPr>
          <p:cNvSpPr txBox="1"/>
          <p:nvPr/>
        </p:nvSpPr>
        <p:spPr>
          <a:xfrm>
            <a:off x="1311792" y="1185202"/>
            <a:ext cx="514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r>
              <a:rPr lang="en-IT" dirty="0"/>
              <a:t>oto due particelle</a:t>
            </a:r>
          </a:p>
        </p:txBody>
      </p:sp>
      <p:sp>
        <p:nvSpPr>
          <p:cNvPr id="7" name="Freccia a destra 13">
            <a:extLst>
              <a:ext uri="{FF2B5EF4-FFF2-40B4-BE49-F238E27FC236}">
                <a16:creationId xmlns:a16="http://schemas.microsoft.com/office/drawing/2014/main" id="{C16A2FDB-F691-9CEA-09C0-56340E1C0A22}"/>
              </a:ext>
            </a:extLst>
          </p:cNvPr>
          <p:cNvSpPr/>
          <p:nvPr/>
        </p:nvSpPr>
        <p:spPr>
          <a:xfrm rot="5400000">
            <a:off x="1883485" y="1780341"/>
            <a:ext cx="652813" cy="2396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466E35-73EB-0346-8B68-9E9720735171}"/>
              </a:ext>
            </a:extLst>
          </p:cNvPr>
          <p:cNvSpPr txBox="1"/>
          <p:nvPr/>
        </p:nvSpPr>
        <p:spPr>
          <a:xfrm>
            <a:off x="635647" y="2339454"/>
            <a:ext cx="459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Interazione con la parete e tra di loro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5910F-55EC-3359-DEF8-B4C01C74CBA4}"/>
              </a:ext>
            </a:extLst>
          </p:cNvPr>
          <p:cNvSpPr txBox="1"/>
          <p:nvPr/>
        </p:nvSpPr>
        <p:spPr>
          <a:xfrm>
            <a:off x="1001677" y="3638660"/>
            <a:ext cx="459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Estendibile a caso N particelle</a:t>
            </a:r>
          </a:p>
        </p:txBody>
      </p:sp>
      <p:sp>
        <p:nvSpPr>
          <p:cNvPr id="16" name="Freccia a destra 13">
            <a:extLst>
              <a:ext uri="{FF2B5EF4-FFF2-40B4-BE49-F238E27FC236}">
                <a16:creationId xmlns:a16="http://schemas.microsoft.com/office/drawing/2014/main" id="{B0CBA437-83DA-000B-40E8-E6C44DA92772}"/>
              </a:ext>
            </a:extLst>
          </p:cNvPr>
          <p:cNvSpPr/>
          <p:nvPr/>
        </p:nvSpPr>
        <p:spPr>
          <a:xfrm rot="5400000">
            <a:off x="1844860" y="3014118"/>
            <a:ext cx="730061" cy="2396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cs typeface="Calibri"/>
            </a:endParaRPr>
          </a:p>
        </p:txBody>
      </p:sp>
      <p:pic>
        <p:nvPicPr>
          <p:cNvPr id="4" name="Picture 3" descr="A picture containing circle, art, drawing, screenshot&#10;&#10;Description automatically generated">
            <a:extLst>
              <a:ext uri="{FF2B5EF4-FFF2-40B4-BE49-F238E27FC236}">
                <a16:creationId xmlns:a16="http://schemas.microsoft.com/office/drawing/2014/main" id="{D0150D2F-D4C0-473F-BA0B-AAE82BDA02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7850" y="1395967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829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003" y="4970250"/>
            <a:ext cx="7823997" cy="74475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-27864" y="0"/>
            <a:ext cx="9144000" cy="83856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785" y="140994"/>
            <a:ext cx="1467464" cy="65511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1981F73-4EE0-514F-B43A-E709FADE36F0}"/>
              </a:ext>
            </a:extLst>
          </p:cNvPr>
          <p:cNvSpPr txBox="1"/>
          <p:nvPr/>
        </p:nvSpPr>
        <p:spPr>
          <a:xfrm>
            <a:off x="432168" y="139158"/>
            <a:ext cx="5411266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Problematiche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Confini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 del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bordo</a:t>
            </a:r>
            <a:endParaRPr lang="en-GB" sz="3000" b="1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dirty="0" smtClean="0"/>
              <a:t>90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C94009-1275-DB80-A7AD-A8A8BDBB1B93}"/>
              </a:ext>
            </a:extLst>
          </p:cNvPr>
          <p:cNvSpPr txBox="1"/>
          <p:nvPr/>
        </p:nvSpPr>
        <p:spPr>
          <a:xfrm>
            <a:off x="139806" y="952099"/>
            <a:ext cx="7509179" cy="50629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GB" sz="20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CB2A3-E90B-36EB-F64B-9D33873AD60A}"/>
              </a:ext>
            </a:extLst>
          </p:cNvPr>
          <p:cNvSpPr txBox="1"/>
          <p:nvPr/>
        </p:nvSpPr>
        <p:spPr>
          <a:xfrm>
            <a:off x="788670" y="2260213"/>
            <a:ext cx="8081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/>
              <a:t>Per evitare che le particelle escano dal contenitore , a ogni step bisogna effettuare il controllo dopo il salto!</a:t>
            </a:r>
          </a:p>
        </p:txBody>
      </p:sp>
    </p:spTree>
    <p:extLst>
      <p:ext uri="{BB962C8B-B14F-4D97-AF65-F5344CB8AC3E}">
        <p14:creationId xmlns:p14="http://schemas.microsoft.com/office/powerpoint/2010/main" val="6455035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CCC07A4-4E6A-5046-8E1C-46EB88B78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226527" cy="7655584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87CDAE2-F50E-584A-AE4F-A1371F72E2C4}"/>
              </a:ext>
            </a:extLst>
          </p:cNvPr>
          <p:cNvSpPr txBox="1"/>
          <p:nvPr/>
        </p:nvSpPr>
        <p:spPr>
          <a:xfrm>
            <a:off x="1014330" y="2558050"/>
            <a:ext cx="7115341" cy="1054135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ctr"/>
            <a:r>
              <a:rPr lang="it-IT" sz="4400" dirty="0">
                <a:solidFill>
                  <a:srgbClr val="FFFFFF"/>
                </a:solidFill>
                <a:ea typeface="+mn-lt"/>
                <a:cs typeface="+mn-lt"/>
              </a:rPr>
              <a:t>Grazie dell’attenzione</a:t>
            </a:r>
            <a:endParaRPr lang="it-IT" sz="32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173279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1996</TotalTime>
  <Words>2611</Words>
  <Application>Microsoft Macintosh PowerPoint</Application>
  <PresentationFormat>On-screen Show (16:10)</PresentationFormat>
  <Paragraphs>591</Paragraphs>
  <Slides>91</Slides>
  <Notes>91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Menti Luca</dc:creator>
  <cp:lastModifiedBy>Balestrieri Niki</cp:lastModifiedBy>
  <cp:revision>95</cp:revision>
  <dcterms:created xsi:type="dcterms:W3CDTF">2022-07-14T13:45:24Z</dcterms:created>
  <dcterms:modified xsi:type="dcterms:W3CDTF">2023-07-01T07:40:06Z</dcterms:modified>
</cp:coreProperties>
</file>