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s_journey" TargetMode="External"/><Relationship Id="rId2" Type="http://schemas.openxmlformats.org/officeDocument/2006/relationships/hyperlink" Target="https://github.com/nikigao-work/DataScience-spring-20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61323" y="5660375"/>
            <a:ext cx="3254477" cy="850491"/>
          </a:xfrm>
        </p:spPr>
        <p:txBody>
          <a:bodyPr>
            <a:normAutofit/>
          </a:bodyPr>
          <a:lstStyle/>
          <a:p>
            <a:r>
              <a:rPr lang="ru-RU" dirty="0" smtClean="0"/>
              <a:t>Панкратов Никита</a:t>
            </a:r>
          </a:p>
          <a:p>
            <a:r>
              <a:rPr lang="ru-RU" dirty="0" smtClean="0"/>
              <a:t>Весна 2024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10800000" flipV="1">
            <a:off x="3490451" y="2588524"/>
            <a:ext cx="7266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000" dirty="0" smtClean="0"/>
              <a:t>Обучение без учителя</a:t>
            </a:r>
            <a:r>
              <a:rPr lang="en-US" sz="4000" dirty="0" smtClean="0"/>
              <a:t>.</a:t>
            </a:r>
          </a:p>
          <a:p>
            <a:pPr algn="r"/>
            <a:r>
              <a:rPr lang="ru-RU" sz="4000" dirty="0" smtClean="0"/>
              <a:t>Введение в кластерный анализ</a:t>
            </a:r>
            <a:r>
              <a:rPr lang="en-US" sz="4000" dirty="0" smtClean="0"/>
              <a:t>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4812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Полезные ссылки и материалы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23791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GitHub</a:t>
            </a:r>
            <a:endParaRPr lang="ru-RU" sz="2800" dirty="0" smtClean="0"/>
          </a:p>
          <a:p>
            <a:r>
              <a:rPr lang="ru-RU" sz="2800" dirty="0" smtClean="0">
                <a:hlinkClick r:id="rId3"/>
              </a:rPr>
              <a:t>ТГ канал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75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6858" y="224308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230945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Обучение без учителя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0" y="1883448"/>
            <a:ext cx="10131425" cy="3649133"/>
          </a:xfrm>
        </p:spPr>
        <p:txBody>
          <a:bodyPr>
            <a:noAutofit/>
          </a:bodyPr>
          <a:lstStyle/>
          <a:p>
            <a:r>
              <a:rPr lang="en-US" dirty="0" smtClean="0"/>
              <a:t>Unsupervised learning – </a:t>
            </a:r>
            <a:r>
              <a:rPr lang="ru-RU" dirty="0" smtClean="0"/>
              <a:t>один из методов классического машинного обучения</a:t>
            </a:r>
            <a:r>
              <a:rPr lang="en-US" dirty="0" smtClean="0"/>
              <a:t>, </a:t>
            </a:r>
            <a:r>
              <a:rPr lang="ru-RU" dirty="0" smtClean="0"/>
              <a:t>который подразумевает собой</a:t>
            </a:r>
            <a:r>
              <a:rPr lang="en-US" dirty="0" smtClean="0"/>
              <a:t>, </a:t>
            </a:r>
            <a:r>
              <a:rPr lang="ru-RU" dirty="0" smtClean="0"/>
              <a:t>что у нас нет прошлых значений целевой переменной</a:t>
            </a:r>
            <a:r>
              <a:rPr lang="en-US" dirty="0" smtClean="0"/>
              <a:t>,</a:t>
            </a:r>
            <a:r>
              <a:rPr lang="ru-RU" dirty="0" smtClean="0"/>
              <a:t> на которых можно обучаться</a:t>
            </a:r>
            <a:r>
              <a:rPr lang="en-US" dirty="0" smtClean="0"/>
              <a:t>.</a:t>
            </a:r>
            <a:endParaRPr lang="en-US" dirty="0"/>
          </a:p>
          <a:p>
            <a:r>
              <a:rPr lang="ru-RU" dirty="0" smtClean="0"/>
              <a:t>Не всегда стоит задача о предсказании целевой переменной на будущее</a:t>
            </a:r>
            <a:r>
              <a:rPr lang="ru-RU" dirty="0"/>
              <a:t> </a:t>
            </a:r>
            <a:r>
              <a:rPr lang="ru-RU" dirty="0" smtClean="0"/>
              <a:t>по средством прошлых значений</a:t>
            </a:r>
            <a:r>
              <a:rPr lang="en-US" dirty="0" smtClean="0"/>
              <a:t>.</a:t>
            </a:r>
          </a:p>
          <a:p>
            <a:pPr lvl="1"/>
            <a:r>
              <a:rPr lang="ru-RU" dirty="0" smtClean="0"/>
              <a:t>Рассмотрим такую задачу</a:t>
            </a:r>
            <a:r>
              <a:rPr lang="en-US" dirty="0" smtClean="0"/>
              <a:t>: </a:t>
            </a:r>
            <a:r>
              <a:rPr lang="ru-RU" dirty="0" smtClean="0"/>
              <a:t>компания решает определить группу пользователей наиболее склонных к покупке их товара</a:t>
            </a:r>
            <a:r>
              <a:rPr lang="en-US" dirty="0" smtClean="0"/>
              <a:t> (</a:t>
            </a:r>
            <a:r>
              <a:rPr lang="ru-RU" dirty="0" smtClean="0"/>
              <a:t>определение целевой аудитории своего рода)</a:t>
            </a:r>
            <a:r>
              <a:rPr lang="en-US" dirty="0" smtClean="0"/>
              <a:t>. </a:t>
            </a:r>
            <a:r>
              <a:rPr lang="ru-RU" dirty="0" smtClean="0"/>
              <a:t>Им необходимо разделить всех пользователей на 3 категории (</a:t>
            </a:r>
            <a:r>
              <a:rPr lang="en-US" dirty="0" smtClean="0"/>
              <a:t>Y): </a:t>
            </a:r>
            <a:r>
              <a:rPr lang="ru-RU" dirty="0" smtClean="0"/>
              <a:t>целевая</a:t>
            </a:r>
            <a:r>
              <a:rPr lang="en-US" dirty="0" smtClean="0"/>
              <a:t> (Y1), </a:t>
            </a:r>
            <a:r>
              <a:rPr lang="ru-RU" dirty="0" smtClean="0"/>
              <a:t>нейтральная</a:t>
            </a:r>
            <a:r>
              <a:rPr lang="en-US" dirty="0" smtClean="0"/>
              <a:t>(Y2)</a:t>
            </a:r>
            <a:r>
              <a:rPr lang="ru-RU" dirty="0" smtClean="0"/>
              <a:t> и негативно воспринимающая все нововведения</a:t>
            </a:r>
            <a:r>
              <a:rPr lang="en-US" dirty="0" smtClean="0"/>
              <a:t> (Y3).</a:t>
            </a:r>
            <a:r>
              <a:rPr lang="ru-RU" dirty="0" smtClean="0"/>
              <a:t> Поскольку никаких данных о том</a:t>
            </a:r>
            <a:r>
              <a:rPr lang="en-US" dirty="0" smtClean="0"/>
              <a:t>, </a:t>
            </a:r>
            <a:r>
              <a:rPr lang="ru-RU" dirty="0" smtClean="0"/>
              <a:t>как они были разделены до – нет</a:t>
            </a:r>
            <a:r>
              <a:rPr lang="en-US" dirty="0" smtClean="0"/>
              <a:t>, </a:t>
            </a:r>
            <a:r>
              <a:rPr lang="ru-RU" dirty="0" smtClean="0"/>
              <a:t>здесь приходят на помощь методы машинного обучения</a:t>
            </a:r>
            <a:r>
              <a:rPr lang="ru-RU" dirty="0"/>
              <a:t> </a:t>
            </a:r>
            <a:r>
              <a:rPr lang="ru-RU" dirty="0" smtClean="0"/>
              <a:t>без учителя</a:t>
            </a:r>
            <a:r>
              <a:rPr lang="en-US" dirty="0" smtClean="0"/>
              <a:t>, </a:t>
            </a:r>
            <a:r>
              <a:rPr lang="ru-RU" dirty="0" smtClean="0"/>
              <a:t>которым не требуются предыдущие значения «</a:t>
            </a:r>
            <a:r>
              <a:rPr lang="en-US" dirty="0" smtClean="0"/>
              <a:t>Y</a:t>
            </a:r>
            <a:r>
              <a:rPr lang="ru-RU" dirty="0" smtClean="0"/>
              <a:t>».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22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 smtClean="0"/>
              <a:t>кластеризация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456267"/>
            <a:ext cx="10131425" cy="27837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Только </a:t>
            </a:r>
            <a:r>
              <a:rPr lang="ru-RU" sz="2000" dirty="0"/>
              <a:t>что рассмотренная нами задача</a:t>
            </a:r>
            <a:r>
              <a:rPr lang="en-US" sz="2000" dirty="0"/>
              <a:t>, </a:t>
            </a:r>
            <a:r>
              <a:rPr lang="ru-RU" sz="2000" dirty="0"/>
              <a:t>крайне похоже на задачу мультиклассовой классификации с одной стороны</a:t>
            </a:r>
            <a:r>
              <a:rPr lang="en-US" sz="2000" dirty="0"/>
              <a:t>. </a:t>
            </a:r>
            <a:r>
              <a:rPr lang="ru-RU" sz="2000" dirty="0"/>
              <a:t>Ведь</a:t>
            </a:r>
            <a:r>
              <a:rPr lang="en-US" sz="2000" dirty="0"/>
              <a:t>, </a:t>
            </a:r>
            <a:r>
              <a:rPr lang="ru-RU" sz="2000" dirty="0"/>
              <a:t>мы хотим предсказать отнесение определенного индивида к определенному классу</a:t>
            </a:r>
            <a:r>
              <a:rPr lang="en-US" sz="2000" dirty="0"/>
              <a:t>. </a:t>
            </a:r>
            <a:r>
              <a:rPr lang="ru-RU" sz="2000" dirty="0"/>
              <a:t>Но в данном случае</a:t>
            </a:r>
            <a:r>
              <a:rPr lang="en-US" sz="2000" dirty="0"/>
              <a:t>, </a:t>
            </a:r>
            <a:r>
              <a:rPr lang="ru-RU" sz="2000" dirty="0"/>
              <a:t>поскольку</a:t>
            </a:r>
            <a:r>
              <a:rPr lang="en-US" sz="2000" dirty="0"/>
              <a:t> </a:t>
            </a:r>
            <a:r>
              <a:rPr lang="ru-RU" sz="2000" dirty="0"/>
              <a:t>мы не имеем исторических данных о целевой переменной</a:t>
            </a:r>
            <a:r>
              <a:rPr lang="en-US" sz="2000" dirty="0"/>
              <a:t>, </a:t>
            </a:r>
            <a:r>
              <a:rPr lang="ru-RU" sz="2000" dirty="0"/>
              <a:t>данная задача имеет несколько другую специфику и название</a:t>
            </a:r>
            <a:r>
              <a:rPr lang="en-US" sz="2000" dirty="0"/>
              <a:t> – </a:t>
            </a:r>
            <a:r>
              <a:rPr lang="ru-RU" sz="2000" dirty="0"/>
              <a:t>кластеризация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ru-RU" sz="2000" dirty="0" smtClean="0"/>
              <a:t>Кластеризация </a:t>
            </a:r>
            <a:r>
              <a:rPr lang="ru-RU" sz="2000" dirty="0"/>
              <a:t>– это алгоритм машинного обучения без учителя</a:t>
            </a:r>
            <a:r>
              <a:rPr lang="en-US" sz="2000" dirty="0"/>
              <a:t>, </a:t>
            </a:r>
            <a:r>
              <a:rPr lang="ru-RU" sz="2000" dirty="0"/>
              <a:t>который позволяет разделять группы различных объектов между собой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234" y="4552124"/>
            <a:ext cx="5730621" cy="169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8928" y="1811786"/>
            <a:ext cx="111792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ru-RU" sz="2400" dirty="0" smtClean="0"/>
              <a:t>Прежде чем</a:t>
            </a:r>
            <a:r>
              <a:rPr lang="en-US" sz="2400" dirty="0"/>
              <a:t> </a:t>
            </a:r>
            <a:r>
              <a:rPr lang="ru-RU" sz="2400" dirty="0" smtClean="0"/>
              <a:t>мы перейдем к формальной постановке задачи кластеризации и одному из самых известных алгоритмов </a:t>
            </a:r>
            <a:r>
              <a:rPr lang="en-US" sz="2400" dirty="0" smtClean="0"/>
              <a:t>ML </a:t>
            </a:r>
            <a:r>
              <a:rPr lang="ru-RU" sz="2400" dirty="0" smtClean="0"/>
              <a:t>для ее решения</a:t>
            </a:r>
            <a:r>
              <a:rPr lang="en-US" sz="2400" dirty="0" smtClean="0"/>
              <a:t>, </a:t>
            </a:r>
            <a:r>
              <a:rPr lang="ru-RU" sz="2400" dirty="0" smtClean="0"/>
              <a:t>давайте чуть подробнее поговорим о том</a:t>
            </a:r>
            <a:r>
              <a:rPr lang="en-US" sz="2400" dirty="0" smtClean="0"/>
              <a:t>, </a:t>
            </a:r>
            <a:r>
              <a:rPr lang="ru-RU" sz="2400" dirty="0" smtClean="0"/>
              <a:t>а какие вообще бывают задачи кластеризации и что они решают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800" dirty="0" smtClean="0"/>
              <a:t>	</a:t>
            </a:r>
            <a:r>
              <a:rPr lang="en-US" sz="2400" dirty="0" smtClean="0"/>
              <a:t>Ex</a:t>
            </a:r>
            <a:r>
              <a:rPr lang="en-US" sz="2400" dirty="0"/>
              <a:t>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	1. </a:t>
            </a:r>
            <a:r>
              <a:rPr lang="ru-RU" dirty="0"/>
              <a:t>кластеризация временных рядов финансовых активов</a:t>
            </a:r>
            <a:r>
              <a:rPr lang="en-US" dirty="0"/>
              <a:t> </a:t>
            </a:r>
            <a:r>
              <a:rPr lang="ru-RU" dirty="0"/>
              <a:t>для определения похожих по динамике рядов</a:t>
            </a:r>
            <a:r>
              <a:rPr lang="en-US" dirty="0"/>
              <a:t>;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	</a:t>
            </a:r>
            <a:r>
              <a:rPr lang="en-US" dirty="0"/>
              <a:t>2. </a:t>
            </a:r>
            <a:r>
              <a:rPr lang="ru-RU" dirty="0"/>
              <a:t>разделение пользователей на группы для проведения </a:t>
            </a:r>
            <a:r>
              <a:rPr lang="ru-RU" dirty="0" err="1"/>
              <a:t>промоакций</a:t>
            </a:r>
            <a:r>
              <a:rPr lang="en-US" dirty="0"/>
              <a:t>;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dirty="0"/>
              <a:t>	</a:t>
            </a:r>
            <a:r>
              <a:rPr lang="en-US" dirty="0"/>
              <a:t>3. </a:t>
            </a:r>
            <a:r>
              <a:rPr lang="ru-RU" dirty="0"/>
              <a:t>определение регионов наиболее прибыльных по доставке продукции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Приведите ещё несколько примеров самостоятельно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Примеры задач кластеризации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544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1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9006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/>
              <a:t>Постановка задачи кластеризации</a:t>
            </a:r>
            <a:endParaRPr lang="ru-RU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48928" y="1865745"/>
                <a:ext cx="10813399" cy="3075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 smtClean="0"/>
                  <a:t>	Пусть </a:t>
                </a:r>
                <a:r>
                  <a:rPr lang="en-US" sz="2400" dirty="0" smtClean="0"/>
                  <a:t>X – </a:t>
                </a:r>
                <a:r>
                  <a:rPr lang="ru-RU" sz="2400" dirty="0" smtClean="0"/>
                  <a:t>множество объектов (множество векторов </a:t>
                </a:r>
                <a:r>
                  <a:rPr lang="en-US" sz="2400" dirty="0" smtClean="0"/>
                  <a:t>n </a:t>
                </a:r>
                <a:r>
                  <a:rPr lang="ru-RU" sz="2400" dirty="0" smtClean="0"/>
                  <a:t>∈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ℕ одинаковой </a:t>
                </a:r>
                <a:r>
                  <a:rPr lang="ru-RU" sz="2400" dirty="0"/>
                  <a:t>конечной длины</a:t>
                </a:r>
                <a:r>
                  <a:rPr lang="ru-RU" sz="2400" dirty="0" smtClean="0"/>
                  <a:t>)</a:t>
                </a:r>
                <a:r>
                  <a:rPr lang="en-US" sz="2400" dirty="0" smtClean="0"/>
                  <a:t>, Y – </a:t>
                </a:r>
                <a:r>
                  <a:rPr lang="ru-RU" sz="2400" dirty="0" smtClean="0"/>
                  <a:t>множество меток кластера</a:t>
                </a:r>
                <a:r>
                  <a:rPr lang="en-US" sz="2400" dirty="0" smtClean="0"/>
                  <a:t>. </a:t>
                </a:r>
                <a:r>
                  <a:rPr lang="ru-RU" sz="2400" dirty="0" smtClean="0"/>
                  <a:t>По инициализированной функции расстояния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/>
                      <m:t>ρ</m:t>
                    </m:r>
                    <m:r>
                      <m:rPr>
                        <m:nor/>
                      </m:rPr>
                      <a:rPr lang="en-US" sz="2400" b="0" i="0" smtClean="0"/>
                      <m:t>(</m:t>
                    </m:r>
                    <m:r>
                      <m:rPr>
                        <m:nor/>
                      </m:rPr>
                      <a:rPr lang="en-US" sz="2400" b="0" i="0" smtClean="0"/>
                      <m:t>x</m:t>
                    </m:r>
                    <m:r>
                      <m:rPr>
                        <m:nor/>
                      </m:rPr>
                      <a:rPr lang="en-US" sz="2400" b="0" i="0" smtClean="0"/>
                      <m:t>, </m:t>
                    </m:r>
                    <m:sSup>
                      <m:sSupPr>
                        <m:ctrlPr>
                          <a:rPr lang="en-US" sz="2400" b="0" i="1" smtClean="0"/>
                        </m:ctrlPr>
                      </m:sSupPr>
                      <m:e>
                        <m:r>
                          <a:rPr lang="en-US" sz="2400" b="0" i="1" smtClean="0"/>
                          <m:t>𝑥</m:t>
                        </m:r>
                      </m:e>
                      <m:sup>
                        <m:r>
                          <a:rPr lang="en-US" sz="2400" b="0" i="1" smtClean="0"/>
                          <m:t>′</m:t>
                        </m:r>
                      </m:sup>
                    </m:sSup>
                    <m:r>
                      <a:rPr lang="en-US" sz="2400" b="0" i="1" smtClean="0"/>
                      <m:t>)</m:t>
                    </m:r>
                  </m:oMath>
                </a14:m>
                <a:r>
                  <a:rPr lang="ru-RU" sz="2400" dirty="0" smtClean="0"/>
                  <a:t> и выбранному конечному </a:t>
                </a:r>
                <a:r>
                  <a:rPr lang="ru-RU" sz="2400" dirty="0" err="1" smtClean="0"/>
                  <a:t>сэмплу</a:t>
                </a:r>
                <a:r>
                  <a:rPr lang="ru-RU" sz="2400" dirty="0" smtClean="0"/>
                  <a:t> данных для обучения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/>
                        </m:ctrlPr>
                      </m:sSupPr>
                      <m:e>
                        <m:r>
                          <a:rPr lang="en-US" sz="2400" b="0" i="1" smtClean="0"/>
                          <m:t>𝑋</m:t>
                        </m:r>
                      </m:e>
                      <m:sup>
                        <m:r>
                          <a:rPr lang="en-US" sz="2400" b="0" i="1" smtClean="0"/>
                          <m:t>𝑚</m:t>
                        </m:r>
                      </m:sup>
                    </m:sSup>
                    <m:r>
                      <a:rPr lang="en-US" sz="2400" b="0" i="1" smtClean="0"/>
                      <m:t>={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𝑥</m:t>
                        </m:r>
                      </m:e>
                      <m:sub>
                        <m:r>
                          <a:rPr lang="en-US" sz="2400" b="0" i="1" smtClean="0"/>
                          <m:t>1</m:t>
                        </m:r>
                      </m:sub>
                    </m:sSub>
                    <m:r>
                      <a:rPr lang="en-US" sz="2400" b="0" i="1" smtClean="0"/>
                      <m:t>,..,</m:t>
                    </m:r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𝑥</m:t>
                        </m:r>
                      </m:e>
                      <m:sub>
                        <m:r>
                          <a:rPr lang="en-US" sz="2400" b="0" i="1" smtClean="0"/>
                          <m:t>𝑚</m:t>
                        </m:r>
                      </m:sub>
                    </m:sSub>
                    <m:r>
                      <a:rPr lang="en-US" sz="2400" b="0" i="1" smtClean="0"/>
                      <m:t>}⊂</m:t>
                    </m:r>
                    <m:r>
                      <a:rPr lang="en-US" sz="2400" b="0" i="1" smtClean="0"/>
                      <m:t>𝑋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ru-RU" sz="2400" dirty="0" smtClean="0"/>
                  <a:t>необходимо разделить выборку на непересекающиеся подмножества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(кластера)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так</a:t>
                </a:r>
                <a:r>
                  <a:rPr lang="en-US" sz="2400" dirty="0" smtClean="0"/>
                  <a:t>, </a:t>
                </a:r>
                <a:r>
                  <a:rPr lang="ru-RU" sz="2400" dirty="0" smtClean="0"/>
                  <a:t>чтобы минимизировать функцию расстояния каждым из кластеров в равной степени</a:t>
                </a:r>
                <a:r>
                  <a:rPr lang="en-US" sz="2400" dirty="0" smtClean="0"/>
                  <a:t>.</a:t>
                </a:r>
              </a:p>
              <a:p>
                <a:pPr algn="just"/>
                <a:r>
                  <a:rPr lang="ru-RU" sz="2400" dirty="0" smtClean="0"/>
                  <a:t>	Алгоритм кластеризации – это некая функция </a:t>
                </a:r>
                <a:r>
                  <a:rPr lang="en-US" sz="2400" dirty="0" smtClean="0"/>
                  <a:t>A: X →</a:t>
                </a:r>
                <a:r>
                  <a:rPr lang="ru-RU" sz="2400" dirty="0" smtClean="0"/>
                  <a:t> </a:t>
                </a:r>
                <a:r>
                  <a:rPr lang="en-US" sz="2400" dirty="0" smtClean="0"/>
                  <a:t>Y, </a:t>
                </a:r>
                <a:r>
                  <a:rPr lang="ru-RU" sz="2400" dirty="0" smtClean="0"/>
                  <a:t>которая для ꓯ</a:t>
                </a:r>
                <a:r>
                  <a:rPr lang="en-US" sz="2400" dirty="0" smtClean="0"/>
                  <a:t>x</a:t>
                </a:r>
                <a:r>
                  <a:rPr lang="ru-RU" sz="2400" dirty="0" smtClean="0"/>
                  <a:t> ∈</a:t>
                </a:r>
                <a:r>
                  <a:rPr lang="en-US" sz="2400" dirty="0" smtClean="0"/>
                  <a:t> X </a:t>
                </a:r>
                <a:r>
                  <a:rPr lang="ru-RU" sz="2400" dirty="0" smtClean="0"/>
                  <a:t>ставит в соответствие номер кластера </a:t>
                </a:r>
                <a:r>
                  <a:rPr lang="en-US" sz="2400" dirty="0" smtClean="0"/>
                  <a:t>y</a:t>
                </a:r>
                <a:r>
                  <a:rPr lang="ru-RU" sz="2400" dirty="0"/>
                  <a:t> ∈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Y.</a:t>
                </a:r>
                <a:endParaRPr lang="ru-RU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8" y="1865745"/>
                <a:ext cx="10813399" cy="3075842"/>
              </a:xfrm>
              <a:prstGeom prst="rect">
                <a:avLst/>
              </a:prstGeom>
              <a:blipFill>
                <a:blip r:embed="rId2"/>
                <a:stretch>
                  <a:fillRect l="-846" t="-1980" r="-902" b="-3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61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8928" y="206478"/>
            <a:ext cx="10569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KMeans</a:t>
            </a:r>
            <a:endParaRPr lang="ru-RU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648928" y="1865745"/>
            <a:ext cx="10813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	Kmeans – </a:t>
            </a:r>
            <a:r>
              <a:rPr lang="ru-RU" sz="2400" dirty="0" smtClean="0"/>
              <a:t>это алгоритм машинного обучения без учителя</a:t>
            </a:r>
            <a:r>
              <a:rPr lang="en-US" sz="2400" dirty="0" smtClean="0"/>
              <a:t>, </a:t>
            </a:r>
            <a:r>
              <a:rPr lang="ru-RU" sz="2400" dirty="0" smtClean="0"/>
              <a:t>который решает задачу кластеризации</a:t>
            </a:r>
            <a:r>
              <a:rPr lang="en-US" sz="2400" dirty="0" smtClean="0"/>
              <a:t>.</a:t>
            </a:r>
            <a:r>
              <a:rPr lang="ru-RU" sz="2400" dirty="0" smtClean="0"/>
              <a:t> Суть его работы довольно проста</a:t>
            </a:r>
            <a:r>
              <a:rPr lang="en-US" sz="2400" dirty="0" smtClean="0"/>
              <a:t>: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На вход алгоритму необходимо падать</a:t>
            </a:r>
            <a:r>
              <a:rPr lang="en-US" sz="2400" dirty="0" smtClean="0"/>
              <a:t>: </a:t>
            </a:r>
            <a:r>
              <a:rPr lang="ru-RU" sz="2400" dirty="0" smtClean="0"/>
              <a:t>функцию расстояния</a:t>
            </a:r>
            <a:r>
              <a:rPr lang="en-US" sz="2400" dirty="0"/>
              <a:t> </a:t>
            </a:r>
            <a:r>
              <a:rPr lang="ru-RU" sz="2400" dirty="0" smtClean="0"/>
              <a:t>и исходные значения </a:t>
            </a:r>
            <a:r>
              <a:rPr lang="en-US" sz="2400" dirty="0" smtClean="0"/>
              <a:t>X </a:t>
            </a:r>
            <a:r>
              <a:rPr lang="ru-RU" sz="2400" dirty="0" smtClean="0"/>
              <a:t>и количество центроид (кластеров)</a:t>
            </a:r>
            <a:r>
              <a:rPr lang="en-US" sz="2400" dirty="0" smtClean="0"/>
              <a:t>, </a:t>
            </a:r>
            <a:r>
              <a:rPr lang="ru-RU" sz="2400" dirty="0" smtClean="0"/>
              <a:t>на которые необходимо разделить все данные</a:t>
            </a:r>
            <a:r>
              <a:rPr lang="en-US" sz="2400" dirty="0" smtClean="0"/>
              <a:t> (</a:t>
            </a:r>
            <a:r>
              <a:rPr lang="ru-RU" sz="2400" dirty="0" smtClean="0"/>
              <a:t>как оптимально подбирать это число поговорим чуть позже)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На каждом шаге цикла вычисляется расстояние от всех точек до каждой из центроид</a:t>
            </a:r>
            <a:r>
              <a:rPr lang="en-US" sz="2400" dirty="0" smtClean="0"/>
              <a:t> </a:t>
            </a:r>
            <a:r>
              <a:rPr lang="ru-RU" sz="2400" dirty="0" smtClean="0"/>
              <a:t>и обновляется значения в табличке</a:t>
            </a:r>
            <a:r>
              <a:rPr lang="en-US" sz="2400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ru-RU" sz="2400" dirty="0" smtClean="0"/>
              <a:t>Шаг два будет идти до тех пор</a:t>
            </a:r>
            <a:r>
              <a:rPr lang="en-US" sz="2400" dirty="0" smtClean="0"/>
              <a:t>, </a:t>
            </a:r>
            <a:r>
              <a:rPr lang="ru-RU" sz="2400" dirty="0" smtClean="0"/>
              <a:t>пока изменение значений центроид не ухудшит общее расстояние до любого из кластеров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 более формальной постановкой этой задачи познакомиться далее в коде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92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Time to coding</a:t>
            </a:r>
            <a:r>
              <a:rPr lang="ru-RU" sz="7200" dirty="0" smtClean="0"/>
              <a:t>! 😎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2080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825" y="2134932"/>
            <a:ext cx="9134168" cy="1217869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Milestone 2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60658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140</TotalTime>
  <Words>206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Небеса</vt:lpstr>
      <vt:lpstr>Презентация PowerPoint</vt:lpstr>
      <vt:lpstr>Обучение без учителя</vt:lpstr>
      <vt:lpstr>кластеризация</vt:lpstr>
      <vt:lpstr>Презентация PowerPoint</vt:lpstr>
      <vt:lpstr>Milestone 1</vt:lpstr>
      <vt:lpstr>Презентация PowerPoint</vt:lpstr>
      <vt:lpstr>Презентация PowerPoint</vt:lpstr>
      <vt:lpstr>Time to coding! 😎</vt:lpstr>
      <vt:lpstr>Milestone 2</vt:lpstr>
      <vt:lpstr>Полезные ссылки и материалы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.</dc:creator>
  <cp:lastModifiedBy>Никита .</cp:lastModifiedBy>
  <cp:revision>12</cp:revision>
  <dcterms:created xsi:type="dcterms:W3CDTF">2024-12-21T11:16:18Z</dcterms:created>
  <dcterms:modified xsi:type="dcterms:W3CDTF">2024-12-21T13:36:27Z</dcterms:modified>
</cp:coreProperties>
</file>