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6" r:id="rId4"/>
    <p:sldId id="269" r:id="rId5"/>
    <p:sldId id="277" r:id="rId6"/>
    <p:sldId id="278" r:id="rId7"/>
    <p:sldId id="279" r:id="rId8"/>
    <p:sldId id="280" r:id="rId9"/>
    <p:sldId id="281" r:id="rId10"/>
    <p:sldId id="260" r:id="rId11"/>
    <p:sldId id="282" r:id="rId12"/>
    <p:sldId id="267" r:id="rId13"/>
    <p:sldId id="272" r:id="rId14"/>
    <p:sldId id="265" r:id="rId15"/>
    <p:sldId id="26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1D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CF4C-E2AA-416E-8C48-E999ECAFE18A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D9A10-2010-4836-AE10-036C2DB77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42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6473C7D-AB92-4BAE-9236-7F7CC03DE86A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235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99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081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983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746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915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886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13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2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1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39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53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77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49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7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07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473C7D-AB92-4BAE-9236-7F7CC03DE86A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14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ds_journey" TargetMode="External"/><Relationship Id="rId2" Type="http://schemas.openxmlformats.org/officeDocument/2006/relationships/hyperlink" Target="https://github.com/nikigao-work/DataScience-spring-202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61323" y="5660375"/>
            <a:ext cx="3254477" cy="850491"/>
          </a:xfrm>
        </p:spPr>
        <p:txBody>
          <a:bodyPr>
            <a:normAutofit/>
          </a:bodyPr>
          <a:lstStyle/>
          <a:p>
            <a:r>
              <a:rPr lang="ru-RU" dirty="0" smtClean="0"/>
              <a:t>Панкратов Никита</a:t>
            </a:r>
          </a:p>
          <a:p>
            <a:r>
              <a:rPr lang="ru-RU" dirty="0" smtClean="0"/>
              <a:t>Весна 2024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 rot="10800000" flipV="1">
            <a:off x="3490451" y="1665194"/>
            <a:ext cx="72660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dirty="0" smtClean="0"/>
              <a:t>Основные статистические распределения случайной величины</a:t>
            </a:r>
            <a:r>
              <a:rPr lang="en-US" sz="4000" dirty="0" smtClean="0"/>
              <a:t>.</a:t>
            </a:r>
            <a:endParaRPr lang="ru-RU" sz="4000" dirty="0" smtClean="0"/>
          </a:p>
          <a:p>
            <a:pPr algn="r"/>
            <a:r>
              <a:rPr lang="ru-RU" sz="4000" dirty="0" smtClean="0"/>
              <a:t>Введение в регрессионный анализ</a:t>
            </a:r>
            <a:r>
              <a:rPr lang="en-US" sz="4000" dirty="0" smtClean="0"/>
              <a:t>.</a:t>
            </a:r>
            <a:r>
              <a:rPr lang="ru-RU" sz="4000" dirty="0" smtClean="0"/>
              <a:t>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356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2825" y="2134932"/>
            <a:ext cx="9134168" cy="1217869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Milestone 1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8426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1214" y="2605551"/>
            <a:ext cx="10451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/>
              <a:t>Введение в регрессионный анализ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9508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2825" y="2134932"/>
            <a:ext cx="9134168" cy="1217869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Time to coding</a:t>
            </a:r>
            <a:r>
              <a:rPr lang="ru-RU" sz="7200" dirty="0" smtClean="0"/>
              <a:t>! 😎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2919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2825" y="2134932"/>
            <a:ext cx="9134168" cy="1217869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Milestone 2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40583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 и материалы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065867"/>
            <a:ext cx="10131425" cy="2379133"/>
          </a:xfrm>
        </p:spPr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GitHub</a:t>
            </a:r>
            <a:endParaRPr lang="ru-RU" sz="2800" dirty="0" smtClean="0"/>
          </a:p>
          <a:p>
            <a:r>
              <a:rPr lang="ru-RU" sz="2800" dirty="0" smtClean="0">
                <a:hlinkClick r:id="rId3"/>
              </a:rPr>
              <a:t>ТГ канал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314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6858" y="22430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27845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ru-RU" dirty="0" smtClean="0"/>
              <a:t>Что такое случайная величина</a:t>
            </a:r>
            <a:r>
              <a:rPr lang="en-US" dirty="0" smtClean="0"/>
              <a:t>?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u-RU" dirty="0" smtClean="0"/>
                  <a:t>Случайная величина в дискретном производстве элементарных функций – это любая действительная функция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где (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определяемая на производстве элементарных исходов</a:t>
                </a:r>
                <a:r>
                  <a:rPr lang="en-US" dirty="0" smtClean="0"/>
                  <a:t>.</a:t>
                </a:r>
              </a:p>
              <a:p>
                <a:r>
                  <a:rPr lang="ru-RU" dirty="0"/>
                  <a:t>Случайная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ξ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называется </a:t>
                </a:r>
                <a:r>
                  <a:rPr lang="ru-RU" dirty="0"/>
                  <a:t>дискретной</a:t>
                </a:r>
                <a:r>
                  <a:rPr lang="en-US" dirty="0"/>
                  <a:t>, </a:t>
                </a:r>
                <a:r>
                  <a:rPr lang="ru-RU" dirty="0"/>
                  <a:t>если она принимает конечное или счетной число значений</a:t>
                </a:r>
                <a:r>
                  <a:rPr lang="en-US" dirty="0"/>
                  <a:t>, </a:t>
                </a:r>
                <a:r>
                  <a:rPr lang="ru-RU" dirty="0"/>
                  <a:t>причем эти значения изолированы друг от друга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sz="1800" dirty="0"/>
                  <a:t>ex: </a:t>
                </a:r>
                <a:r>
                  <a:rPr lang="ru-RU" sz="1800" dirty="0"/>
                  <a:t>Подбрасываем 2 монетки</a:t>
                </a:r>
                <a:r>
                  <a:rPr lang="en-US" sz="1800" dirty="0"/>
                  <a:t>.</a:t>
                </a:r>
                <a:r>
                  <a:rPr lang="ru-RU" sz="1800" dirty="0"/>
                  <a:t> Число выпавших гербов – случайная величина </a:t>
                </a:r>
                <a14:m>
                  <m:oMath xmlns:m="http://schemas.openxmlformats.org/officeDocument/2006/math">
                    <m: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ru-RU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ГГ</m:t>
                        </m:r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ru-RU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ГО</m:t>
                        </m:r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ru-RU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ОГ</m:t>
                        </m:r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ru-RU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ОО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/>
                  <a:t> </a:t>
                </a: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l-GR" sz="1800" i="1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ru-R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= 2,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1800" i="1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ru-R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l-GR" sz="1800" i="1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ru-R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= </a:t>
                </a:r>
                <a:r>
                  <a:rPr lang="en-US" sz="1800" dirty="0"/>
                  <a:t>1, </a:t>
                </a:r>
                <a14:m>
                  <m:oMath xmlns:m="http://schemas.openxmlformats.org/officeDocument/2006/math">
                    <m:r>
                      <a:rPr lang="el-GR" sz="1800" i="1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ru-R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= </a:t>
                </a:r>
                <a:r>
                  <a:rPr lang="en-US" sz="2000" dirty="0"/>
                  <a:t>0</a:t>
                </a:r>
              </a:p>
              <a:p>
                <a:r>
                  <a:rPr lang="ru-RU" dirty="0"/>
                  <a:t>Случайная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ξ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называется </a:t>
                </a:r>
                <a:r>
                  <a:rPr lang="ru-RU" dirty="0" smtClean="0"/>
                  <a:t>непрерывной</a:t>
                </a:r>
                <a:r>
                  <a:rPr lang="en-US" dirty="0" smtClean="0"/>
                  <a:t>, </a:t>
                </a:r>
                <a:r>
                  <a:rPr lang="ru-RU" dirty="0" smtClean="0"/>
                  <a:t>если существует неотрицательная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 smtClean="0"/>
                  <a:t> такая</a:t>
                </a:r>
                <a:r>
                  <a:rPr lang="en-US" dirty="0" smtClean="0"/>
                  <a:t>, </a:t>
                </a:r>
                <a:r>
                  <a:rPr lang="ru-RU" dirty="0" smtClean="0"/>
                  <a:t>что при всех </a:t>
                </a:r>
                <a:r>
                  <a:rPr lang="en-US" dirty="0" smtClean="0"/>
                  <a:t>X (</a:t>
                </a:r>
                <a:r>
                  <a:rPr lang="ru-RU" dirty="0" smtClean="0"/>
                  <a:t>интегральная) функция распределения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этой случайной величины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представлена в виде</a:t>
                </a:r>
                <a:r>
                  <a:rPr lang="en-US" dirty="0" smtClean="0"/>
                  <a:t>: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При этом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dirty="0" smtClean="0"/>
                  <a:t> называется плотностью распределения вероятности (или дифференциальной функцией распределения)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Ex: </a:t>
                </a:r>
                <a:r>
                  <a:rPr lang="ru-RU" dirty="0" smtClean="0"/>
                  <a:t>температура на улице</a:t>
                </a:r>
                <a:r>
                  <a:rPr lang="en-US" dirty="0" smtClean="0"/>
                  <a:t>, </a:t>
                </a:r>
                <a:r>
                  <a:rPr lang="ru-RU" dirty="0" smtClean="0"/>
                  <a:t>дальность полета брошенного камня</a:t>
                </a:r>
                <a:r>
                  <a:rPr lang="en-US" sz="1800" dirty="0" smtClean="0"/>
                  <a:t>, </a:t>
                </a:r>
                <a:r>
                  <a:rPr lang="ru-RU" sz="1800" dirty="0" smtClean="0"/>
                  <a:t>процентная ставка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etc.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 t="-11686" b="-143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87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ru-RU" dirty="0"/>
              <a:t>Дискретная </a:t>
            </a:r>
            <a:r>
              <a:rPr lang="en-US" dirty="0"/>
              <a:t>VS </a:t>
            </a:r>
            <a:r>
              <a:rPr lang="ru-RU" dirty="0"/>
              <a:t>непрерывная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1347019"/>
            <a:ext cx="10131425" cy="480797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Н</a:t>
            </a:r>
            <a:r>
              <a:rPr lang="ru-RU" sz="2800" dirty="0" smtClean="0"/>
              <a:t>омер </a:t>
            </a:r>
            <a:r>
              <a:rPr lang="ru-RU" sz="2800" dirty="0"/>
              <a:t>грани </a:t>
            </a:r>
            <a:r>
              <a:rPr lang="ru-RU" sz="2800" dirty="0" smtClean="0"/>
              <a:t>кубика</a:t>
            </a:r>
            <a:endParaRPr lang="en-US" sz="2800" dirty="0" smtClean="0"/>
          </a:p>
          <a:p>
            <a:pPr marL="0" indent="0">
              <a:buNone/>
            </a:pPr>
            <a:r>
              <a:rPr lang="ru-RU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дискретная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2.	</a:t>
            </a:r>
            <a:r>
              <a:rPr lang="ru-RU" sz="2800" dirty="0" smtClean="0"/>
              <a:t>Расстояние </a:t>
            </a:r>
            <a:r>
              <a:rPr lang="ru-RU" sz="2800" dirty="0"/>
              <a:t>от Усэйн Болта </a:t>
            </a:r>
            <a:r>
              <a:rPr lang="ru-RU" sz="2800" dirty="0"/>
              <a:t>до </a:t>
            </a:r>
            <a:r>
              <a:rPr lang="ru-RU" sz="2800" dirty="0"/>
              <a:t>финиша 100м</a:t>
            </a:r>
            <a:r>
              <a:rPr lang="en-US" sz="2800" dirty="0"/>
              <a:t>, </a:t>
            </a:r>
            <a:r>
              <a:rPr lang="ru-RU" sz="2800" dirty="0"/>
              <a:t>когда ее пересечет первый спортсмен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3.	</a:t>
            </a:r>
            <a:r>
              <a:rPr lang="ru-RU" sz="2800" dirty="0" smtClean="0"/>
              <a:t>Место</a:t>
            </a:r>
            <a:r>
              <a:rPr lang="en-US" sz="2800" dirty="0"/>
              <a:t>, </a:t>
            </a:r>
            <a:r>
              <a:rPr lang="ru-RU" sz="2800" dirty="0"/>
              <a:t>которое займет </a:t>
            </a:r>
            <a:r>
              <a:rPr lang="ru-RU" sz="2800" dirty="0"/>
              <a:t>Усэйн </a:t>
            </a:r>
            <a:r>
              <a:rPr lang="ru-RU" sz="2800" dirty="0"/>
              <a:t>Болт на Олимпийских играх </a:t>
            </a:r>
            <a:r>
              <a:rPr lang="ru-RU" sz="2800" dirty="0" smtClean="0"/>
              <a:t>2024</a:t>
            </a:r>
            <a:endParaRPr lang="en-US" sz="2800" dirty="0" smtClean="0"/>
          </a:p>
          <a:p>
            <a:pPr marL="0" indent="0">
              <a:buNone/>
            </a:pPr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непрерывная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дискретная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4.	</a:t>
            </a:r>
            <a:r>
              <a:rPr lang="ru-RU" sz="2800" dirty="0" smtClean="0"/>
              <a:t>Сколько </a:t>
            </a:r>
            <a:r>
              <a:rPr lang="ru-RU" sz="2800" dirty="0"/>
              <a:t>человек пришло на пару </a:t>
            </a:r>
            <a:r>
              <a:rPr lang="ru-RU" sz="2800" dirty="0" smtClean="0"/>
              <a:t>сегодня</a:t>
            </a:r>
            <a:endParaRPr lang="en-US" sz="2800" dirty="0" smtClean="0"/>
          </a:p>
          <a:p>
            <a:pPr marL="0" indent="0">
              <a:buNone/>
            </a:pPr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дискретная </a:t>
            </a:r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(сверху ничем не ограничена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но эта СВ принимает целые значения)</a:t>
            </a:r>
          </a:p>
        </p:txBody>
      </p:sp>
    </p:spTree>
    <p:extLst>
      <p:ext uri="{BB962C8B-B14F-4D97-AF65-F5344CB8AC3E}">
        <p14:creationId xmlns:p14="http://schemas.microsoft.com/office/powerpoint/2010/main" val="348064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48928" y="1811786"/>
                <a:ext cx="11179277" cy="3588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 algn="just"/>
                <a:r>
                  <a:rPr lang="ru-RU" sz="2800" dirty="0" smtClean="0"/>
                  <a:t>Дискретная случайная величина </a:t>
                </a:r>
                <a14:m>
                  <m:oMath xmlns:m="http://schemas.openxmlformats.org/officeDocument/2006/math">
                    <m:r>
                      <a:rPr lang="el-GR" sz="2800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ru-RU" sz="2800" dirty="0" smtClean="0"/>
                  <a:t>имеет биномиальный закон распределения</a:t>
                </a:r>
                <a:r>
                  <a:rPr lang="en-US" sz="2800" dirty="0"/>
                  <a:t> </a:t>
                </a:r>
                <a:r>
                  <a:rPr lang="ru-RU" sz="2800" dirty="0" smtClean="0"/>
                  <a:t>с параметрами «</a:t>
                </a:r>
                <a:r>
                  <a:rPr lang="en-US" sz="2800" dirty="0" smtClean="0"/>
                  <a:t>n</a:t>
                </a:r>
                <a:r>
                  <a:rPr lang="ru-RU" sz="2800" dirty="0" smtClean="0"/>
                  <a:t>»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и «</a:t>
                </a:r>
                <a:r>
                  <a:rPr lang="en-US" sz="2800" dirty="0" smtClean="0"/>
                  <a:t>p</a:t>
                </a:r>
                <a:r>
                  <a:rPr lang="ru-RU" sz="2800" dirty="0" smtClean="0"/>
                  <a:t>»</a:t>
                </a:r>
                <a:r>
                  <a:rPr lang="en-US" sz="2800" dirty="0" smtClean="0"/>
                  <a:t>, </a:t>
                </a:r>
                <a:r>
                  <a:rPr lang="ru-RU" sz="2800" dirty="0" smtClean="0"/>
                  <a:t>если она принимает значения </a:t>
                </a:r>
                <a:r>
                  <a:rPr lang="en-US" sz="2800" dirty="0" smtClean="0"/>
                  <a:t>0,1,...,k,…n </a:t>
                </a:r>
                <a:r>
                  <a:rPr lang="ru-RU" sz="2800" dirty="0" smtClean="0"/>
                  <a:t>с вероятностью</a:t>
                </a:r>
                <a:r>
                  <a:rPr lang="en-US" sz="2800" dirty="0" smtClean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 smtClean="0"/>
                  <a:t>, </a:t>
                </a:r>
                <a:r>
                  <a:rPr lang="ru-RU" sz="2800" dirty="0" smtClean="0"/>
                  <a:t>где </a:t>
                </a:r>
                <a:r>
                  <a:rPr lang="en-US" sz="2800" dirty="0" smtClean="0"/>
                  <a:t>0 &lt; p &lt; 1, </a:t>
                </a:r>
                <a:endParaRPr lang="ru-RU" sz="2800" dirty="0" smtClean="0"/>
              </a:p>
              <a:p>
                <a:pPr algn="just"/>
                <a:r>
                  <a:rPr lang="en-US" sz="2800" dirty="0" smtClean="0"/>
                  <a:t>q = 1 – p.</a:t>
                </a:r>
                <a:r>
                  <a:rPr lang="ru-RU" sz="2800" dirty="0" smtClean="0"/>
                  <a:t> Обозначается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𝐵𝑖𝑛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800" dirty="0" smtClean="0"/>
                  <a:t>.</a:t>
                </a:r>
              </a:p>
              <a:p>
                <a:pPr indent="457200" algn="just"/>
                <a:r>
                  <a:rPr lang="ru-RU" sz="2800" dirty="0" smtClean="0"/>
                  <a:t>Поскольку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ru-RU" sz="2800" dirty="0" smtClean="0"/>
                  <a:t>находится по формуле Бернулли</a:t>
                </a:r>
                <a:r>
                  <a:rPr lang="en-US" sz="2800" dirty="0" smtClean="0"/>
                  <a:t>, </a:t>
                </a:r>
                <a:r>
                  <a:rPr lang="ru-RU" sz="2800" dirty="0" smtClean="0"/>
                  <a:t>то биномиальный закон распределения представляет собой закон распределения числа событий </a:t>
                </a:r>
                <a:r>
                  <a:rPr lang="ru-RU" sz="2800" dirty="0" smtClean="0"/>
                  <a:t>«</a:t>
                </a:r>
                <a:r>
                  <a:rPr lang="en-US" sz="2800" dirty="0" smtClean="0"/>
                  <a:t>A</a:t>
                </a:r>
                <a:r>
                  <a:rPr lang="ru-RU" sz="2800" dirty="0" smtClean="0"/>
                  <a:t>» </a:t>
                </a:r>
                <a:r>
                  <a:rPr lang="en-US" sz="2800" dirty="0" smtClean="0"/>
                  <a:t>d </a:t>
                </a:r>
                <a:r>
                  <a:rPr lang="ru-RU" sz="2800" dirty="0" smtClean="0"/>
                  <a:t>«</a:t>
                </a:r>
                <a:r>
                  <a:rPr lang="en-US" sz="2800" dirty="0" smtClean="0"/>
                  <a:t>n</a:t>
                </a:r>
                <a:r>
                  <a:rPr lang="ru-RU" sz="2800" dirty="0" smtClean="0"/>
                  <a:t>»-</a:t>
                </a:r>
                <a:r>
                  <a:rPr lang="ru-RU" sz="2800" dirty="0" smtClean="0"/>
                  <a:t>испытаниях</a:t>
                </a:r>
                <a:r>
                  <a:rPr lang="en-US" sz="2800" dirty="0" smtClean="0"/>
                  <a:t>, </a:t>
                </a:r>
                <a:r>
                  <a:rPr lang="ru-RU" sz="2800" dirty="0" smtClean="0"/>
                  <a:t>в каждом из которых может произойти с одной и той же вероятностью «</a:t>
                </a:r>
                <a:r>
                  <a:rPr lang="en-US" sz="2800" dirty="0" smtClean="0"/>
                  <a:t>P</a:t>
                </a:r>
                <a:r>
                  <a:rPr lang="ru-RU" sz="2800" dirty="0" smtClean="0"/>
                  <a:t>»</a:t>
                </a:r>
                <a:r>
                  <a:rPr lang="en-US" sz="2800" dirty="0" smtClean="0"/>
                  <a:t>.</a:t>
                </a:r>
                <a:endParaRPr lang="ru-RU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28" y="1811786"/>
                <a:ext cx="11179277" cy="3588611"/>
              </a:xfrm>
              <a:prstGeom prst="rect">
                <a:avLst/>
              </a:prstGeom>
              <a:blipFill>
                <a:blip r:embed="rId2"/>
                <a:stretch>
                  <a:fillRect l="-1091" t="-1528" r="-1145" b="-39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8928" y="206478"/>
            <a:ext cx="10569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Биномиальное распределение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93381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8928" y="206478"/>
            <a:ext cx="10569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Биномиальное распределение</a:t>
            </a:r>
            <a:endParaRPr lang="ru-RU" sz="4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88" y="1142037"/>
            <a:ext cx="7080955" cy="52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6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48928" y="1811786"/>
                <a:ext cx="11179277" cy="4315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 algn="just"/>
                <a:r>
                  <a:rPr lang="ru-RU" sz="2800" dirty="0" smtClean="0"/>
                  <a:t>Непрерывная случайная величина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l-GR" sz="280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2800" dirty="0" smtClean="0"/>
                  <a:t>, </a:t>
                </a:r>
                <a:r>
                  <a:rPr lang="ru-RU" sz="2800" dirty="0" smtClean="0"/>
                  <a:t>принимающая неотрицательные значения называется распределенной по показательному закону с параметром </a:t>
                </a:r>
                <a14:m>
                  <m:oMath xmlns:m="http://schemas.openxmlformats.org/officeDocument/2006/math">
                    <m:r>
                      <a:rPr lang="el-GR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 smtClean="0"/>
                  <a:t>, </a:t>
                </a:r>
                <a:r>
                  <a:rPr lang="ru-RU" sz="2800" dirty="0" smtClean="0"/>
                  <a:t>если ее плотность распределения имеет вид</a:t>
                </a:r>
                <a:r>
                  <a:rPr lang="en-US" sz="2800" dirty="0" smtClean="0"/>
                  <a:t>: 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l-GR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l-GR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0,              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&lt;0.</m:t>
                            </m:r>
                          </m:e>
                        </m:eqArr>
                      </m:e>
                    </m:d>
                  </m:oMath>
                </a14:m>
                <a:endParaRPr lang="ru-RU" sz="2800" dirty="0" smtClean="0"/>
              </a:p>
              <a:p>
                <a:pPr indent="457200" algn="just"/>
                <a:endParaRPr lang="ru-RU" sz="2800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ru-RU" dirty="0"/>
                  <a:t>Экспоненциальное распределение моделирует время между двумя последовательными свершениями события</a:t>
                </a:r>
                <a:r>
                  <a:rPr lang="ru-RU" dirty="0" smtClean="0"/>
                  <a:t>, </a:t>
                </a:r>
                <a:r>
                  <a:rPr lang="ru-RU" dirty="0"/>
                  <a:t>а параметр λ </a:t>
                </a:r>
                <a:r>
                  <a:rPr lang="ru-RU" dirty="0" smtClean="0"/>
                  <a:t>описывает </a:t>
                </a:r>
                <a:r>
                  <a:rPr lang="ru-RU" dirty="0"/>
                  <a:t>среднее число наступлений события в единицу времени. Обычно с помощью </a:t>
                </a:r>
                <a:r>
                  <a:rPr lang="ru-RU" dirty="0" smtClean="0"/>
                  <a:t>этого закона </a:t>
                </a:r>
                <a:r>
                  <a:rPr lang="ru-RU" dirty="0"/>
                  <a:t>описывают: продолжительность обслуживания покупателя, время жизни оборудования до отказа, </a:t>
                </a:r>
                <a:r>
                  <a:rPr lang="ru-RU" dirty="0" smtClean="0"/>
                  <a:t>промежуток </a:t>
                </a:r>
                <a:r>
                  <a:rPr lang="ru-RU" dirty="0"/>
                  <a:t>времени между поломками и т.п.</a:t>
                </a:r>
                <a:endParaRPr lang="ru-RU" dirty="0" smtClean="0"/>
              </a:p>
              <a:p>
                <a:pPr indent="457200" algn="just"/>
                <a:endParaRPr lang="ru-RU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28" y="1811786"/>
                <a:ext cx="11179277" cy="4315925"/>
              </a:xfrm>
              <a:prstGeom prst="rect">
                <a:avLst/>
              </a:prstGeom>
              <a:blipFill>
                <a:blip r:embed="rId2"/>
                <a:stretch>
                  <a:fillRect l="-1091" t="-1271" r="-11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8928" y="206478"/>
            <a:ext cx="11395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Показательное (экспоненциальное) распределение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91280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8928" y="206478"/>
            <a:ext cx="10569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Экспоненциальное распределение</a:t>
            </a:r>
            <a:endParaRPr lang="ru-RU" sz="4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71" y="1480516"/>
            <a:ext cx="7916380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9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48928" y="1811786"/>
                <a:ext cx="11179277" cy="2905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 algn="just"/>
                <a:r>
                  <a:rPr lang="ru-RU" sz="2800" dirty="0" smtClean="0"/>
                  <a:t>Непрерывная случайная величина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l-GR" sz="280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2800" dirty="0" smtClean="0"/>
                  <a:t>, </a:t>
                </a:r>
                <a:r>
                  <a:rPr lang="ru-RU" sz="2800" dirty="0" smtClean="0"/>
                  <a:t>называется распределенной по нормальному закону с параметрами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ru-RU" sz="2800" dirty="0" smtClean="0"/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800" dirty="0" smtClean="0"/>
                  <a:t> </a:t>
                </a:r>
                <a:r>
                  <a:rPr lang="ru-RU" sz="2800" dirty="0" smtClean="0"/>
                  <a:t>и обозначается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2800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l-G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800" dirty="0" smtClean="0"/>
                  <a:t> если ее плотность равна</a:t>
                </a:r>
                <a:r>
                  <a:rPr lang="en-US" sz="2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l-GR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−∞, ∞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800" dirty="0" smtClean="0"/>
              </a:p>
              <a:p>
                <a:pPr indent="457200" algn="just"/>
                <a:endParaRPr lang="ru-RU" sz="2800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Ex: </a:t>
                </a:r>
                <a:r>
                  <a:rPr lang="ru-RU" dirty="0"/>
                  <a:t>м</a:t>
                </a:r>
                <a:r>
                  <a:rPr lang="ru-RU" dirty="0" smtClean="0"/>
                  <a:t>асса </a:t>
                </a:r>
                <a:r>
                  <a:rPr lang="ru-RU" dirty="0"/>
                  <a:t>тела младенцев при </a:t>
                </a:r>
                <a:r>
                  <a:rPr lang="ru-RU" dirty="0"/>
                  <a:t>рождении</a:t>
                </a:r>
                <a:r>
                  <a:rPr lang="en-US" dirty="0"/>
                  <a:t>, </a:t>
                </a:r>
                <a:r>
                  <a:rPr lang="ru-RU" dirty="0"/>
                  <a:t>Рост </a:t>
                </a:r>
                <a:r>
                  <a:rPr lang="ru-RU" dirty="0"/>
                  <a:t>мужчин</a:t>
                </a:r>
                <a:r>
                  <a:rPr lang="en-US" dirty="0"/>
                  <a:t> </a:t>
                </a:r>
                <a:r>
                  <a:rPr lang="ru-RU" dirty="0"/>
                  <a:t>и женщин</a:t>
                </a:r>
                <a:r>
                  <a:rPr lang="en-US" dirty="0"/>
                  <a:t>,</a:t>
                </a:r>
                <a:r>
                  <a:rPr lang="ru-RU" dirty="0"/>
                  <a:t> размер обуви </a:t>
                </a:r>
                <a:r>
                  <a:rPr lang="en-US" dirty="0"/>
                  <a:t>etc. </a:t>
                </a:r>
                <a:endParaRPr lang="ru-RU" dirty="0"/>
              </a:p>
              <a:p>
                <a:pPr indent="457200" algn="just"/>
                <a:endParaRPr lang="ru-RU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28" y="1811786"/>
                <a:ext cx="11179277" cy="2905732"/>
              </a:xfrm>
              <a:prstGeom prst="rect">
                <a:avLst/>
              </a:prstGeom>
              <a:blipFill>
                <a:blip r:embed="rId2"/>
                <a:stretch>
                  <a:fillRect l="-1091" t="-1887" r="-11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8928" y="206478"/>
            <a:ext cx="11395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Нормальное распределение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480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8928" y="206478"/>
            <a:ext cx="10569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Нормальное распределение</a:t>
            </a:r>
            <a:endParaRPr lang="ru-RU" sz="4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95927" y="6270906"/>
            <a:ext cx="3055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https://planetcalc.ru/4986/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754" y="1287092"/>
            <a:ext cx="6965428" cy="467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1042</TotalTime>
  <Words>158</Words>
  <Application>Microsoft Office PowerPoint</Application>
  <PresentationFormat>Широкоэкранный</PresentationFormat>
  <Paragraphs>43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Небеса</vt:lpstr>
      <vt:lpstr>Презентация PowerPoint</vt:lpstr>
      <vt:lpstr>Что такое случайная величина?</vt:lpstr>
      <vt:lpstr>Дискретная VS непрерывная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Milestone 1</vt:lpstr>
      <vt:lpstr>Презентация PowerPoint</vt:lpstr>
      <vt:lpstr>Time to coding! 😎</vt:lpstr>
      <vt:lpstr>Milestone 2</vt:lpstr>
      <vt:lpstr>Полезные ссылки и материалы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такое Data Science и почему</dc:title>
  <dc:creator>Никита .</dc:creator>
  <cp:lastModifiedBy>Никита .</cp:lastModifiedBy>
  <cp:revision>58</cp:revision>
  <dcterms:created xsi:type="dcterms:W3CDTF">2024-03-14T13:46:23Z</dcterms:created>
  <dcterms:modified xsi:type="dcterms:W3CDTF">2024-04-18T20:51:21Z</dcterms:modified>
</cp:coreProperties>
</file>