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DEB8C1-6477-4373-AD75-F3BB1D21C044}">
  <a:tblStyle styleId="{2BDEB8C1-6477-4373-AD75-F3BB1D21C0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70c703bff_2_76:notes"/>
          <p:cNvSpPr/>
          <p:nvPr>
            <p:ph idx="2" type="sldImg"/>
          </p:nvPr>
        </p:nvSpPr>
        <p:spPr>
          <a:xfrm>
            <a:off x="441435" y="1142451"/>
            <a:ext cx="5975130" cy="308623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170c703bff_2_76:notes"/>
          <p:cNvSpPr txBox="1"/>
          <p:nvPr>
            <p:ph idx="1" type="body"/>
          </p:nvPr>
        </p:nvSpPr>
        <p:spPr>
          <a:xfrm>
            <a:off x="685801" y="4400556"/>
            <a:ext cx="5486400" cy="3600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170c703bff_2_76:notes"/>
          <p:cNvSpPr txBox="1"/>
          <p:nvPr>
            <p:ph idx="12" type="sldNum"/>
          </p:nvPr>
        </p:nvSpPr>
        <p:spPr>
          <a:xfrm>
            <a:off x="3884613" y="8685225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c2901e6db_0_15:notes"/>
          <p:cNvSpPr txBox="1"/>
          <p:nvPr>
            <p:ph idx="1" type="body"/>
          </p:nvPr>
        </p:nvSpPr>
        <p:spPr>
          <a:xfrm>
            <a:off x="685801" y="4400556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1c2901e6db_0_15:notes"/>
          <p:cNvSpPr/>
          <p:nvPr>
            <p:ph idx="2" type="sldImg"/>
          </p:nvPr>
        </p:nvSpPr>
        <p:spPr>
          <a:xfrm>
            <a:off x="441435" y="1142451"/>
            <a:ext cx="5975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01e17dd0c_0_16:notes"/>
          <p:cNvSpPr txBox="1"/>
          <p:nvPr>
            <p:ph idx="1" type="body"/>
          </p:nvPr>
        </p:nvSpPr>
        <p:spPr>
          <a:xfrm>
            <a:off x="685801" y="4400556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201e17dd0c_0_16:notes"/>
          <p:cNvSpPr/>
          <p:nvPr>
            <p:ph idx="2" type="sldImg"/>
          </p:nvPr>
        </p:nvSpPr>
        <p:spPr>
          <a:xfrm>
            <a:off x="441435" y="1142451"/>
            <a:ext cx="5975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c2901e6db_0_25:notes"/>
          <p:cNvSpPr txBox="1"/>
          <p:nvPr>
            <p:ph idx="1" type="body"/>
          </p:nvPr>
        </p:nvSpPr>
        <p:spPr>
          <a:xfrm>
            <a:off x="685801" y="4400556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1c2901e6db_0_25:notes"/>
          <p:cNvSpPr/>
          <p:nvPr>
            <p:ph idx="2" type="sldImg"/>
          </p:nvPr>
        </p:nvSpPr>
        <p:spPr>
          <a:xfrm>
            <a:off x="441435" y="1142451"/>
            <a:ext cx="5975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fee44ca50_0_53:notes"/>
          <p:cNvSpPr/>
          <p:nvPr>
            <p:ph idx="2" type="sldImg"/>
          </p:nvPr>
        </p:nvSpPr>
        <p:spPr>
          <a:xfrm>
            <a:off x="441435" y="1142451"/>
            <a:ext cx="5975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1fee44ca50_0_53:notes"/>
          <p:cNvSpPr txBox="1"/>
          <p:nvPr>
            <p:ph idx="1" type="body"/>
          </p:nvPr>
        </p:nvSpPr>
        <p:spPr>
          <a:xfrm>
            <a:off x="685801" y="4400556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1fee44ca50_0_53:notes"/>
          <p:cNvSpPr txBox="1"/>
          <p:nvPr>
            <p:ph idx="12" type="sldNum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70c703bff_2_91:notes"/>
          <p:cNvSpPr txBox="1"/>
          <p:nvPr>
            <p:ph idx="1" type="body"/>
          </p:nvPr>
        </p:nvSpPr>
        <p:spPr>
          <a:xfrm>
            <a:off x="685801" y="4400556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170c703bff_2_91:notes"/>
          <p:cNvSpPr/>
          <p:nvPr>
            <p:ph idx="2" type="sldImg"/>
          </p:nvPr>
        </p:nvSpPr>
        <p:spPr>
          <a:xfrm>
            <a:off x="441435" y="1142451"/>
            <a:ext cx="5975130" cy="308623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c2901e6db_0_0:notes"/>
          <p:cNvSpPr txBox="1"/>
          <p:nvPr>
            <p:ph idx="1" type="body"/>
          </p:nvPr>
        </p:nvSpPr>
        <p:spPr>
          <a:xfrm>
            <a:off x="685801" y="4400556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1c2901e6db_0_0:notes"/>
          <p:cNvSpPr/>
          <p:nvPr>
            <p:ph idx="2" type="sldImg"/>
          </p:nvPr>
        </p:nvSpPr>
        <p:spPr>
          <a:xfrm>
            <a:off x="441435" y="1142451"/>
            <a:ext cx="5975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c2901e6db_0_5:notes"/>
          <p:cNvSpPr txBox="1"/>
          <p:nvPr>
            <p:ph idx="1" type="body"/>
          </p:nvPr>
        </p:nvSpPr>
        <p:spPr>
          <a:xfrm>
            <a:off x="685801" y="4400556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1c2901e6db_0_5:notes"/>
          <p:cNvSpPr/>
          <p:nvPr>
            <p:ph idx="2" type="sldImg"/>
          </p:nvPr>
        </p:nvSpPr>
        <p:spPr>
          <a:xfrm>
            <a:off x="441435" y="1142451"/>
            <a:ext cx="5975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c2901e6db_0_10:notes"/>
          <p:cNvSpPr txBox="1"/>
          <p:nvPr>
            <p:ph idx="1" type="body"/>
          </p:nvPr>
        </p:nvSpPr>
        <p:spPr>
          <a:xfrm>
            <a:off x="685801" y="4400556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1c2901e6db_0_10:notes"/>
          <p:cNvSpPr/>
          <p:nvPr>
            <p:ph idx="2" type="sldImg"/>
          </p:nvPr>
        </p:nvSpPr>
        <p:spPr>
          <a:xfrm>
            <a:off x="441435" y="1142451"/>
            <a:ext cx="5975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c2901e6db_0_20:notes"/>
          <p:cNvSpPr txBox="1"/>
          <p:nvPr>
            <p:ph idx="1" type="body"/>
          </p:nvPr>
        </p:nvSpPr>
        <p:spPr>
          <a:xfrm>
            <a:off x="685801" y="4400556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1c2901e6db_0_20:notes"/>
          <p:cNvSpPr/>
          <p:nvPr>
            <p:ph idx="2" type="sldImg"/>
          </p:nvPr>
        </p:nvSpPr>
        <p:spPr>
          <a:xfrm>
            <a:off x="441435" y="1142451"/>
            <a:ext cx="5975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004d896e5_1_9:notes"/>
          <p:cNvSpPr txBox="1"/>
          <p:nvPr>
            <p:ph idx="1" type="body"/>
          </p:nvPr>
        </p:nvSpPr>
        <p:spPr>
          <a:xfrm>
            <a:off x="685801" y="4400556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2004d896e5_1_9:notes"/>
          <p:cNvSpPr/>
          <p:nvPr>
            <p:ph idx="2" type="sldImg"/>
          </p:nvPr>
        </p:nvSpPr>
        <p:spPr>
          <a:xfrm>
            <a:off x="441435" y="1142451"/>
            <a:ext cx="5975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01e17dd0c_0_0:notes"/>
          <p:cNvSpPr txBox="1"/>
          <p:nvPr>
            <p:ph idx="1" type="body"/>
          </p:nvPr>
        </p:nvSpPr>
        <p:spPr>
          <a:xfrm>
            <a:off x="685801" y="4400556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201e17dd0c_0_0:notes"/>
          <p:cNvSpPr/>
          <p:nvPr>
            <p:ph idx="2" type="sldImg"/>
          </p:nvPr>
        </p:nvSpPr>
        <p:spPr>
          <a:xfrm>
            <a:off x="441435" y="1142451"/>
            <a:ext cx="5975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01e17dd0c_0_10:notes"/>
          <p:cNvSpPr txBox="1"/>
          <p:nvPr>
            <p:ph idx="1" type="body"/>
          </p:nvPr>
        </p:nvSpPr>
        <p:spPr>
          <a:xfrm>
            <a:off x="685801" y="4400556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201e17dd0c_0_10:notes"/>
          <p:cNvSpPr/>
          <p:nvPr>
            <p:ph idx="2" type="sldImg"/>
          </p:nvPr>
        </p:nvSpPr>
        <p:spPr>
          <a:xfrm>
            <a:off x="441435" y="1142451"/>
            <a:ext cx="5975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4"/>
            <a:ext cx="6858000" cy="1790704"/>
          </a:xfrm>
          <a:prstGeom prst="rect">
            <a:avLst/>
          </a:prstGeom>
          <a:noFill/>
          <a:ln>
            <a:noFill/>
          </a:ln>
        </p:spPr>
        <p:txBody>
          <a:bodyPr anchorCtr="0" anchor="b" bIns="32950" lIns="65925" spcFirstLastPara="1" rIns="65925" wrap="square" tIns="329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33"/>
            <a:ext cx="6858000" cy="1241824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normAutofit/>
          </a:bodyPr>
          <a:lstStyle>
            <a:lvl1pPr lv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7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7439" y="0"/>
            <a:ext cx="746561" cy="482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8" y="180012"/>
            <a:ext cx="630938" cy="24047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9649" y="93596"/>
            <a:ext cx="1111071" cy="48483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-2288" y="180012"/>
            <a:ext cx="630938" cy="240478"/>
          </a:xfrm>
          <a:prstGeom prst="rect">
            <a:avLst/>
          </a:prstGeom>
          <a:solidFill>
            <a:srgbClr val="BE003E"/>
          </a:solidFill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28650" y="273845"/>
            <a:ext cx="7886700" cy="994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28650" y="1369221"/>
            <a:ext cx="7886700" cy="326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7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23888" y="1282306"/>
            <a:ext cx="7886700" cy="2139557"/>
          </a:xfrm>
          <a:prstGeom prst="rect">
            <a:avLst/>
          </a:prstGeom>
          <a:noFill/>
          <a:ln>
            <a:noFill/>
          </a:ln>
        </p:spPr>
        <p:txBody>
          <a:bodyPr anchorCtr="0" anchor="b" bIns="32950" lIns="65925" spcFirstLastPara="1" rIns="65925" wrap="square" tIns="32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23888" y="3442104"/>
            <a:ext cx="7886700" cy="1125142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7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28650" y="273845"/>
            <a:ext cx="7886700" cy="994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28650" y="1369221"/>
            <a:ext cx="3886200" cy="326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29150" y="1369221"/>
            <a:ext cx="3886200" cy="326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286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028950" y="476727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4579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29841" y="273845"/>
            <a:ext cx="7886700" cy="994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29842" y="1260874"/>
            <a:ext cx="3868340" cy="617935"/>
          </a:xfrm>
          <a:prstGeom prst="rect">
            <a:avLst/>
          </a:prstGeom>
          <a:noFill/>
          <a:ln>
            <a:noFill/>
          </a:ln>
        </p:spPr>
        <p:txBody>
          <a:bodyPr anchorCtr="0" anchor="b" bIns="32950" lIns="65925" spcFirstLastPara="1" rIns="65925" wrap="square" tIns="329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629842" y="1878810"/>
            <a:ext cx="3868340" cy="2763446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629150" y="1260874"/>
            <a:ext cx="3887391" cy="617935"/>
          </a:xfrm>
          <a:prstGeom prst="rect">
            <a:avLst/>
          </a:prstGeom>
          <a:noFill/>
          <a:ln>
            <a:noFill/>
          </a:ln>
        </p:spPr>
        <p:txBody>
          <a:bodyPr anchorCtr="0" anchor="b" bIns="32950" lIns="65925" spcFirstLastPara="1" rIns="65925" wrap="square" tIns="329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4629150" y="1878810"/>
            <a:ext cx="3887391" cy="2763446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7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628650" y="273845"/>
            <a:ext cx="7886700" cy="994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6286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028950" y="476727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64579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9842" y="342901"/>
            <a:ext cx="2949178" cy="1200153"/>
          </a:xfrm>
          <a:prstGeom prst="rect">
            <a:avLst/>
          </a:prstGeom>
          <a:noFill/>
          <a:ln>
            <a:noFill/>
          </a:ln>
        </p:spPr>
        <p:txBody>
          <a:bodyPr anchorCtr="0" anchor="b" bIns="32950" lIns="65925" spcFirstLastPara="1" rIns="65925" wrap="square" tIns="32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887391" y="740570"/>
            <a:ext cx="4629150" cy="3655226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normAutofit/>
          </a:bodyPr>
          <a:lstStyle>
            <a:lvl1pPr indent="-3746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365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29842" y="1543053"/>
            <a:ext cx="2949178" cy="2858697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6286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3028950" y="476727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64579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9842" y="342901"/>
            <a:ext cx="2949178" cy="1200153"/>
          </a:xfrm>
          <a:prstGeom prst="rect">
            <a:avLst/>
          </a:prstGeom>
          <a:noFill/>
          <a:ln>
            <a:noFill/>
          </a:ln>
        </p:spPr>
        <p:txBody>
          <a:bodyPr anchorCtr="0" anchor="b" bIns="32950" lIns="65925" spcFirstLastPara="1" rIns="65925" wrap="square" tIns="32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3887391" y="740570"/>
            <a:ext cx="4629150" cy="3655226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629842" y="1543053"/>
            <a:ext cx="2949178" cy="2858697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6286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3028950" y="476727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64579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28650" y="273845"/>
            <a:ext cx="7886700" cy="994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2940245" y="-942374"/>
            <a:ext cx="326351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286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028950" y="476727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4579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5350069" y="1467450"/>
            <a:ext cx="4358887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349569" y="-447075"/>
            <a:ext cx="4358887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1pPr>
            <a:lvl2pPr indent="-3111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indent="-3111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11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6286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028950" y="476727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4579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994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21"/>
            <a:ext cx="7886700" cy="3263510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7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72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950" lIns="65925" spcFirstLastPara="1" rIns="65925" wrap="square" tIns="329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E003E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7922" y="0"/>
            <a:ext cx="2956078" cy="482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359" y="247635"/>
            <a:ext cx="1314340" cy="5783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1094899" y="2016342"/>
            <a:ext cx="518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lt1"/>
                </a:solidFill>
              </a:rPr>
              <a:t>Свой Градиентный Бустинг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1094899" y="4596776"/>
            <a:ext cx="1585208" cy="196709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Москва 2024</a:t>
            </a:r>
            <a:endParaRPr b="1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1094899" y="1552579"/>
            <a:ext cx="518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lt1"/>
                </a:solidFill>
              </a:rPr>
              <a:t>ПРОЕКТ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1094899" y="3767329"/>
            <a:ext cx="518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chemeClr val="lt1"/>
                </a:solidFill>
              </a:rPr>
              <a:t>Антонова Арина</a:t>
            </a:r>
            <a:endParaRPr b="1" sz="9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chemeClr val="lt1"/>
                </a:solidFill>
              </a:rPr>
              <a:t>Мальшаков Павел</a:t>
            </a:r>
            <a:endParaRPr b="1" sz="9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chemeClr val="lt1"/>
                </a:solidFill>
              </a:rPr>
              <a:t>Панкратов Никита</a:t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/>
        </p:nvSpPr>
        <p:spPr>
          <a:xfrm>
            <a:off x="371024" y="171850"/>
            <a:ext cx="2835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/>
          <p:nvPr/>
        </p:nvSpPr>
        <p:spPr>
          <a:xfrm>
            <a:off x="735866" y="753449"/>
            <a:ext cx="7341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1"/>
                </a:solidFill>
              </a:rPr>
              <a:t>Focal Loss в классификации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654525" y="1077450"/>
            <a:ext cx="71976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обучения деревьев бустинга необходимо вычислить градиент фокального лосса по логитам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мультиклассовой задачи функция потерь записывается как: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Градиент: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4" title="[0,0,0,&quot;https://www.codecogs.com/eqnedit.php?latex=%5C(%20z_%7Bi%2Ck%7D%20%5C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875" y="1440200"/>
            <a:ext cx="343050" cy="186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 rotWithShape="1">
          <a:blip r:embed="rId4">
            <a:alphaModFix/>
          </a:blip>
          <a:srcRect b="-227761" l="0" r="-30616" t="0"/>
          <a:stretch/>
        </p:blipFill>
        <p:spPr>
          <a:xfrm>
            <a:off x="2057400" y="2183975"/>
            <a:ext cx="4481475" cy="8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6825" y="3480325"/>
            <a:ext cx="4151025" cy="5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/>
        </p:nvSpPr>
        <p:spPr>
          <a:xfrm>
            <a:off x="317500" y="183900"/>
            <a:ext cx="3738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735866" y="753449"/>
            <a:ext cx="7341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1"/>
                </a:solidFill>
              </a:rPr>
              <a:t>Результаты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279875" y="1437300"/>
            <a:ext cx="7797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Данная реализация позволила получить метрику accuracy 1.0 и работает значительно быстрее в сравнении с XGBoost. Сравнительная статистика приведена в таблице ниже:</a:t>
            </a:r>
            <a:endParaRPr sz="1300"/>
          </a:p>
        </p:txBody>
      </p:sp>
      <p:graphicFrame>
        <p:nvGraphicFramePr>
          <p:cNvPr id="224" name="Google Shape;224;p35"/>
          <p:cNvGraphicFramePr/>
          <p:nvPr/>
        </p:nvGraphicFramePr>
        <p:xfrm>
          <a:off x="1306025" y="269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{2BDEB8C1-6477-4373-AD75-F3BB1D21C044}</a:tableStyleId>
              </a:tblPr>
              <a:tblGrid>
                <a:gridCol w="1915200"/>
                <a:gridCol w="1915200"/>
                <a:gridCol w="1915200"/>
              </a:tblGrid>
              <a:tr h="46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BoostingFocalClassifier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min 47 sec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 min 46 sec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/>
        </p:nvSpPr>
        <p:spPr>
          <a:xfrm>
            <a:off x="423397" y="183900"/>
            <a:ext cx="3834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6"/>
          <p:cNvSpPr/>
          <p:nvPr/>
        </p:nvSpPr>
        <p:spPr>
          <a:xfrm>
            <a:off x="735866" y="753449"/>
            <a:ext cx="7341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</a:t>
            </a:r>
            <a:r>
              <a:rPr b="1" lang="ru" sz="2000">
                <a:solidFill>
                  <a:schemeClr val="dk1"/>
                </a:solidFill>
              </a:rPr>
              <a:t>ключение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583975" y="1551300"/>
            <a:ext cx="82152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00"/>
              <a:t>В данном исследовании разработана модификация функции Focal Loss, адаптированная для задач регрессии и многоклассовой классификации. Метод продемонстрировал повышение точности предсказаний (на ~10% по MAPE в регрессии) и скорости обучения (в 8 раз быстрее), эффективно справляясь с редкими и сложными для классификации данными. Это делает предложенный подход устойчивым и универсальным решением для задач машинного обучения, требующих высокой точности и оптимальной производительности.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E003E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7922" y="0"/>
            <a:ext cx="2956080" cy="482624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7"/>
          <p:cNvSpPr txBox="1"/>
          <p:nvPr/>
        </p:nvSpPr>
        <p:spPr>
          <a:xfrm>
            <a:off x="1463424" y="2283954"/>
            <a:ext cx="5182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100">
                <a:solidFill>
                  <a:schemeClr val="lt1"/>
                </a:solidFill>
              </a:rPr>
              <a:t>Спасибо за внимание!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359" y="247635"/>
            <a:ext cx="1314341" cy="578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423404" y="183900"/>
            <a:ext cx="200409" cy="231422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735866" y="753449"/>
            <a:ext cx="7341857" cy="323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1"/>
                </a:solidFill>
              </a:rPr>
              <a:t>Датасет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735850" y="1350433"/>
            <a:ext cx="73818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Датасет </a:t>
            </a:r>
            <a:r>
              <a:rPr b="1" lang="ru" sz="1300">
                <a:solidFill>
                  <a:schemeClr val="dk1"/>
                </a:solidFill>
              </a:rPr>
              <a:t>«Регистрация в тренажерном зале и метаданные пользователя»</a:t>
            </a:r>
            <a:r>
              <a:rPr lang="ru" sz="1300">
                <a:solidFill>
                  <a:schemeClr val="dk1"/>
                </a:solidFill>
              </a:rPr>
              <a:t> — синтетический набор данных, имитирующий активность пользователей в тренажёрных залах различных локаций.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Датасет состоит из </a:t>
            </a:r>
            <a:r>
              <a:rPr b="1" lang="ru" sz="1300">
                <a:solidFill>
                  <a:schemeClr val="dk1"/>
                </a:solidFill>
              </a:rPr>
              <a:t>четырёх связанных файлов</a:t>
            </a:r>
            <a:r>
              <a:rPr lang="ru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ru" sz="1300">
                <a:solidFill>
                  <a:schemeClr val="dk1"/>
                </a:solidFill>
              </a:rPr>
              <a:t>Данные о пользователях:</a:t>
            </a:r>
            <a:r>
              <a:rPr lang="ru" sz="1300">
                <a:solidFill>
                  <a:schemeClr val="dk1"/>
                </a:solidFill>
              </a:rPr>
              <a:t> user_id, age, gender, subscription_plan, user_location.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ru" sz="1300">
                <a:solidFill>
                  <a:schemeClr val="dk1"/>
                </a:solidFill>
              </a:rPr>
              <a:t>Данные о </a:t>
            </a:r>
            <a:r>
              <a:rPr b="1" lang="ru" sz="1300">
                <a:solidFill>
                  <a:schemeClr val="dk1"/>
                </a:solidFill>
              </a:rPr>
              <a:t>тренажерных</a:t>
            </a:r>
            <a:r>
              <a:rPr b="1" lang="ru" sz="1300">
                <a:solidFill>
                  <a:schemeClr val="dk1"/>
                </a:solidFill>
              </a:rPr>
              <a:t> залах:</a:t>
            </a:r>
            <a:r>
              <a:rPr lang="ru" sz="1300">
                <a:solidFill>
                  <a:schemeClr val="dk1"/>
                </a:solidFill>
              </a:rPr>
              <a:t> </a:t>
            </a:r>
            <a:r>
              <a:rPr i="1" lang="ru" sz="1300">
                <a:solidFill>
                  <a:schemeClr val="dk1"/>
                </a:solidFill>
              </a:rPr>
              <a:t>gym_id</a:t>
            </a:r>
            <a:r>
              <a:rPr lang="ru" sz="1300">
                <a:solidFill>
                  <a:schemeClr val="dk1"/>
                </a:solidFill>
              </a:rPr>
              <a:t>, location, gym_type, amenities.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ru" sz="1300">
                <a:solidFill>
                  <a:schemeClr val="dk1"/>
                </a:solidFill>
              </a:rPr>
              <a:t>История посещений:</a:t>
            </a:r>
            <a:r>
              <a:rPr lang="ru" sz="1300">
                <a:solidFill>
                  <a:schemeClr val="dk1"/>
                </a:solidFill>
              </a:rPr>
              <a:t> checkin_time, checkout_time, workout_type, </a:t>
            </a:r>
            <a:r>
              <a:rPr i="1" lang="ru" sz="1300">
                <a:solidFill>
                  <a:schemeClr val="dk1"/>
                </a:solidFill>
              </a:rPr>
              <a:t>calories_burned</a:t>
            </a:r>
            <a:r>
              <a:rPr lang="ru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ru" sz="1300">
                <a:solidFill>
                  <a:schemeClr val="dk1"/>
                </a:solidFill>
              </a:rPr>
              <a:t>Планы подписок:</a:t>
            </a:r>
            <a:r>
              <a:rPr lang="ru" sz="1300">
                <a:solidFill>
                  <a:schemeClr val="dk1"/>
                </a:solidFill>
              </a:rPr>
              <a:t> subscription_plan, price_per_month, features.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</a:rPr>
              <a:t>Объём данных:</a:t>
            </a:r>
            <a:r>
              <a:rPr lang="ru" sz="1300">
                <a:solidFill>
                  <a:schemeClr val="dk1"/>
                </a:solidFill>
              </a:rPr>
              <a:t> 10 000 строк</a:t>
            </a:r>
            <a:endParaRPr sz="13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423404" y="183900"/>
            <a:ext cx="2004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735866" y="753449"/>
            <a:ext cx="7341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1"/>
                </a:solidFill>
              </a:rPr>
              <a:t>Обоснование выбора датасета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713375" y="1214350"/>
            <a:ext cx="73869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Многообразие признаков, таких как числовые, категориал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</a:rPr>
              <a:t>ьные, временные и текстовые признаки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</a:rPr>
              <a:t>Датасет позволяет моделировать как регрессионную задачу (</a:t>
            </a:r>
            <a:r>
              <a:rPr i="1" lang="ru" sz="1100">
                <a:solidFill>
                  <a:schemeClr val="dk1"/>
                </a:solidFill>
                <a:highlight>
                  <a:schemeClr val="lt1"/>
                </a:highlight>
              </a:rPr>
              <a:t>предсказание количества сожжённых калорий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</a:rPr>
              <a:t>), </a:t>
            </a:r>
            <a:r>
              <a:rPr lang="ru" sz="1100">
                <a:solidFill>
                  <a:schemeClr val="dk1"/>
                </a:solidFill>
              </a:rPr>
              <a:t>так и классификационную задачу (</a:t>
            </a:r>
            <a:r>
              <a:rPr i="1" lang="ru" sz="1100">
                <a:solidFill>
                  <a:schemeClr val="dk1"/>
                </a:solidFill>
                <a:highlight>
                  <a:schemeClr val="lt1"/>
                </a:highlight>
              </a:rPr>
              <a:t>предсказани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</a:rPr>
              <a:t>е </a:t>
            </a:r>
            <a:r>
              <a:rPr lang="ru" sz="1100">
                <a:solidFill>
                  <a:schemeClr val="dk1"/>
                </a:solidFill>
                <a:highlight>
                  <a:schemeClr val="lt1"/>
                </a:highlight>
              </a:rPr>
              <a:t>идентификатора зала</a:t>
            </a:r>
            <a:r>
              <a:rPr lang="ru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Имитирует реальные сценарии использования тренажёрных залов, что делает результаты анализа практически значимыми.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713375" y="2449500"/>
            <a:ext cx="761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Практическое применение регрессии и классификации</a:t>
            </a:r>
            <a:endParaRPr b="1" sz="2000"/>
          </a:p>
        </p:txBody>
      </p:sp>
      <p:sp>
        <p:nvSpPr>
          <p:cNvPr id="152" name="Google Shape;152;p27"/>
          <p:cNvSpPr txBox="1"/>
          <p:nvPr/>
        </p:nvSpPr>
        <p:spPr>
          <a:xfrm>
            <a:off x="713375" y="3213250"/>
            <a:ext cx="34524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Регрессионная задача (</a:t>
            </a:r>
            <a:r>
              <a:rPr i="1" lang="ru" sz="1100">
                <a:solidFill>
                  <a:schemeClr val="dk1"/>
                </a:solidFill>
              </a:rPr>
              <a:t>calories_burned</a:t>
            </a:r>
            <a:r>
              <a:rPr lang="ru" sz="1100">
                <a:solidFill>
                  <a:schemeClr val="dk1"/>
                </a:solidFill>
              </a:rPr>
              <a:t>):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Персонализация тренировочных программ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Мониторинг эффективности тренировок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Создание аналитических фитнес-отчётов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4383875" y="3213250"/>
            <a:ext cx="3693900" cy="1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Классификационная задача (</a:t>
            </a:r>
            <a:r>
              <a:rPr i="1" lang="ru" sz="1100">
                <a:solidFill>
                  <a:schemeClr val="dk1"/>
                </a:solidFill>
              </a:rPr>
              <a:t>gym_i</a:t>
            </a:r>
            <a:r>
              <a:rPr lang="ru" sz="1100">
                <a:solidFill>
                  <a:schemeClr val="dk1"/>
                </a:solidFill>
              </a:rPr>
              <a:t>d):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Рекомендательные системы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Оптимизация распределения нагрузки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 sz="1100">
                <a:solidFill>
                  <a:schemeClr val="dk1"/>
                </a:solidFill>
              </a:rPr>
              <a:t>Анализ предпочтений пользователей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423404" y="183900"/>
            <a:ext cx="2004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735866" y="753449"/>
            <a:ext cx="7341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1"/>
                </a:solidFill>
              </a:rPr>
              <a:t>Целевая переменная и ее особенности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638825" y="1229850"/>
            <a:ext cx="75360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i="1" lang="ru" sz="1100">
                <a:solidFill>
                  <a:schemeClr val="dk1"/>
                </a:solidFill>
              </a:rPr>
              <a:t>С</a:t>
            </a:r>
            <a:r>
              <a:rPr b="1" i="1" lang="ru" sz="1100">
                <a:solidFill>
                  <a:schemeClr val="dk1"/>
                </a:solidFill>
              </a:rPr>
              <a:t>alories_burned</a:t>
            </a:r>
            <a:r>
              <a:rPr b="1" lang="ru" sz="1100">
                <a:solidFill>
                  <a:schemeClr val="dk1"/>
                </a:solidFill>
              </a:rPr>
              <a:t> </a:t>
            </a:r>
            <a:r>
              <a:rPr lang="ru" sz="1100">
                <a:solidFill>
                  <a:schemeClr val="dk1"/>
                </a:solidFill>
              </a:rPr>
              <a:t>— количественная переменная, отражающая количество </a:t>
            </a:r>
            <a:r>
              <a:rPr lang="ru" sz="1100">
                <a:solidFill>
                  <a:schemeClr val="dk1"/>
                </a:solidFill>
              </a:rPr>
              <a:t>сожженных</a:t>
            </a:r>
            <a:r>
              <a:rPr lang="ru" sz="1100">
                <a:solidFill>
                  <a:schemeClr val="dk1"/>
                </a:solidFill>
              </a:rPr>
              <a:t> калорий.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Проблема: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Правосторонний хвост и асимметрия распределения.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Стандартные функции потерь (MSE, MAE) фокусируются на частых значениях и игнорируют редкие наблюдения.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Метрика MAPE штрафует большие процентные ошибки, особенно при недооценке высоких значений.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113" y="2973675"/>
            <a:ext cx="2665416" cy="188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3072000" y="4806400"/>
            <a:ext cx="300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269999" lvl="0" marL="0" rtl="0" algn="just">
              <a:lnSpc>
                <a:spcPct val="163636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График 1. Распределение целевой переменной </a:t>
            </a:r>
            <a:r>
              <a:rPr i="1" lang="ru"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calories_burned</a:t>
            </a:r>
            <a:endParaRPr i="1"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423404" y="183900"/>
            <a:ext cx="2004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735866" y="753449"/>
            <a:ext cx="7341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1"/>
                </a:solidFill>
              </a:rPr>
              <a:t>Focal Loss для регрессии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735875" y="1271475"/>
            <a:ext cx="75030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Адаптация функции Focal Loss, изначально разработанной для классификации, к регрессионной задаче для фокусировки на сложных примерах.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Focal Loss, выведенный для задачи регрессии: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735875" y="2751863"/>
            <a:ext cx="795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G</a:t>
            </a:r>
            <a:r>
              <a:rPr lang="ru" sz="1200">
                <a:solidFill>
                  <a:schemeClr val="dk1"/>
                </a:solidFill>
              </a:rPr>
              <a:t>radient для данной loss-функции выглядит следующим образом: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999" y="3265025"/>
            <a:ext cx="6186100" cy="6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8600" y="2346513"/>
            <a:ext cx="2946800" cy="2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/>
        </p:nvSpPr>
        <p:spPr>
          <a:xfrm>
            <a:off x="423404" y="183900"/>
            <a:ext cx="2004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735866" y="753449"/>
            <a:ext cx="7341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1"/>
                </a:solidFill>
              </a:rPr>
              <a:t>Преимущества</a:t>
            </a:r>
            <a:r>
              <a:rPr b="1" lang="ru" sz="2000">
                <a:solidFill>
                  <a:schemeClr val="dk1"/>
                </a:solidFill>
              </a:rPr>
              <a:t> Focal Loss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667725" y="1274525"/>
            <a:ext cx="76905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</a:rPr>
              <a:t>Фокусировка на крупных ошибках;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</a:rPr>
              <a:t>Снижение влияния легко предсказываемых значений;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</a:rPr>
              <a:t>Focal Loss косвенно минимизирует MAPE, так как уменьшает процентные ошибки на значительных отклонениях;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</a:rPr>
              <a:t>Позволяет адаптировать функцию потерь под структуру данных для достижения наилучшего результата.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575" y="2702150"/>
            <a:ext cx="2068201" cy="206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/>
        </p:nvSpPr>
        <p:spPr>
          <a:xfrm>
            <a:off x="423404" y="183900"/>
            <a:ext cx="2004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735866" y="753449"/>
            <a:ext cx="7341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1"/>
                </a:solidFill>
              </a:rPr>
              <a:t>Результаты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423400" y="1402625"/>
            <a:ext cx="78759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Данная реализация позволяет достичь лучшего результата по метрике MAPE и что немаловажно значительно быстрее выполняется с точки зрения обучения и предсказания модели в сравнении с классическим алгоритмом XGBoost. Сравнительная статистика приведена в таблице ниже:</a:t>
            </a:r>
            <a:endParaRPr sz="1300"/>
          </a:p>
        </p:txBody>
      </p:sp>
      <p:graphicFrame>
        <p:nvGraphicFramePr>
          <p:cNvPr id="188" name="Google Shape;188;p31"/>
          <p:cNvGraphicFramePr/>
          <p:nvPr/>
        </p:nvGraphicFramePr>
        <p:xfrm>
          <a:off x="1115475" y="287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{2BDEB8C1-6477-4373-AD75-F3BB1D21C044}</a:tableStyleId>
              </a:tblPr>
              <a:tblGrid>
                <a:gridCol w="2304350"/>
                <a:gridCol w="2304350"/>
                <a:gridCol w="23043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5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BoostingFocalRegression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0.46083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min 13 sec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5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0.57409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 min 26 sec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/>
        </p:nvSpPr>
        <p:spPr>
          <a:xfrm>
            <a:off x="423404" y="183900"/>
            <a:ext cx="2004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2"/>
          <p:cNvSpPr/>
          <p:nvPr/>
        </p:nvSpPr>
        <p:spPr>
          <a:xfrm>
            <a:off x="735866" y="753449"/>
            <a:ext cx="7341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1"/>
                </a:solidFill>
              </a:rPr>
              <a:t>Целевая переменная для классификации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638825" y="1229850"/>
            <a:ext cx="75360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i="1" lang="ru" sz="1100">
                <a:solidFill>
                  <a:schemeClr val="dk1"/>
                </a:solidFill>
              </a:rPr>
              <a:t>gym_id</a:t>
            </a:r>
            <a:r>
              <a:rPr b="1" lang="ru" sz="1100">
                <a:solidFill>
                  <a:schemeClr val="dk1"/>
                </a:solidFill>
              </a:rPr>
              <a:t> </a:t>
            </a:r>
            <a:r>
              <a:rPr lang="ru" sz="1100">
                <a:solidFill>
                  <a:schemeClr val="dk1"/>
                </a:solidFill>
              </a:rPr>
              <a:t>— идентификатор спортзала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Нет дисбаланса классов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688" y="2053725"/>
            <a:ext cx="1725235" cy="25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00" y="1995950"/>
            <a:ext cx="4243813" cy="29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/>
        </p:nvSpPr>
        <p:spPr>
          <a:xfrm>
            <a:off x="423404" y="183900"/>
            <a:ext cx="2004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950" lIns="65925" spcFirstLastPara="1" rIns="65925" wrap="square" tIns="32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735866" y="753449"/>
            <a:ext cx="7341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1"/>
                </a:solidFill>
              </a:rPr>
              <a:t>Преимущества Focal Loss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623800" y="1216400"/>
            <a:ext cx="76905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</a:rPr>
              <a:t>Фокусировка на сложных примерах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</a:rPr>
              <a:t>Параметр γ адаптирует функцию потерь под структуру данных, усиливая фокус на трудных примерах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</a:rPr>
              <a:t>Легко предсказываемые примеры с высокой вероятностью ​       вносят минимальный вклад в градиенты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5" name="Google Shape;205;p33" title="[0,0,0,&quot;https://www.codecogs.com/eqnedit.php?latex=p_%7Bi%2Ck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450" y="2095600"/>
            <a:ext cx="270267" cy="14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275" y="2294800"/>
            <a:ext cx="2261000" cy="22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