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-52"/>
      <p:regular r:id="rId14"/>
      <p:bold r:id="rId15"/>
      <p:italic r:id="rId16"/>
      <p:boldItalic r:id="rId17"/>
    </p:embeddedFont>
    <p:embeddedFont>
      <p:font typeface="Roboto Medium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ceb3a1ed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ceb3a1ed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ceb3a1ed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ceb3a1ed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ceb3a1ed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ceb3a1ed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cebeb8209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cebeb8209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ceb3a1ed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ceb3a1ed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ceb3a1ed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ceb3a1ed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2966400" y="1776825"/>
            <a:ext cx="6136800" cy="20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00">
                <a:solidFill>
                  <a:schemeClr val="dk1"/>
                </a:solidFill>
              </a:rPr>
              <a:t>Сервис подбора оптимального отделения банка, учитывая потребности клиента и доступность услуг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226950" y="4496425"/>
            <a:ext cx="2832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1" u="sng">
                <a:solidFill>
                  <a:schemeClr val="dk1"/>
                </a:solidFill>
              </a:rPr>
              <a:t>Rick Sanchez Corp.</a:t>
            </a:r>
            <a:endParaRPr sz="1400" i="1" u="sng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6270300" y="3894575"/>
            <a:ext cx="2832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Трек 1 – MOBILE + WEB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50" y="246900"/>
            <a:ext cx="3724151" cy="152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Stack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1288425" y="1942763"/>
            <a:ext cx="7038900" cy="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Android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2"/>
                </a:solidFill>
              </a:rPr>
              <a:t>Kotlin		Yandex MapKit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1055975" y="2166425"/>
            <a:ext cx="0" cy="4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4"/>
          <p:cNvCxnSpPr/>
          <p:nvPr/>
        </p:nvCxnSpPr>
        <p:spPr>
          <a:xfrm>
            <a:off x="1055975" y="3118500"/>
            <a:ext cx="0" cy="4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1055975" y="4070625"/>
            <a:ext cx="0" cy="4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1288425" y="2894850"/>
            <a:ext cx="7038900" cy="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Ml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2"/>
                </a:solidFill>
              </a:rPr>
              <a:t>Python	Pandas, Numpy, Folium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1288425" y="3921150"/>
            <a:ext cx="7038900" cy="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Backend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2"/>
                </a:solidFill>
              </a:rPr>
              <a:t>Python     Requests, tqdm, geopy, datetime	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403150" y="3921150"/>
            <a:ext cx="2571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Fast API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сервиса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4463850" y="3235399"/>
            <a:ext cx="4352700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117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calculate_route_length </a:t>
            </a:r>
            <a:r>
              <a:rPr lang="ru" sz="1117">
                <a:solidFill>
                  <a:srgbClr val="FFC66D"/>
                </a:solidFill>
                <a:latin typeface="Roboto Medium"/>
                <a:ea typeface="Roboto Medium"/>
                <a:cs typeface="Roboto Medium"/>
                <a:sym typeface="Roboto Medium"/>
              </a:rPr>
              <a:t>- </a:t>
            </a:r>
            <a:r>
              <a:rPr lang="ru" sz="1117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относительно построенного маршрута по координатам считаем его длину в метрах</a:t>
            </a:r>
            <a:endParaRPr sz="1117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117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calc_final_distance </a:t>
            </a:r>
            <a:r>
              <a:rPr lang="ru" sz="1117">
                <a:solidFill>
                  <a:srgbClr val="FFC66D"/>
                </a:solidFill>
                <a:latin typeface="Roboto Medium"/>
                <a:ea typeface="Roboto Medium"/>
                <a:cs typeface="Roboto Medium"/>
                <a:sym typeface="Roboto Medium"/>
              </a:rPr>
              <a:t>- </a:t>
            </a:r>
            <a:r>
              <a:rPr lang="ru" sz="1117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считаем финальную дистанцию, учитывающую расстояние между двумя точками + время ожидания в самом офисе в зависимости от времени оказания услуги и уровня нагруженности</a:t>
            </a:r>
            <a:endParaRPr sz="1117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17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plot_pedestrian_route_paint </a:t>
            </a:r>
            <a:r>
              <a:rPr lang="ru" sz="1117">
                <a:solidFill>
                  <a:srgbClr val="FFC66D"/>
                </a:solidFill>
                <a:latin typeface="Roboto Medium"/>
                <a:ea typeface="Roboto Medium"/>
                <a:cs typeface="Roboto Medium"/>
                <a:sym typeface="Roboto Medium"/>
              </a:rPr>
              <a:t>- </a:t>
            </a:r>
            <a:r>
              <a:rPr lang="ru" sz="1117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отображает  на карте маршрут между двумя выбранными точками</a:t>
            </a:r>
            <a:endParaRPr sz="1100">
              <a:solidFill>
                <a:schemeClr val="dk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117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117">
              <a:solidFill>
                <a:srgbClr val="FFF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50" y="1764208"/>
            <a:ext cx="4352700" cy="316474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463850" y="1882325"/>
            <a:ext cx="4352700" cy="13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time_for_action_user </a:t>
            </a:r>
            <a:r>
              <a:rPr lang="ru" sz="1100">
                <a:solidFill>
                  <a:srgbClr val="FFC66D"/>
                </a:solidFill>
                <a:latin typeface="Roboto Medium"/>
                <a:ea typeface="Roboto Medium"/>
                <a:cs typeface="Roboto Medium"/>
                <a:sym typeface="Roboto Medium"/>
              </a:rPr>
              <a:t>- </a:t>
            </a:r>
            <a:r>
              <a:rPr lang="ru" sz="11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сколько времени будет занимать оказание конкретно выбранной услуги клиентом в офисе выбранного банка</a:t>
            </a:r>
            <a:endParaRPr sz="11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is_working_office_time </a:t>
            </a:r>
            <a:r>
              <a:rPr lang="ru" sz="1100">
                <a:solidFill>
                  <a:srgbClr val="FFC66D"/>
                </a:solidFill>
                <a:latin typeface="Roboto Medium"/>
                <a:ea typeface="Roboto Medium"/>
                <a:cs typeface="Roboto Medium"/>
                <a:sym typeface="Roboto Medium"/>
              </a:rPr>
              <a:t>- </a:t>
            </a:r>
            <a:r>
              <a:rPr lang="ru" sz="11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работает ли офис, учитывая время на оказание услуги банком</a:t>
            </a:r>
            <a:endParaRPr sz="11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WOW! - features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131500" y="1815675"/>
            <a:ext cx="45687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need_wheelchair </a:t>
            </a:r>
            <a:r>
              <a:rPr lang="ru" sz="1100">
                <a:solidFill>
                  <a:srgbClr val="FFC66D"/>
                </a:solidFill>
                <a:latin typeface="Roboto Medium"/>
                <a:ea typeface="Roboto Medium"/>
                <a:cs typeface="Roboto Medium"/>
                <a:sym typeface="Roboto Medium"/>
              </a:rPr>
              <a:t>- </a:t>
            </a:r>
            <a:r>
              <a:rPr lang="ru" sz="11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необходим ли пандус для клиента</a:t>
            </a:r>
            <a:endParaRPr sz="11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is_blind </a:t>
            </a:r>
            <a:r>
              <a:rPr lang="ru" sz="1100">
                <a:solidFill>
                  <a:srgbClr val="FFC66D"/>
                </a:solidFill>
                <a:latin typeface="Roboto Medium"/>
                <a:ea typeface="Roboto Medium"/>
                <a:cs typeface="Roboto Medium"/>
                <a:sym typeface="Roboto Medium"/>
              </a:rPr>
              <a:t>-</a:t>
            </a:r>
            <a:r>
              <a:rPr lang="ru" sz="11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необходим ли сервис, поддерживающий работу для слабовидящих</a:t>
            </a:r>
            <a:endParaRPr sz="11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natural_or_legal_user </a:t>
            </a:r>
            <a:r>
              <a:rPr lang="ru" sz="1100">
                <a:solidFill>
                  <a:srgbClr val="FFC66D"/>
                </a:solidFill>
                <a:latin typeface="Roboto Medium"/>
                <a:ea typeface="Roboto Medium"/>
                <a:cs typeface="Roboto Medium"/>
                <a:sym typeface="Roboto Medium"/>
              </a:rPr>
              <a:t>-</a:t>
            </a:r>
            <a:r>
              <a:rPr lang="ru" sz="11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является ли пользователь физическим или юридическим лицом</a:t>
            </a:r>
            <a:endParaRPr sz="11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generate_operations_in_officies </a:t>
            </a:r>
            <a:r>
              <a:rPr lang="ru" sz="1100">
                <a:solidFill>
                  <a:srgbClr val="FFC66D"/>
                </a:solidFill>
                <a:latin typeface="Roboto Medium"/>
                <a:ea typeface="Roboto Medium"/>
                <a:cs typeface="Roboto Medium"/>
                <a:sym typeface="Roboto Medium"/>
              </a:rPr>
              <a:t>- </a:t>
            </a:r>
            <a:r>
              <a:rPr lang="ru" sz="11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предъявляем каждому банку </a:t>
            </a:r>
            <a:endParaRPr sz="11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операции, которые он может исполнять</a:t>
            </a:r>
            <a:endParaRPr sz="11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generate_office_work_time </a:t>
            </a:r>
            <a:r>
              <a:rPr lang="ru" sz="1100">
                <a:solidFill>
                  <a:srgbClr val="FFC66D"/>
                </a:solidFill>
                <a:latin typeface="Roboto Medium"/>
                <a:ea typeface="Roboto Medium"/>
                <a:cs typeface="Roboto Medium"/>
                <a:sym typeface="Roboto Medium"/>
              </a:rPr>
              <a:t>- </a:t>
            </a:r>
            <a:r>
              <a:rPr lang="ru" sz="11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моделируем время работы офиса</a:t>
            </a:r>
            <a:endParaRPr sz="11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load_levels </a:t>
            </a:r>
            <a:r>
              <a:rPr lang="ru" sz="1100">
                <a:solidFill>
                  <a:srgbClr val="FFC66D"/>
                </a:solidFill>
                <a:latin typeface="Roboto Medium"/>
                <a:ea typeface="Roboto Medium"/>
                <a:cs typeface="Roboto Medium"/>
                <a:sym typeface="Roboto Medium"/>
              </a:rPr>
              <a:t>- </a:t>
            </a:r>
            <a:r>
              <a:rPr lang="ru" sz="11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моделируем уровень нагруженности офиса </a:t>
            </a:r>
            <a:endParaRPr sz="11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(целые числа от 1 (мин.уровень) до 10 (макс. уровень))</a:t>
            </a:r>
            <a:endParaRPr sz="11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475" y="3215400"/>
            <a:ext cx="4163525" cy="19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475" y="1815675"/>
            <a:ext cx="4163526" cy="12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WOW! - features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137300" y="3422300"/>
            <a:ext cx="4215600" cy="15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Основная формула вычисления общей дистанции затрагивает как расстояние именно построенного по точкам маршрута (не просто евклидово по прямой между двумя точками), так и время ожидания клиента в самом офисе, в зависимости (в метрах)</a:t>
            </a:r>
            <a:endParaRPr sz="12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62" y="1780512"/>
            <a:ext cx="8814874" cy="158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895400" y="3401750"/>
            <a:ext cx="37986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a) от уровня нагруженности (мы посчитали, что 1 уровень нагруженности = 6 минут ожидания);</a:t>
            </a:r>
            <a:endParaRPr sz="12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б) от времени ожидания конкретной операции в банке (подробнее было описано на слайде с описанием функционала сервиса);</a:t>
            </a:r>
            <a:endParaRPr sz="12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c) со средней скоростью среднестатистического человека (4 км/ч).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Масштабируемость. Безопасность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ctrTitle" idx="4294967295"/>
          </p:nvPr>
        </p:nvSpPr>
        <p:spPr>
          <a:xfrm>
            <a:off x="312063" y="1616525"/>
            <a:ext cx="4078200" cy="26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edium"/>
              <a:buChar char="❏"/>
            </a:pPr>
            <a:r>
              <a:rPr lang="ru" sz="17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Система способна обрабатывать большую нагрузку и удовлетворять растущие потребности клиентов</a:t>
            </a:r>
            <a:endParaRPr sz="17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edium"/>
              <a:buChar char="❏"/>
            </a:pPr>
            <a:r>
              <a:rPr lang="ru" sz="17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Гибкость системы позволяет быстро масштабировать ее в соответствии с повышением спроса на услуги</a:t>
            </a:r>
            <a:endParaRPr sz="17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ctrTitle" idx="4294967295"/>
          </p:nvPr>
        </p:nvSpPr>
        <p:spPr>
          <a:xfrm>
            <a:off x="4753738" y="1645950"/>
            <a:ext cx="4078200" cy="18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edium"/>
              <a:buChar char="❏"/>
            </a:pPr>
            <a:r>
              <a:rPr lang="ru" sz="17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Использование методов шифрования данных пользователя</a:t>
            </a:r>
            <a:endParaRPr sz="17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edium"/>
              <a:buChar char="❏"/>
            </a:pPr>
            <a:r>
              <a:rPr lang="ru" sz="17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Система имеет надежные меры защиты данных клиентов</a:t>
            </a:r>
            <a:endParaRPr sz="17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6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Команда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ctrTitle" idx="4294967295"/>
          </p:nvPr>
        </p:nvSpPr>
        <p:spPr>
          <a:xfrm>
            <a:off x="858150" y="1284825"/>
            <a:ext cx="10629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Айрат</a:t>
            </a:r>
            <a:endParaRPr sz="22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ctrTitle" idx="4294967295"/>
          </p:nvPr>
        </p:nvSpPr>
        <p:spPr>
          <a:xfrm>
            <a:off x="4491300" y="1284825"/>
            <a:ext cx="11538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Никита</a:t>
            </a:r>
            <a:endParaRPr sz="22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ctrTitle" idx="4294967295"/>
          </p:nvPr>
        </p:nvSpPr>
        <p:spPr>
          <a:xfrm>
            <a:off x="2235500" y="2620850"/>
            <a:ext cx="17241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ru" sz="22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Анастасия</a:t>
            </a:r>
            <a:endParaRPr sz="22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ctrTitle" idx="4294967295"/>
          </p:nvPr>
        </p:nvSpPr>
        <p:spPr>
          <a:xfrm>
            <a:off x="6531800" y="2620847"/>
            <a:ext cx="10629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София</a:t>
            </a:r>
            <a:endParaRPr sz="22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2067350" y="3094975"/>
            <a:ext cx="1892100" cy="6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8235"/>
              <a:buNone/>
            </a:pPr>
            <a:r>
              <a:rPr lang="ru" sz="17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android / python developer</a:t>
            </a:r>
            <a:endParaRPr sz="17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ctrTitle" idx="4294967295"/>
          </p:nvPr>
        </p:nvSpPr>
        <p:spPr>
          <a:xfrm>
            <a:off x="4076700" y="1714788"/>
            <a:ext cx="1892100" cy="6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8235"/>
              <a:buNone/>
            </a:pPr>
            <a:r>
              <a:rPr lang="ru" sz="17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ml / python developer</a:t>
            </a:r>
            <a:endParaRPr sz="17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ctrTitle" idx="4294967295"/>
          </p:nvPr>
        </p:nvSpPr>
        <p:spPr>
          <a:xfrm>
            <a:off x="6235400" y="3094975"/>
            <a:ext cx="1655700" cy="6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8235"/>
              <a:buNone/>
            </a:pPr>
            <a:r>
              <a:rPr lang="ru" sz="17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python developer</a:t>
            </a:r>
            <a:endParaRPr sz="17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ctrTitle" idx="4294967295"/>
          </p:nvPr>
        </p:nvSpPr>
        <p:spPr>
          <a:xfrm>
            <a:off x="667350" y="1780038"/>
            <a:ext cx="13428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lead</a:t>
            </a:r>
            <a:endParaRPr sz="17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Экран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Roboto</vt:lpstr>
      <vt:lpstr>Courier New</vt:lpstr>
      <vt:lpstr>Montserrat</vt:lpstr>
      <vt:lpstr>Arial</vt:lpstr>
      <vt:lpstr>Roboto Medium</vt:lpstr>
      <vt:lpstr>Material</vt:lpstr>
      <vt:lpstr>Сервис подбора оптимального отделения банка, учитывая потребности клиента и доступность услуг</vt:lpstr>
      <vt:lpstr>Stack</vt:lpstr>
      <vt:lpstr>Функционал сервиса</vt:lpstr>
      <vt:lpstr>WOW! - features</vt:lpstr>
      <vt:lpstr>WOW! - features</vt:lpstr>
      <vt:lpstr>Масштабируемость. Безопасность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подбора оптимального отделения банка, учитывая потребности клиента и доступность услуг</dc:title>
  <dc:creator>Никита .</dc:creator>
  <cp:lastModifiedBy>Никита .</cp:lastModifiedBy>
  <cp:revision>2</cp:revision>
  <dcterms:modified xsi:type="dcterms:W3CDTF">2023-10-15T07:16:11Z</dcterms:modified>
</cp:coreProperties>
</file>