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964" r:id="rId1"/>
  </p:sldMasterIdLst>
  <p:notesMasterIdLst>
    <p:notesMasterId r:id="rId3"/>
  </p:notesMasterIdLst>
  <p:sldIdLst>
    <p:sldId id="256" r:id="rId2"/>
  </p:sldIdLst>
  <p:sldSz cx="12192000" cy="6858000"/>
  <p:notesSz cx="6950075" cy="9236075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Comic Sans MS" panose="030F0902030302020204" pitchFamily="66" charset="0"/>
      <p:regular r:id="rId10"/>
    </p:embeddedFont>
    <p:embeddedFont>
      <p:font typeface="Trebuchet MS" panose="020B0703020202090204" pitchFamily="34" charset="0"/>
      <p:regular r:id="rId11"/>
      <p:bold r:id="rId12"/>
      <p: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u2VUL8Tl4Mi7VD+t+cMm/lQHj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6"/>
  </p:normalViewPr>
  <p:slideViewPr>
    <p:cSldViewPr snapToGrid="0">
      <p:cViewPr>
        <p:scale>
          <a:sx n="92" d="100"/>
          <a:sy n="92" d="100"/>
        </p:scale>
        <p:origin x="144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2475" tIns="46225" rIns="92475" bIns="462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82427" y="3"/>
            <a:ext cx="2929274" cy="4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103" y="575009"/>
            <a:ext cx="6620256" cy="3724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82427" y="8744096"/>
            <a:ext cx="2929274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Notes view: </a:t>
            </a: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sz="10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910">
          <p15:clr>
            <a:srgbClr val="F26B43"/>
          </p15:clr>
        </p15:guide>
        <p15:guide id="2" pos="2189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574675"/>
            <a:ext cx="66214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74" name="Google Shape;74;p1:notes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Notes view: </a:t>
            </a: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832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94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555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left arrow">
  <p:cSld name="Green left arrow">
    <p:bg>
      <p:bgPr>
        <a:solidFill>
          <a:srgbClr val="F2F2F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2b7035093_0_3666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142b7035093_0_3666"/>
          <p:cNvSpPr txBox="1">
            <a:spLocks noGrp="1"/>
          </p:cNvSpPr>
          <p:nvPr>
            <p:ph type="dt" idx="10"/>
          </p:nvPr>
        </p:nvSpPr>
        <p:spPr>
          <a:xfrm>
            <a:off x="9677400" y="6405036"/>
            <a:ext cx="1482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54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806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017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7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302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52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6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67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741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2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title"/>
          </p:nvPr>
        </p:nvSpPr>
        <p:spPr>
          <a:xfrm>
            <a:off x="354574" y="100013"/>
            <a:ext cx="6231963" cy="144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DF33"/>
              </a:buClr>
              <a:buSzPts val="3200"/>
              <a:buFont typeface="Trebuchet MS"/>
              <a:buNone/>
            </a:pPr>
            <a:r>
              <a:rPr lang="en-US" sz="4200" b="1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Executive Summary</a:t>
            </a:r>
            <a:endParaRPr sz="4200" b="1" dirty="0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54575" y="1543051"/>
            <a:ext cx="9454444" cy="545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/>
              <a:buNone/>
            </a:pPr>
            <a:r>
              <a:rPr lang="en-US" i="0" u="sng" strike="noStrike" cap="none" dirty="0">
                <a:solidFill>
                  <a:srgbClr val="274E13"/>
                </a:solidFill>
                <a:ea typeface="Trebuchet MS"/>
                <a:cs typeface="Trebuchet MS"/>
                <a:sym typeface="Trebuchet MS"/>
              </a:rPr>
              <a:t>Situation:</a:t>
            </a:r>
            <a:endParaRPr lang="en-US" i="0" u="sng" strike="noStrike" cap="none" dirty="0">
              <a:solidFill>
                <a:srgbClr val="274E13"/>
              </a:solidFill>
            </a:endParaRPr>
          </a:p>
          <a:p>
            <a:pPr algn="l"/>
            <a:r>
              <a:rPr lang="en-GB" i="0" dirty="0" err="1">
                <a:solidFill>
                  <a:srgbClr val="0D0D0D"/>
                </a:solidFill>
                <a:effectLst/>
              </a:rPr>
              <a:t>Powerco</a:t>
            </a:r>
            <a:r>
              <a:rPr lang="en-GB" i="0" dirty="0">
                <a:solidFill>
                  <a:srgbClr val="0D0D0D"/>
                </a:solidFill>
                <a:effectLst/>
              </a:rPr>
              <a:t> faces a challenge with customer churn, suspecting it's driven by customers' price sensitivity. To address this, a potential solution involves offering a 20% discount to customers at risk of leaving.</a:t>
            </a:r>
          </a:p>
          <a:p>
            <a:br>
              <a:rPr lang="en-GB" dirty="0"/>
            </a:br>
            <a:endParaRPr lang="en-US" i="0" u="none" strike="noStrike" cap="none" dirty="0">
              <a:solidFill>
                <a:srgbClr val="274E13"/>
              </a:solidFill>
              <a:ea typeface="Trebuchet MS"/>
              <a:cs typeface="Trebuchet MS"/>
              <a:sym typeface="Trebuchet MS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/>
              <a:buNone/>
            </a:pPr>
            <a:r>
              <a:rPr lang="en-US" u="sng" dirty="0">
                <a:solidFill>
                  <a:srgbClr val="274E13"/>
                </a:solidFill>
                <a:ea typeface="Trebuchet MS"/>
                <a:cs typeface="Trebuchet MS"/>
                <a:sym typeface="Trebuchet MS"/>
              </a:rPr>
              <a:t>Machine Learning Modeling:</a:t>
            </a:r>
            <a:endParaRPr lang="en-US" i="0" u="sng" strike="noStrike" cap="none" dirty="0">
              <a:solidFill>
                <a:srgbClr val="274E13"/>
              </a:solidFill>
            </a:endParaRPr>
          </a:p>
          <a:p>
            <a:pPr marL="323999" marR="0" lvl="1" indent="-216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GB" i="0" dirty="0">
                <a:solidFill>
                  <a:srgbClr val="0D0D0D"/>
                </a:solidFill>
                <a:effectLst/>
              </a:rPr>
              <a:t>Following data cleaning, exploratory data analysis (EDA), and feature engineering, I deployed a Random Forest Classifier. The model predicts customers' churn probability, achieving an accuracy of 0.90 and a Precision score of 0.91 on the test set.</a:t>
            </a:r>
          </a:p>
          <a:p>
            <a:pPr marL="323999" marR="0" lvl="1" indent="-216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endParaRPr lang="en-US" dirty="0">
              <a:solidFill>
                <a:srgbClr val="274E1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u="sng" dirty="0">
                <a:solidFill>
                  <a:srgbClr val="274E13"/>
                </a:solidFill>
                <a:ea typeface="Trebuchet MS"/>
                <a:cs typeface="Trebuchet MS"/>
                <a:sym typeface="Trebuchet MS"/>
              </a:rPr>
              <a:t>Insights</a:t>
            </a:r>
            <a:r>
              <a:rPr lang="en-US" i="0" u="sng" strike="noStrike" cap="none" dirty="0">
                <a:solidFill>
                  <a:srgbClr val="274E13"/>
                </a:solidFill>
                <a:ea typeface="Trebuchet MS"/>
                <a:cs typeface="Trebuchet MS"/>
                <a:sym typeface="Trebuchet MS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D0D0D"/>
                </a:solidFill>
                <a:effectLst/>
              </a:rPr>
              <a:t>Approximately 10% (9.7%) of customers have churned, while 90% have not.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D0D0D"/>
                </a:solidFill>
                <a:effectLst/>
              </a:rPr>
              <a:t>Key drivers for churn include net margin on power subscription and consumption over 12 months.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D0D0D"/>
                </a:solidFill>
                <a:effectLst/>
              </a:rPr>
              <a:t>The forecasted bill of meter rental for the next 2 months also influences churn.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D0D0D"/>
                </a:solidFill>
                <a:effectLst/>
              </a:rPr>
              <a:t>Time-related factors, such as tenure, active months, and contract update recency, play significant roles.</a:t>
            </a:r>
          </a:p>
        </p:txBody>
      </p:sp>
      <p:sp>
        <p:nvSpPr>
          <p:cNvPr id="78" name="Google Shape;78;p1"/>
          <p:cNvSpPr txBox="1"/>
          <p:nvPr/>
        </p:nvSpPr>
        <p:spPr>
          <a:xfrm>
            <a:off x="247975" y="5111275"/>
            <a:ext cx="31368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rgbClr val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164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Trebuchet MS</vt:lpstr>
      <vt:lpstr>Calibri</vt:lpstr>
      <vt:lpstr>Calibri Light</vt:lpstr>
      <vt:lpstr>Comic Sans MS</vt:lpstr>
      <vt:lpstr>Arial</vt:lpstr>
      <vt:lpstr>Office Theme</vt:lpstr>
      <vt:lpstr>Executive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The Boston Consulting Group</dc:creator>
  <cp:lastModifiedBy>mac</cp:lastModifiedBy>
  <cp:revision>2</cp:revision>
  <dcterms:created xsi:type="dcterms:W3CDTF">2016-11-04T11:46:04Z</dcterms:created>
  <dcterms:modified xsi:type="dcterms:W3CDTF">2024-05-07T10:02:27Z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</Properties>
</file>