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bish\Downloads\employee_data.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[employee_data.csv]Sheet1!PivotTable4</c:name>
    <c:fmtId val="1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1</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10</c:v>
                </c:pt>
                <c:pt idx="1">
                  <c:v>10</c:v>
                </c:pt>
                <c:pt idx="2">
                  <c:v>12</c:v>
                </c:pt>
                <c:pt idx="3">
                  <c:v>9</c:v>
                </c:pt>
                <c:pt idx="4">
                  <c:v>7</c:v>
                </c:pt>
                <c:pt idx="5">
                  <c:v>11</c:v>
                </c:pt>
                <c:pt idx="6">
                  <c:v>10</c:v>
                </c:pt>
                <c:pt idx="7">
                  <c:v>10</c:v>
                </c:pt>
                <c:pt idx="8">
                  <c:v>10</c:v>
                </c:pt>
                <c:pt idx="9">
                  <c:v>7</c:v>
                </c:pt>
              </c:numCache>
            </c:numRef>
          </c:val>
          <c:extLst>
            <c:ext xmlns:c16="http://schemas.microsoft.com/office/drawing/2014/chart" uri="{C3380CC4-5D6E-409C-BE32-E72D297353CC}">
              <c16:uniqueId val="{00000000-BC8D-48D4-A75F-39DC63837890}"/>
            </c:ext>
          </c:extLst>
        </c:ser>
        <c:ser>
          <c:idx val="1"/>
          <c:order val="1"/>
          <c:tx>
            <c:strRef>
              <c:f>Sheet1!$C$3:$C$4</c:f>
              <c:strCache>
                <c:ptCount val="1"/>
                <c:pt idx="0">
                  <c:v>2</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20</c:v>
                </c:pt>
                <c:pt idx="1">
                  <c:v>26</c:v>
                </c:pt>
                <c:pt idx="2">
                  <c:v>12</c:v>
                </c:pt>
                <c:pt idx="3">
                  <c:v>18</c:v>
                </c:pt>
                <c:pt idx="4">
                  <c:v>17</c:v>
                </c:pt>
                <c:pt idx="5">
                  <c:v>15</c:v>
                </c:pt>
                <c:pt idx="6">
                  <c:v>23</c:v>
                </c:pt>
                <c:pt idx="7">
                  <c:v>16</c:v>
                </c:pt>
                <c:pt idx="8">
                  <c:v>21</c:v>
                </c:pt>
                <c:pt idx="9">
                  <c:v>16</c:v>
                </c:pt>
              </c:numCache>
            </c:numRef>
          </c:val>
          <c:extLst>
            <c:ext xmlns:c16="http://schemas.microsoft.com/office/drawing/2014/chart" uri="{C3380CC4-5D6E-409C-BE32-E72D297353CC}">
              <c16:uniqueId val="{00000001-BC8D-48D4-A75F-39DC63837890}"/>
            </c:ext>
          </c:extLst>
        </c:ser>
        <c:ser>
          <c:idx val="2"/>
          <c:order val="2"/>
          <c:tx>
            <c:strRef>
              <c:f>Sheet1!$D$3:$D$4</c:f>
              <c:strCache>
                <c:ptCount val="1"/>
                <c:pt idx="0">
                  <c:v>3</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51</c:v>
                </c:pt>
                <c:pt idx="1">
                  <c:v>53</c:v>
                </c:pt>
                <c:pt idx="2">
                  <c:v>52</c:v>
                </c:pt>
                <c:pt idx="3">
                  <c:v>60</c:v>
                </c:pt>
                <c:pt idx="4">
                  <c:v>56</c:v>
                </c:pt>
                <c:pt idx="5">
                  <c:v>56</c:v>
                </c:pt>
                <c:pt idx="6">
                  <c:v>49</c:v>
                </c:pt>
                <c:pt idx="7">
                  <c:v>44</c:v>
                </c:pt>
                <c:pt idx="8">
                  <c:v>52</c:v>
                </c:pt>
                <c:pt idx="9">
                  <c:v>56</c:v>
                </c:pt>
              </c:numCache>
            </c:numRef>
          </c:val>
          <c:extLst>
            <c:ext xmlns:c16="http://schemas.microsoft.com/office/drawing/2014/chart" uri="{C3380CC4-5D6E-409C-BE32-E72D297353CC}">
              <c16:uniqueId val="{00000002-BC8D-48D4-A75F-39DC63837890}"/>
            </c:ext>
          </c:extLst>
        </c:ser>
        <c:ser>
          <c:idx val="3"/>
          <c:order val="3"/>
          <c:tx>
            <c:strRef>
              <c:f>Sheet1!$E$3:$E$4</c:f>
              <c:strCache>
                <c:ptCount val="1"/>
                <c:pt idx="0">
                  <c:v>4</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11</c:v>
                </c:pt>
                <c:pt idx="1">
                  <c:v>17</c:v>
                </c:pt>
                <c:pt idx="2">
                  <c:v>12</c:v>
                </c:pt>
                <c:pt idx="3">
                  <c:v>10</c:v>
                </c:pt>
                <c:pt idx="4">
                  <c:v>14</c:v>
                </c:pt>
                <c:pt idx="5">
                  <c:v>16</c:v>
                </c:pt>
                <c:pt idx="6">
                  <c:v>16</c:v>
                </c:pt>
                <c:pt idx="7">
                  <c:v>13</c:v>
                </c:pt>
                <c:pt idx="8">
                  <c:v>12</c:v>
                </c:pt>
                <c:pt idx="9">
                  <c:v>17</c:v>
                </c:pt>
              </c:numCache>
            </c:numRef>
          </c:val>
          <c:extLst>
            <c:ext xmlns:c16="http://schemas.microsoft.com/office/drawing/2014/chart" uri="{C3380CC4-5D6E-409C-BE32-E72D297353CC}">
              <c16:uniqueId val="{00000003-BC8D-48D4-A75F-39DC63837890}"/>
            </c:ext>
          </c:extLst>
        </c:ser>
        <c:ser>
          <c:idx val="4"/>
          <c:order val="4"/>
          <c:tx>
            <c:strRef>
              <c:f>Sheet1!$F$3:$F$4</c:f>
              <c:strCache>
                <c:ptCount val="1"/>
                <c:pt idx="0">
                  <c:v>5</c:v>
                </c:pt>
              </c:strCache>
            </c:strRef>
          </c:tx>
          <c:spPr>
            <a:solidFill>
              <a:schemeClr val="accent5"/>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Sheet1!$F$5:$F$15</c:f>
              <c:numCache>
                <c:formatCode>General</c:formatCode>
                <c:ptCount val="10"/>
                <c:pt idx="0">
                  <c:v>16</c:v>
                </c:pt>
                <c:pt idx="1">
                  <c:v>10</c:v>
                </c:pt>
                <c:pt idx="2">
                  <c:v>11</c:v>
                </c:pt>
                <c:pt idx="3">
                  <c:v>9</c:v>
                </c:pt>
                <c:pt idx="4">
                  <c:v>6</c:v>
                </c:pt>
                <c:pt idx="5">
                  <c:v>7</c:v>
                </c:pt>
                <c:pt idx="6">
                  <c:v>10</c:v>
                </c:pt>
                <c:pt idx="7">
                  <c:v>13</c:v>
                </c:pt>
                <c:pt idx="8">
                  <c:v>4</c:v>
                </c:pt>
                <c:pt idx="9">
                  <c:v>5</c:v>
                </c:pt>
              </c:numCache>
            </c:numRef>
          </c:val>
          <c:extLst>
            <c:ext xmlns:c16="http://schemas.microsoft.com/office/drawing/2014/chart" uri="{C3380CC4-5D6E-409C-BE32-E72D297353CC}">
              <c16:uniqueId val="{00000004-BC8D-48D4-A75F-39DC63837890}"/>
            </c:ext>
          </c:extLst>
        </c:ser>
        <c:dLbls>
          <c:showLegendKey val="0"/>
          <c:showVal val="0"/>
          <c:showCatName val="0"/>
          <c:showSerName val="0"/>
          <c:showPercent val="0"/>
          <c:showBubbleSize val="0"/>
        </c:dLbls>
        <c:gapWidth val="219"/>
        <c:overlap val="-27"/>
        <c:axId val="854793775"/>
        <c:axId val="854794255"/>
      </c:barChart>
      <c:catAx>
        <c:axId val="8547937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54794255"/>
        <c:crosses val="autoZero"/>
        <c:auto val="1"/>
        <c:lblAlgn val="ctr"/>
        <c:lblOffset val="100"/>
        <c:noMultiLvlLbl val="0"/>
      </c:catAx>
      <c:valAx>
        <c:axId val="8547942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5479377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Nikileswari J</a:t>
            </a:r>
          </a:p>
          <a:p>
            <a:r>
              <a:rPr lang="en-US" sz="2400" dirty="0"/>
              <a:t>REGISTER NO: 312216280</a:t>
            </a:r>
          </a:p>
          <a:p>
            <a:r>
              <a:rPr lang="en-US" sz="2400" dirty="0"/>
              <a:t>DEPARTMENT: Bachelor of Commerce </a:t>
            </a:r>
          </a:p>
          <a:p>
            <a:r>
              <a:rPr lang="en-US" sz="2400" dirty="0"/>
              <a:t>COLLEGE: Shri Shankarlal Sundarbai Shasun Jain </a:t>
            </a:r>
            <a:r>
              <a:rPr lang="en-US" sz="2400"/>
              <a:t>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a:extLst>
              <a:ext uri="{FF2B5EF4-FFF2-40B4-BE49-F238E27FC236}">
                <a16:creationId xmlns:a16="http://schemas.microsoft.com/office/drawing/2014/main" id="{9C285988-C4B1-1AE0-3B14-9FCD816CF8D4}"/>
              </a:ext>
            </a:extLst>
          </p:cNvPr>
          <p:cNvSpPr>
            <a:spLocks noChangeArrowheads="1"/>
          </p:cNvSpPr>
          <p:nvPr/>
        </p:nvSpPr>
        <p:spPr bwMode="auto">
          <a:xfrm>
            <a:off x="713542" y="917912"/>
            <a:ext cx="10918825" cy="594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Preparation: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lang="en-US" altLang="en-US" sz="2000" b="1" dirty="0">
                <a:latin typeface="Times New Roman" panose="02020603050405020304" pitchFamily="18" charset="0"/>
                <a:cs typeface="Times New Roman" panose="02020603050405020304" pitchFamily="18" charset="0"/>
              </a:rPr>
              <a:t>	*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Handle Missing Values: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Remove or replace NA values.</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Check Data Types: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Ensure numerical columns are correctly formatted.</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GB"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Pivot Tables:</a:t>
            </a:r>
          </a:p>
          <a:p>
            <a:pPr marR="0" lvl="0" algn="l" defTabSz="914400" rtl="0" eaLnBrk="0" fontAlgn="base" latinLnBrk="0" hangingPunct="0">
              <a:lnSpc>
                <a:spcPct val="100000"/>
              </a:lnSpc>
              <a:spcBef>
                <a:spcPct val="0"/>
              </a:spcBef>
              <a:spcAft>
                <a:spcPct val="0"/>
              </a:spcAft>
              <a:buClrTx/>
              <a:buSzTx/>
              <a:tabLst/>
            </a:pPr>
            <a:endParaRPr kumimoji="0" lang="en-GB"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Summarize Data:</a:t>
            </a:r>
            <a:r>
              <a:rPr kumimoji="0" lang="en-GB"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Create pivot tables to </a:t>
            </a:r>
            <a:r>
              <a:rPr kumimoji="0" lang="en-GB"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analyze</a:t>
            </a:r>
            <a:r>
              <a:rPr kumimoji="0" lang="en-GB"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metrics by 	 		                                  	                                  </a:t>
            </a:r>
            <a:r>
              <a:rPr kumimoji="0" lang="en-GB"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EmployeeType</a:t>
            </a:r>
            <a:r>
              <a:rPr kumimoji="0" lang="en-GB"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GB" altLang="en-US" sz="2000" dirty="0">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GB"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Techniques</a:t>
            </a:r>
          </a:p>
          <a:p>
            <a:pPr marL="0" marR="0" lvl="0" indent="0" algn="l" defTabSz="914400" rtl="0" eaLnBrk="0" fontAlgn="base" latinLnBrk="0" hangingPunct="0">
              <a:lnSpc>
                <a:spcPct val="100000"/>
              </a:lnSpc>
              <a:spcBef>
                <a:spcPct val="0"/>
              </a:spcBef>
              <a:spcAft>
                <a:spcPct val="0"/>
              </a:spcAft>
              <a:buClrTx/>
              <a:buSzTx/>
              <a:buFontTx/>
              <a:buNone/>
              <a:tabLst/>
            </a:pPr>
            <a:endParaRPr lang="en-GB" altLang="en-US" sz="2000"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Calculate Statistics:</a:t>
            </a:r>
            <a:r>
              <a:rPr kumimoji="0" lang="en-GB"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 functions like AVERAGE, MEDIAN, MIN, and MAX.</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GB" altLang="en-US" sz="2000" b="1" dirty="0">
                <a:latin typeface="Times New Roman" panose="02020603050405020304" pitchFamily="18" charset="0"/>
                <a:cs typeface="Times New Roman" panose="02020603050405020304" pitchFamily="18" charset="0"/>
              </a:rPr>
              <a:t>Results: </a:t>
            </a:r>
            <a:r>
              <a:rPr lang="en-GB" sz="2000" dirty="0">
                <a:latin typeface="Times New Roman" panose="02020603050405020304" pitchFamily="18" charset="0"/>
                <a:cs typeface="Times New Roman" panose="02020603050405020304" pitchFamily="18" charset="0"/>
              </a:rPr>
              <a:t>To </a:t>
            </a:r>
            <a:r>
              <a:rPr lang="en-GB" sz="2000" dirty="0" err="1">
                <a:latin typeface="Times New Roman" panose="02020603050405020304" pitchFamily="18" charset="0"/>
                <a:cs typeface="Times New Roman" panose="02020603050405020304" pitchFamily="18" charset="0"/>
              </a:rPr>
              <a:t>analyze</a:t>
            </a:r>
            <a:r>
              <a:rPr lang="en-GB" sz="2000" dirty="0">
                <a:latin typeface="Times New Roman" panose="02020603050405020304" pitchFamily="18" charset="0"/>
                <a:cs typeface="Times New Roman" panose="02020603050405020304" pitchFamily="18" charset="0"/>
              </a:rPr>
              <a:t> your dataset in Excel, start by calculating descriptive statistics such as mean, 	      median, and standard deviation using relevant functions. Create visualizations like 		      histograms, scatter plots and Bar graph to identify patterns and relationships and utilize pivot 	      tables for summarizing data by categories.</a:t>
            </a:r>
            <a:endParaRPr kumimoji="0" lang="en-GB"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A3765FC5-90CA-2DAA-03F3-00365CAC88B0}"/>
              </a:ext>
            </a:extLst>
          </p:cNvPr>
          <p:cNvGraphicFramePr>
            <a:graphicFrameLocks/>
          </p:cNvGraphicFramePr>
          <p:nvPr>
            <p:extLst>
              <p:ext uri="{D42A27DB-BD31-4B8C-83A1-F6EECF244321}">
                <p14:modId xmlns:p14="http://schemas.microsoft.com/office/powerpoint/2010/main" val="3134820682"/>
              </p:ext>
            </p:extLst>
          </p:nvPr>
        </p:nvGraphicFramePr>
        <p:xfrm>
          <a:off x="755332" y="1295401"/>
          <a:ext cx="8779193" cy="47815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79B91F5-8851-E6D5-A3D5-883B382DB7C5}"/>
              </a:ext>
            </a:extLst>
          </p:cNvPr>
          <p:cNvSpPr txBox="1"/>
          <p:nvPr/>
        </p:nvSpPr>
        <p:spPr>
          <a:xfrm>
            <a:off x="914400" y="2133600"/>
            <a:ext cx="9601200" cy="2123658"/>
          </a:xfrm>
          <a:prstGeom prst="rect">
            <a:avLst/>
          </a:prstGeom>
          <a:noFill/>
        </p:spPr>
        <p:txBody>
          <a:bodyPr wrap="square">
            <a:spAutoFit/>
          </a:bodyPr>
          <a:lstStyle/>
          <a:p>
            <a:r>
              <a:rPr lang="en-GB" sz="2200" dirty="0">
                <a:latin typeface="Times New Roman" panose="02020603050405020304" pitchFamily="18" charset="0"/>
                <a:cs typeface="Times New Roman" panose="02020603050405020304" pitchFamily="18" charset="0"/>
              </a:rPr>
              <a:t>	In conclusion, analyzing the dataset using Excel techniques enables a comprehensive understanding of employee performance metrics. By leveraging descriptive statistics, visualizations, and statistical tests, we can uncover key insights, identify trends, and assess relationships among variables. This systematic approach not only enhances data interpretation but also informs strategic decisions to improve employee performance and overall organizational effectiveness.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200329"/>
          </a:xfrm>
          <a:prstGeom prst="rect">
            <a:avLst/>
          </a:prstGeom>
          <a:noFill/>
        </p:spPr>
        <p:txBody>
          <a:bodyPr wrap="square" rtlCol="0">
            <a:spAutoFit/>
          </a:bodyPr>
          <a:lstStyle/>
          <a:p>
            <a:r>
              <a:rPr lang="en-US" sz="3600" b="1" dirty="0">
                <a:solidFill>
                  <a:srgbClr val="0F0F0F"/>
                </a:solidFill>
                <a:latin typeface="Times New Roman" panose="02020603050405020304" pitchFamily="18" charset="0"/>
                <a:cs typeface="Times New Roman" panose="02020603050405020304" pitchFamily="18" charset="0"/>
              </a:rPr>
              <a:t>Employee Performance Score – Full Time Analysis using Excel</a:t>
            </a:r>
            <a:endParaRPr lang="en-IN" sz="20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0A43FCDB-515D-74C2-9509-B0441A5B841C}"/>
              </a:ext>
            </a:extLst>
          </p:cNvPr>
          <p:cNvSpPr txBox="1"/>
          <p:nvPr/>
        </p:nvSpPr>
        <p:spPr>
          <a:xfrm>
            <a:off x="834072" y="2019300"/>
            <a:ext cx="184731" cy="369332"/>
          </a:xfrm>
          <a:prstGeom prst="rect">
            <a:avLst/>
          </a:prstGeom>
          <a:noFill/>
        </p:spPr>
        <p:txBody>
          <a:bodyPr wrap="none" rtlCol="0">
            <a:spAutoFit/>
          </a:bodyPr>
          <a:lstStyle/>
          <a:p>
            <a:pPr algn="ctr"/>
            <a:endParaRPr lang="en-GB" dirty="0"/>
          </a:p>
        </p:txBody>
      </p:sp>
      <p:sp>
        <p:nvSpPr>
          <p:cNvPr id="12" name="Rectangle 1">
            <a:extLst>
              <a:ext uri="{FF2B5EF4-FFF2-40B4-BE49-F238E27FC236}">
                <a16:creationId xmlns:a16="http://schemas.microsoft.com/office/drawing/2014/main" id="{B1921242-7B71-E362-E165-E524F6A05BCF}"/>
              </a:ext>
            </a:extLst>
          </p:cNvPr>
          <p:cNvSpPr>
            <a:spLocks noChangeArrowheads="1"/>
          </p:cNvSpPr>
          <p:nvPr/>
        </p:nvSpPr>
        <p:spPr bwMode="auto">
          <a:xfrm>
            <a:off x="304800" y="2090172"/>
            <a:ext cx="8414331"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lang="en-GB" sz="2400" spc="-20" dirty="0">
                <a:latin typeface="Times New Roman" panose="02020603050405020304" pitchFamily="18" charset="0"/>
                <a:ea typeface="+mj-ea"/>
                <a:cs typeface="Times New Roman" panose="02020603050405020304" pitchFamily="18" charset="0"/>
              </a:rPr>
              <a:t> The current employee performance evaluation system for full-time staff lacks consistent metrics, leading to variability in performance scores. Incomplete data and missing values further hinder accurate assessment and comparison across employees. A more robust and standardized approach is required to ensure fair, data-driven evaluations that support employee development and organizational goals.</a:t>
            </a:r>
            <a:endParaRPr lang="en-US" altLang="en-US" sz="2400" spc="-20" dirty="0">
              <a:latin typeface="Times New Roman" panose="02020603050405020304" pitchFamily="18" charset="0"/>
              <a:ea typeface="+mj-ea"/>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3" name="Rectangle 3">
            <a:extLst>
              <a:ext uri="{FF2B5EF4-FFF2-40B4-BE49-F238E27FC236}">
                <a16:creationId xmlns:a16="http://schemas.microsoft.com/office/drawing/2014/main" id="{FE1AF1F4-E290-05B5-F9D6-634B53BB9B5F}"/>
              </a:ext>
            </a:extLst>
          </p:cNvPr>
          <p:cNvSpPr>
            <a:spLocks noChangeArrowheads="1"/>
          </p:cNvSpPr>
          <p:nvPr/>
        </p:nvSpPr>
        <p:spPr bwMode="auto">
          <a:xfrm>
            <a:off x="385762" y="1910269"/>
            <a:ext cx="9424988"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Objective</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project aims to evaluate and improve the performance of full- 	  	        time employees by analyzing key performance metrics and 			        identifying trends across departments.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Methodology</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Performance scores are calculated using quantitative data, 	   	              including task completion rates, quality of work, and overall 	 	             contribution, with adjustments made for missing data and outliers.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Outcome</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Insights from the analysis will guide employee development plans, 	  	      enhance productivity, and support informed decision-making in 		      workforce management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1">
            <a:extLst>
              <a:ext uri="{FF2B5EF4-FFF2-40B4-BE49-F238E27FC236}">
                <a16:creationId xmlns:a16="http://schemas.microsoft.com/office/drawing/2014/main" id="{A5BA252E-DE25-64AE-4B91-CE71B5F62B71}"/>
              </a:ext>
            </a:extLst>
          </p:cNvPr>
          <p:cNvSpPr>
            <a:spLocks noChangeArrowheads="1"/>
          </p:cNvSpPr>
          <p:nvPr/>
        </p:nvSpPr>
        <p:spPr bwMode="auto">
          <a:xfrm>
            <a:off x="457200" y="1896220"/>
            <a:ext cx="8896350"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Management Teams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They utilize the performance scores to make informed 			          decisions on promotions, raises, and talent development, 		          ensuring alignment with organizational goals.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HR Professionals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HR teams analyze performance scores to identify training needs, 		     improve employee engagement, and implement strategies for 		     retention and workforce planning.</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Employees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Full-time employees can access their performance scores to gain 	 	        insights into their strengths and areas for improvement, fostering 	 	        personal and professional growth within the organization.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2092FBC-E5F2-46A8-DEFF-5E3D06EF823D}"/>
              </a:ext>
            </a:extLst>
          </p:cNvPr>
          <p:cNvSpPr txBox="1"/>
          <p:nvPr/>
        </p:nvSpPr>
        <p:spPr>
          <a:xfrm>
            <a:off x="3048000" y="2133600"/>
            <a:ext cx="3553537" cy="1200329"/>
          </a:xfrm>
          <a:prstGeom prst="rect">
            <a:avLst/>
          </a:prstGeom>
          <a:noFill/>
        </p:spPr>
        <p:txBody>
          <a:bodyPr wrap="none" rtlCol="0">
            <a:spAutoFit/>
          </a:bodyPr>
          <a:lstStyle/>
          <a:p>
            <a:r>
              <a:rPr lang="en-GB" dirty="0"/>
              <a:t>Filtering Missing Values</a:t>
            </a:r>
          </a:p>
          <a:p>
            <a:r>
              <a:rPr lang="en-GB" dirty="0"/>
              <a:t>Conditional </a:t>
            </a:r>
            <a:r>
              <a:rPr lang="en-GB" dirty="0" err="1"/>
              <a:t>Formating</a:t>
            </a:r>
            <a:r>
              <a:rPr lang="en-GB" dirty="0"/>
              <a:t>- blank values</a:t>
            </a:r>
          </a:p>
          <a:p>
            <a:r>
              <a:rPr lang="en-GB" dirty="0"/>
              <a:t>Pivot Table</a:t>
            </a:r>
          </a:p>
          <a:p>
            <a:r>
              <a:rPr lang="en-GB" dirty="0"/>
              <a:t>Chart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3" y="385444"/>
            <a:ext cx="5721668" cy="833756"/>
          </a:xfrm>
        </p:spPr>
        <p:txBody>
          <a:bodyPr/>
          <a:lstStyle/>
          <a:p>
            <a:r>
              <a:rPr lang="en-IN" dirty="0"/>
              <a:t>Dataset Description</a:t>
            </a:r>
            <a:br>
              <a:rPr lang="en-IN" dirty="0"/>
            </a:br>
            <a:br>
              <a:rPr lang="en-IN" dirty="0"/>
            </a:br>
            <a:br>
              <a:rPr lang="en-IN" dirty="0"/>
            </a:br>
            <a:br>
              <a:rPr lang="en-IN" dirty="0"/>
            </a:br>
            <a:br>
              <a:rPr lang="en-IN" dirty="0"/>
            </a:br>
            <a:br>
              <a:rPr lang="en-IN" dirty="0"/>
            </a:br>
            <a:endParaRPr lang="en-IN" dirty="0"/>
          </a:p>
        </p:txBody>
      </p:sp>
      <p:sp>
        <p:nvSpPr>
          <p:cNvPr id="3" name="TextBox 2">
            <a:extLst>
              <a:ext uri="{FF2B5EF4-FFF2-40B4-BE49-F238E27FC236}">
                <a16:creationId xmlns:a16="http://schemas.microsoft.com/office/drawing/2014/main" id="{D31EC45D-437C-77A4-2314-DFDAB224D18C}"/>
              </a:ext>
            </a:extLst>
          </p:cNvPr>
          <p:cNvSpPr txBox="1"/>
          <p:nvPr/>
        </p:nvSpPr>
        <p:spPr>
          <a:xfrm>
            <a:off x="755333" y="2133600"/>
            <a:ext cx="3340979" cy="3170099"/>
          </a:xfrm>
          <a:prstGeom prst="rect">
            <a:avLst/>
          </a:prstGeom>
          <a:noFill/>
        </p:spPr>
        <p:txBody>
          <a:bodyPr wrap="none" rtlCol="0">
            <a:spAutoFit/>
          </a:bodyPr>
          <a:lstStyle/>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Employee Dataset – Kaggle</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26 Features</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Feature – 9 Features</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Employee ID</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Gender – Male, Female</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Performance</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Business Unit</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Name</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Rating – Numerical</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Performance Score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Rectangle 2">
            <a:extLst>
              <a:ext uri="{FF2B5EF4-FFF2-40B4-BE49-F238E27FC236}">
                <a16:creationId xmlns:a16="http://schemas.microsoft.com/office/drawing/2014/main" id="{D659A1B1-0AD0-3F0A-6620-3CB92463CB3B}"/>
              </a:ext>
            </a:extLst>
          </p:cNvPr>
          <p:cNvSpPr>
            <a:spLocks noChangeArrowheads="1"/>
          </p:cNvSpPr>
          <p:nvPr/>
        </p:nvSpPr>
        <p:spPr bwMode="auto">
          <a:xfrm>
            <a:off x="2190750" y="2031537"/>
            <a:ext cx="739140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Data-Driven Insights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Transforms performance data into actionable 	                          insights.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Comprehensive Metrics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Provides a holistic view of employee 	                              contributions.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Feedback</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Enables timely recognition and continuous 		          improvement.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323</TotalTime>
  <Words>654</Words>
  <Application>Microsoft Office PowerPoint</Application>
  <PresentationFormat>Widescreen</PresentationFormat>
  <Paragraphs>85</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      </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919840263028</cp:lastModifiedBy>
  <cp:revision>20</cp:revision>
  <dcterms:created xsi:type="dcterms:W3CDTF">2024-03-29T15:07:22Z</dcterms:created>
  <dcterms:modified xsi:type="dcterms:W3CDTF">2024-09-27T16:34:01Z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