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86B7E4C-1B51-4C78-B2EC-808F628014B2}" type="datetimeFigureOut">
              <a:rPr lang="ru-BY" smtClean="0"/>
              <a:t>23.12.2021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B948FD7-8E7B-41FC-A7BB-44F0FF031496}" type="slidenum">
              <a:rPr lang="ru-BY" smtClean="0"/>
              <a:t>‹#›</a:t>
            </a:fld>
            <a:endParaRPr lang="ru-BY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6828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7E4C-1B51-4C78-B2EC-808F628014B2}" type="datetimeFigureOut">
              <a:rPr lang="ru-BY" smtClean="0"/>
              <a:t>23.12.2021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8FD7-8E7B-41FC-A7BB-44F0FF03149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9913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7E4C-1B51-4C78-B2EC-808F628014B2}" type="datetimeFigureOut">
              <a:rPr lang="ru-BY" smtClean="0"/>
              <a:t>23.12.2021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8FD7-8E7B-41FC-A7BB-44F0FF03149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01424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7E4C-1B51-4C78-B2EC-808F628014B2}" type="datetimeFigureOut">
              <a:rPr lang="ru-BY" smtClean="0"/>
              <a:t>23.12.2021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8FD7-8E7B-41FC-A7BB-44F0FF03149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33422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6B7E4C-1B51-4C78-B2EC-808F628014B2}" type="datetimeFigureOut">
              <a:rPr lang="ru-BY" smtClean="0"/>
              <a:t>23.12.2021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948FD7-8E7B-41FC-A7BB-44F0FF031496}" type="slidenum">
              <a:rPr lang="ru-BY" smtClean="0"/>
              <a:t>‹#›</a:t>
            </a:fld>
            <a:endParaRPr lang="ru-BY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5250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7E4C-1B51-4C78-B2EC-808F628014B2}" type="datetimeFigureOut">
              <a:rPr lang="ru-BY" smtClean="0"/>
              <a:t>23.12.2021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8FD7-8E7B-41FC-A7BB-44F0FF03149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41532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7E4C-1B51-4C78-B2EC-808F628014B2}" type="datetimeFigureOut">
              <a:rPr lang="ru-BY" smtClean="0"/>
              <a:t>23.12.2021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8FD7-8E7B-41FC-A7BB-44F0FF03149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371907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7E4C-1B51-4C78-B2EC-808F628014B2}" type="datetimeFigureOut">
              <a:rPr lang="ru-BY" smtClean="0"/>
              <a:t>23.12.2021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8FD7-8E7B-41FC-A7BB-44F0FF03149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10827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7E4C-1B51-4C78-B2EC-808F628014B2}" type="datetimeFigureOut">
              <a:rPr lang="ru-BY" smtClean="0"/>
              <a:t>23.12.2021</a:t>
            </a:fld>
            <a:endParaRPr lang="ru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8FD7-8E7B-41FC-A7BB-44F0FF03149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3368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6B7E4C-1B51-4C78-B2EC-808F628014B2}" type="datetimeFigureOut">
              <a:rPr lang="ru-BY" smtClean="0"/>
              <a:t>23.12.2021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948FD7-8E7B-41FC-A7BB-44F0FF031496}" type="slidenum">
              <a:rPr lang="ru-BY" smtClean="0"/>
              <a:t>‹#›</a:t>
            </a:fld>
            <a:endParaRPr lang="ru-BY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170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6B7E4C-1B51-4C78-B2EC-808F628014B2}" type="datetimeFigureOut">
              <a:rPr lang="ru-BY" smtClean="0"/>
              <a:t>23.12.2021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948FD7-8E7B-41FC-A7BB-44F0FF031496}" type="slidenum">
              <a:rPr lang="ru-BY" smtClean="0"/>
              <a:t>‹#›</a:t>
            </a:fld>
            <a:endParaRPr lang="ru-BY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345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86B7E4C-1B51-4C78-B2EC-808F628014B2}" type="datetimeFigureOut">
              <a:rPr lang="ru-BY" smtClean="0"/>
              <a:t>23.12.2021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B948FD7-8E7B-41FC-A7BB-44F0FF031496}" type="slidenum">
              <a:rPr lang="ru-BY" smtClean="0"/>
              <a:t>‹#›</a:t>
            </a:fld>
            <a:endParaRPr lang="ru-BY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3360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B56639-AAE2-49AF-BE4B-9DF97EF81B82}"/>
              </a:ext>
            </a:extLst>
          </p:cNvPr>
          <p:cNvSpPr txBox="1"/>
          <p:nvPr/>
        </p:nvSpPr>
        <p:spPr>
          <a:xfrm>
            <a:off x="2936877" y="310718"/>
            <a:ext cx="6810805" cy="341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Диагностика</a:t>
            </a:r>
            <a:br>
              <a:rPr lang="en-US" sz="5400" b="1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5400" b="1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прогнозирование </a:t>
            </a:r>
            <a:br>
              <a:rPr lang="en-US" sz="5400" b="1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5400" b="1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заболевания</a:t>
            </a:r>
            <a:br>
              <a:rPr lang="en-US" sz="5400" b="1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5400" b="1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400" b="1" i="1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Covid</a:t>
            </a:r>
            <a:r>
              <a:rPr lang="ru-RU" sz="5400" b="1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-19</a:t>
            </a:r>
            <a:endParaRPr lang="ru-BY" sz="5400" dirty="0">
              <a:solidFill>
                <a:schemeClr val="tx1">
                  <a:lumMod val="8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A0D1E342-6836-4632-9AFA-4604FCC2BD95}"/>
              </a:ext>
            </a:extLst>
          </p:cNvPr>
          <p:cNvSpPr txBox="1">
            <a:spLocks/>
          </p:cNvSpPr>
          <p:nvPr/>
        </p:nvSpPr>
        <p:spPr>
          <a:xfrm>
            <a:off x="6256784" y="4410969"/>
            <a:ext cx="5935216" cy="1943100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6200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913802</a:t>
            </a:r>
            <a:br>
              <a:rPr lang="ru-RU" sz="6200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6200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ШУРИНОВ Никита Александрович</a:t>
            </a:r>
          </a:p>
          <a:p>
            <a:endParaRPr lang="ru-RU" sz="6200" dirty="0">
              <a:solidFill>
                <a:schemeClr val="tx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6200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 кандидат биологических наук, доцент</a:t>
            </a:r>
          </a:p>
          <a:p>
            <a:pPr marL="0" indent="0">
              <a:buNone/>
            </a:pPr>
            <a:r>
              <a:rPr lang="ru-RU" sz="6200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ДАВЫДОВСКИЙ Анатолий Григорьевич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8106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79FE45-6AE0-444B-825D-6D1DCEE7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36" y="4023803"/>
            <a:ext cx="4540928" cy="1485900"/>
          </a:xfrm>
        </p:spPr>
        <p:txBody>
          <a:bodyPr>
            <a:normAutofit fontScale="90000"/>
          </a:bodyPr>
          <a:lstStyle/>
          <a:p>
            <a:r>
              <a:rPr lang="ru-RU" sz="11500" dirty="0"/>
              <a:t>КОНЕЦ</a:t>
            </a:r>
            <a:endParaRPr lang="ru-BY" sz="11500" dirty="0"/>
          </a:p>
        </p:txBody>
      </p:sp>
    </p:spTree>
    <p:extLst>
      <p:ext uri="{BB962C8B-B14F-4D97-AF65-F5344CB8AC3E}">
        <p14:creationId xmlns:p14="http://schemas.microsoft.com/office/powerpoint/2010/main" val="166222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02B91-FEDD-4FAE-9088-16431EB6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5540" y="1143376"/>
            <a:ext cx="8361229" cy="882318"/>
          </a:xfrm>
        </p:spPr>
        <p:txBody>
          <a:bodyPr/>
          <a:lstStyle/>
          <a:p>
            <a:r>
              <a:rPr lang="ru-RU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endParaRPr lang="ru-BY" dirty="0">
              <a:solidFill>
                <a:schemeClr val="tx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DC1EE6-EAD6-4792-8B7E-0F41E7D4E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2484" y="2634473"/>
            <a:ext cx="7894285" cy="2480735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ru-RU" sz="5800" i="1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</a:t>
            </a:r>
            <a:r>
              <a:rPr lang="ru-RU" sz="58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5800" i="1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проектирования</a:t>
            </a:r>
            <a:r>
              <a:rPr lang="ru-RU" sz="58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изучение принципов диагностики и прогнозирования заболеваний. Составление и проектирование нейронной сети, способную выявить вероятность заболевания </a:t>
            </a:r>
            <a:r>
              <a:rPr lang="en-US" sz="5800" i="1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Covid</a:t>
            </a:r>
            <a:r>
              <a:rPr lang="ru-RU" sz="58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-19.</a:t>
            </a:r>
            <a:endParaRPr lang="ru-BY" sz="5800" dirty="0">
              <a:solidFill>
                <a:schemeClr val="tx2">
                  <a:lumMod val="9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78155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0420C5-C2BC-480B-9E75-0E7BA028C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081973"/>
            <a:ext cx="8361229" cy="984959"/>
          </a:xfrm>
        </p:spPr>
        <p:txBody>
          <a:bodyPr/>
          <a:lstStyle/>
          <a:p>
            <a:r>
              <a:rPr lang="ru-RU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BY" dirty="0">
              <a:solidFill>
                <a:schemeClr val="tx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3E2188-A906-4BCB-8858-EE0CB70AF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471" y="2066932"/>
            <a:ext cx="9055222" cy="3709095"/>
          </a:xfrm>
        </p:spPr>
        <p:txBody>
          <a:bodyPr>
            <a:normAutofit/>
          </a:bodyPr>
          <a:lstStyle/>
          <a:p>
            <a:pPr indent="252095" algn="just"/>
            <a:r>
              <a:rPr lang="ru-RU" sz="18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данном проекте требуется создать нейронную сеть, способную рассчитывать вероятность заболевания </a:t>
            </a:r>
            <a:r>
              <a:rPr lang="en-US" sz="1800" i="1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lang="ru-RU" sz="18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-19, также будет рассматриваться статистика заболевания и принципы диагностики. Основной проблемой является выявление главного признака заболевания.</a:t>
            </a:r>
            <a:endParaRPr lang="ru-BY" sz="1800" dirty="0">
              <a:solidFill>
                <a:schemeClr val="tx2">
                  <a:lumMod val="9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52095" algn="just"/>
            <a:r>
              <a:rPr lang="ru-RU" sz="18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Целью данного проекта является решение проблемы, путем применения нейронной сети для демонстрации основных проблем заболевания, а также вероятность заболевания. В процессе выполнения проекта будет создана нейронная сеть выполняющая диагностику заболевания.</a:t>
            </a:r>
            <a:endParaRPr lang="ru-BY" sz="1800" dirty="0">
              <a:solidFill>
                <a:schemeClr val="tx2">
                  <a:lumMod val="9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52095" algn="just"/>
            <a:r>
              <a:rPr lang="ru-RU" sz="18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Для решения проблемы необходимо составить ответы на следующие задачи:</a:t>
            </a:r>
            <a:endParaRPr lang="ru-BY" sz="1800" dirty="0">
              <a:solidFill>
                <a:schemeClr val="tx2">
                  <a:lumMod val="9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52095" algn="just"/>
            <a:r>
              <a:rPr lang="ru-RU" sz="18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– описание основных проблем заболевания;</a:t>
            </a:r>
            <a:endParaRPr lang="ru-BY" sz="1800" dirty="0">
              <a:solidFill>
                <a:schemeClr val="tx2">
                  <a:lumMod val="9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52095" algn="just"/>
            <a:r>
              <a:rPr lang="ru-RU" sz="18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– разработка нейронной сети, для диагностики заболевания.</a:t>
            </a:r>
            <a:endParaRPr lang="ru-BY" sz="1800" dirty="0">
              <a:solidFill>
                <a:schemeClr val="tx2">
                  <a:lumMod val="9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>
              <a:solidFill>
                <a:schemeClr val="tx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44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3A83B3-926B-4834-9BCE-59DF3FECF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486" y="1140738"/>
            <a:ext cx="9030511" cy="1188746"/>
          </a:xfrm>
        </p:spPr>
        <p:txBody>
          <a:bodyPr/>
          <a:lstStyle/>
          <a:p>
            <a:r>
              <a:rPr lang="ru-RU" sz="2800" b="1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МАТЕРИАЛЫ, ИНФОРМАЦИОННЫЕ ТЕХНОЛОГИИ, МАТЕМАТИЧЕСКИЕ МОДЕЛИ, АЛГОРИТМЫ И ПРОГРАММНОЕ ОБЕСПЕЧЕНИЕ</a:t>
            </a:r>
            <a:endParaRPr lang="ru-BY" sz="96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C24421-19E9-4E26-9E30-893BBE9CD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5839" y="2553076"/>
            <a:ext cx="8646058" cy="3069125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300"/>
              </a:spcBef>
              <a:tabLst>
                <a:tab pos="907415" algn="l"/>
              </a:tabLst>
            </a:pPr>
            <a:r>
              <a:rPr lang="ru-RU" sz="1800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18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написания данного исследовательского проекта были использованы теоретические материалы описанные в главе «Список использованных источников». При создании использовались навыки программирования на языке </a:t>
            </a:r>
            <a:r>
              <a:rPr lang="en-US" sz="1800" i="1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8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Для создания нейронной сети были применены навыки программирования на языке </a:t>
            </a:r>
            <a:r>
              <a:rPr lang="en-US" sz="1800" i="1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18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знания создания самой сети.</a:t>
            </a:r>
            <a:endParaRPr lang="ru-BY" sz="1800" dirty="0">
              <a:solidFill>
                <a:schemeClr val="tx2">
                  <a:lumMod val="9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18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Список программ использованных для реализации научно-исследовательского проекта:</a:t>
            </a:r>
            <a:endParaRPr lang="ru-BY" sz="1800" dirty="0">
              <a:solidFill>
                <a:schemeClr val="tx2">
                  <a:lumMod val="9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en-US" sz="18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Sublime text;</a:t>
            </a:r>
            <a:endParaRPr lang="ru-BY" sz="1800" dirty="0">
              <a:solidFill>
                <a:schemeClr val="tx2">
                  <a:lumMod val="9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en-US" sz="18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Microsoft Word;</a:t>
            </a:r>
            <a:endParaRPr lang="ru-BY" sz="1800" dirty="0">
              <a:solidFill>
                <a:schemeClr val="tx2">
                  <a:lumMod val="9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en-US" sz="18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Microsoft PowerPoint.</a:t>
            </a:r>
            <a:endParaRPr lang="ru-BY" sz="1800" dirty="0">
              <a:solidFill>
                <a:schemeClr val="tx2">
                  <a:lumMod val="9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>
              <a:solidFill>
                <a:schemeClr val="tx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51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9830F-EBF6-45DE-9637-9E9FE56A4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863001"/>
            <a:ext cx="8361229" cy="1086238"/>
          </a:xfrm>
        </p:spPr>
        <p:txBody>
          <a:bodyPr/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Прогнозирование</a:t>
            </a:r>
            <a:endParaRPr lang="ru-BY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D8603A-B938-41BD-861E-6B54A6E3E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6429" y="2355685"/>
            <a:ext cx="6366978" cy="2553077"/>
          </a:xfrm>
        </p:spPr>
        <p:txBody>
          <a:bodyPr>
            <a:normAutofit/>
          </a:bodyPr>
          <a:lstStyle/>
          <a:p>
            <a:pPr indent="449580" algn="just"/>
            <a:r>
              <a:rPr lang="ru-RU" sz="20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Метод прогнозирования представляет собой последовательность действий, которые нужно совершить для получения модели прогнозирования.</a:t>
            </a:r>
            <a:endParaRPr lang="ru-BY" sz="2000" dirty="0">
              <a:solidFill>
                <a:schemeClr val="tx2">
                  <a:lumMod val="9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/>
            <a:r>
              <a:rPr lang="ru-RU" sz="20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прогнозирования есть функциональное представление, адекватно описывающее исследуемый процесс и являющееся основой для получения его будущих значений.</a:t>
            </a:r>
            <a:endParaRPr lang="ru-BY" sz="2000" dirty="0">
              <a:solidFill>
                <a:schemeClr val="tx2">
                  <a:lumMod val="9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BY" sz="2400" dirty="0">
              <a:solidFill>
                <a:schemeClr val="tx2">
                  <a:lumMod val="90000"/>
                </a:schemeClr>
              </a:solidFill>
            </a:endParaRPr>
          </a:p>
        </p:txBody>
      </p:sp>
      <p:pic>
        <p:nvPicPr>
          <p:cNvPr id="3074" name="Picture 2" descr="Типовой алгоритм прогнозирования, осуществляемого с использованием нейронных сетей">
            <a:extLst>
              <a:ext uri="{FF2B5EF4-FFF2-40B4-BE49-F238E27FC236}">
                <a16:creationId xmlns:a16="http://schemas.microsoft.com/office/drawing/2014/main" id="{9A33204B-3B3C-4784-9D1A-6EF7DD46D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593" y="1949239"/>
            <a:ext cx="1568340" cy="346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91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30A5BD-502E-4872-94F3-662D2D0B2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475" y="1360502"/>
            <a:ext cx="9721049" cy="4136995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ru-RU" sz="2900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900" b="0" i="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Результативность при решении неформализованных или плохо формализованных задач. Из общеизвестных преимуществ методов на основе нейронных сетей следует выделить одно самое привлекательное — отсутствие необходимости в строгой математической спецификации модели, что особенно ценно при прогнозировании плохо формализуемых процессов. Известно, что большинство финансовых, бизнес- и других подобных задач плохо формализуется.</a:t>
            </a:r>
          </a:p>
          <a:p>
            <a:pPr algn="just"/>
            <a:r>
              <a:rPr lang="ru-RU" sz="2900" b="0" i="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2. Устойчивость к частым изменениям среды. Достоинства нейронных сетей становятся заметными, когда часто изменяются «правила игры»: среда, в которой существует прогнозируемый процесс, а также характер воздействия влияющих факторов.</a:t>
            </a:r>
          </a:p>
          <a:p>
            <a:pPr algn="just"/>
            <a:r>
              <a:rPr lang="ru-RU" sz="2900" b="0" i="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3. Результативность при работе с большим объемом противоречивой информации. Нейронные сети будут предпочтительнее там, где имеется большое количество анализируемых данных, в которых скрыты закономерности. В этом случае автоматически учитываются также различные нелинейные взаимодействия между влияющими факторами.</a:t>
            </a:r>
          </a:p>
          <a:p>
            <a:pPr algn="just"/>
            <a:r>
              <a:rPr lang="ru-RU" sz="2900" b="0" i="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4. Результативность при работе с неполной информацией. Целесообразно использование нейронных сетей в задачах с неполной или «зашумленной» информацией, а также в задачах, для которых характерны интуитивные решения</a:t>
            </a:r>
            <a:r>
              <a:rPr lang="ru-RU" b="0" i="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BY" dirty="0">
              <a:solidFill>
                <a:schemeClr val="tx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11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525B43-4B1D-4716-9424-CBB21305D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1083" y="1888724"/>
            <a:ext cx="6091232" cy="3080552"/>
          </a:xfrm>
        </p:spPr>
        <p:txBody>
          <a:bodyPr>
            <a:normAutofit/>
          </a:bodyPr>
          <a:lstStyle/>
          <a:p>
            <a:pPr indent="252095" algn="just"/>
            <a:r>
              <a:rPr lang="ru-RU" sz="16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Данная нейронная сеть будет принимать несколько параметров. Параметры</a:t>
            </a:r>
            <a:r>
              <a:rPr lang="en-US" sz="16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BY" sz="1600" dirty="0">
              <a:solidFill>
                <a:schemeClr val="tx2">
                  <a:lumMod val="9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16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</a:t>
            </a:r>
            <a:r>
              <a:rPr lang="en-US" sz="16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BY" sz="1600" dirty="0">
              <a:solidFill>
                <a:schemeClr val="tx2">
                  <a:lumMod val="9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16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возраст</a:t>
            </a:r>
            <a:r>
              <a:rPr lang="en-US" sz="16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BY" sz="1600" dirty="0">
              <a:solidFill>
                <a:schemeClr val="tx2">
                  <a:lumMod val="9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16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наличие или отсутствие типичных для пневмонии симптомов (кашель, отдышка, слабость и др.);</a:t>
            </a:r>
            <a:endParaRPr lang="ru-BY" sz="1600" dirty="0">
              <a:solidFill>
                <a:schemeClr val="tx2">
                  <a:lumMod val="9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16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дополнительные заболевания (сахарный диабет)</a:t>
            </a:r>
            <a:r>
              <a:rPr lang="en-US" sz="16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BY" sz="1600" dirty="0">
              <a:solidFill>
                <a:schemeClr val="tx2">
                  <a:lumMod val="9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16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ширина распределения эритроцитов</a:t>
            </a:r>
            <a:r>
              <a:rPr lang="en-US" sz="16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BY" sz="1600" dirty="0">
              <a:solidFill>
                <a:schemeClr val="tx2">
                  <a:lumMod val="9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16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значение гематокрита</a:t>
            </a:r>
            <a:r>
              <a:rPr lang="en-US" sz="16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BY" sz="1600" dirty="0">
              <a:solidFill>
                <a:schemeClr val="tx2">
                  <a:lumMod val="9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16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 С-реактивного белка</a:t>
            </a:r>
            <a:r>
              <a:rPr lang="en-US" sz="16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BY" sz="1600" dirty="0">
              <a:solidFill>
                <a:schemeClr val="tx2">
                  <a:lumMod val="9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данным параметрам будет создана выборка</a:t>
            </a:r>
            <a:r>
              <a:rPr lang="en-US" sz="16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 45 человек</a:t>
            </a:r>
            <a:endParaRPr lang="ru-BY" sz="2000" dirty="0">
              <a:solidFill>
                <a:schemeClr val="tx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FB26E730-BFFD-4134-8FC9-CB4F2AFDCC37}"/>
              </a:ext>
            </a:extLst>
          </p:cNvPr>
          <p:cNvSpPr txBox="1">
            <a:spLocks/>
          </p:cNvSpPr>
          <p:nvPr/>
        </p:nvSpPr>
        <p:spPr>
          <a:xfrm>
            <a:off x="1567555" y="1097669"/>
            <a:ext cx="9056374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0215" algn="just"/>
            <a:r>
              <a:rPr lang="ru-RU" sz="2800" b="1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прогнозирование на базе нейронных сетей</a:t>
            </a:r>
            <a:endParaRPr lang="ru-BY" sz="2800" dirty="0">
              <a:solidFill>
                <a:schemeClr val="tx2">
                  <a:lumMod val="9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E5C13D8-F72C-483E-81BA-657B00A83E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32498" y="2183906"/>
            <a:ext cx="2883528" cy="169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3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F57741-A370-4901-ADA9-C97F8F010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2" y="2685497"/>
            <a:ext cx="5726096" cy="2077374"/>
          </a:xfrm>
        </p:spPr>
        <p:txBody>
          <a:bodyPr>
            <a:normAutofit/>
          </a:bodyPr>
          <a:lstStyle/>
          <a:p>
            <a:pPr algn="just"/>
            <a:r>
              <a:rPr lang="ru-RU" sz="1600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ru-RU" sz="16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Опишем структуру модели нейронной сети. Определим входной, выходной и скрытые слои. Наша нейронная сеть будет иметь плотную структуру – каждый нейрон связан со всеми нейронами следующего слоя. Выходной слой будет состоять из единственного нейрона, определяющего вероятность заболевания </a:t>
            </a:r>
            <a:r>
              <a:rPr lang="en-US" sz="1600" i="1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Covid</a:t>
            </a:r>
            <a:r>
              <a:rPr lang="ru-RU" sz="16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-19 </a:t>
            </a:r>
            <a:endParaRPr lang="ru-BY" sz="18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58CA5C6-C5D5-4A4D-AB0F-A436568C10FD}"/>
              </a:ext>
            </a:extLst>
          </p:cNvPr>
          <p:cNvSpPr txBox="1">
            <a:spLocks/>
          </p:cNvSpPr>
          <p:nvPr/>
        </p:nvSpPr>
        <p:spPr>
          <a:xfrm>
            <a:off x="2679905" y="1008893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6000" dirty="0">
                <a:solidFill>
                  <a:schemeClr val="tx2">
                    <a:lumMod val="90000"/>
                  </a:schemeClr>
                </a:solidFill>
              </a:rPr>
              <a:t>Модель сети</a:t>
            </a:r>
            <a:endParaRPr lang="ru-BY" sz="6000" dirty="0">
              <a:solidFill>
                <a:schemeClr val="tx2">
                  <a:lumMod val="90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06AD9F-EEBD-45BA-8D05-088F1B89105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663" y="2437535"/>
            <a:ext cx="3172619" cy="1982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3032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5B69EF-5858-4C04-8B35-33536EEC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4517" y="2104008"/>
            <a:ext cx="8202966" cy="2902997"/>
          </a:xfrm>
        </p:spPr>
        <p:txBody>
          <a:bodyPr>
            <a:normAutofit fontScale="92500" lnSpcReduction="20000"/>
          </a:bodyPr>
          <a:lstStyle/>
          <a:p>
            <a:pPr algn="just">
              <a:spcBef>
                <a:spcPts val="300"/>
              </a:spcBef>
            </a:pPr>
            <a:r>
              <a:rPr lang="ru-RU" sz="1800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ru-RU" sz="18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выполнения данного проекта были исследованы принципы и методы прогнозирования, так как они являются важнейшей частью, для данного проекта, выявления вероятности заболевания. Также были рассмотрены принципы параметров заболевания и их важность.</a:t>
            </a:r>
            <a:endParaRPr lang="ru-BY" sz="1800" dirty="0">
              <a:solidFill>
                <a:schemeClr val="tx2">
                  <a:lumMod val="9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>
              <a:spcBef>
                <a:spcPts val="300"/>
              </a:spcBef>
            </a:pPr>
            <a:r>
              <a:rPr lang="ru-RU" sz="18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Затем основываясь на понятии прогнозирования были исследованы основные технологии разработки нейронных сетей на основе диагностики. Были выявлены основные виды разработок программного обеспечения исходя из особенностей сред разработки. </a:t>
            </a:r>
            <a:endParaRPr lang="ru-BY" sz="1800" dirty="0">
              <a:solidFill>
                <a:schemeClr val="tx2">
                  <a:lumMod val="9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>
              <a:spcBef>
                <a:spcPts val="300"/>
              </a:spcBef>
            </a:pPr>
            <a:r>
              <a:rPr lang="ru-RU" sz="18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Выполнение задание было реализовано на платформе </a:t>
            </a:r>
            <a:r>
              <a:rPr lang="en-US" sz="1800" i="1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ru-RU" sz="18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При помощи данной платформы была создана нейронная сеть, способная диагностировать и прогнозировать вероятность заболевания, по параметрам данные ему.</a:t>
            </a:r>
            <a:endParaRPr lang="ru-BY" sz="28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030FFD62-DB95-4BB3-9456-C076845DA667}"/>
              </a:ext>
            </a:extLst>
          </p:cNvPr>
          <p:cNvSpPr txBox="1">
            <a:spLocks/>
          </p:cNvSpPr>
          <p:nvPr/>
        </p:nvSpPr>
        <p:spPr>
          <a:xfrm>
            <a:off x="2679905" y="1177568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600" b="1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ЗАКЛЮЕНИЯ И ВЫВОДЫ</a:t>
            </a:r>
            <a:endParaRPr lang="ru-BY" sz="3600" dirty="0">
              <a:solidFill>
                <a:schemeClr val="tx2">
                  <a:lumMod val="9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560009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40</TotalTime>
  <Words>641</Words>
  <Application>Microsoft Office PowerPoint</Application>
  <PresentationFormat>Широкоэкранный</PresentationFormat>
  <Paragraphs>43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Franklin Gothic Book</vt:lpstr>
      <vt:lpstr>Times New Roman</vt:lpstr>
      <vt:lpstr>Уголки</vt:lpstr>
      <vt:lpstr>Презентация PowerPoint</vt:lpstr>
      <vt:lpstr>Цель</vt:lpstr>
      <vt:lpstr>Введение</vt:lpstr>
      <vt:lpstr>МАТЕРИАЛЫ, ИНФОРМАЦИОННЫЕ ТЕХНОЛОГИИ, МАТЕМАТИЧЕСКИЕ МОДЕЛИ, АЛГОРИТМЫ И ПРОГРАММНОЕ ОБЕСПЕЧЕНИЕ</vt:lpstr>
      <vt:lpstr>Прогнозирование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КОНЕЦ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Александрович Никита</dc:creator>
  <cp:lastModifiedBy>Александрович Никита</cp:lastModifiedBy>
  <cp:revision>2</cp:revision>
  <dcterms:created xsi:type="dcterms:W3CDTF">2021-12-23T16:41:11Z</dcterms:created>
  <dcterms:modified xsi:type="dcterms:W3CDTF">2021-12-23T17:21:26Z</dcterms:modified>
</cp:coreProperties>
</file>