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75" r:id="rId7"/>
    <p:sldId id="285" r:id="rId8"/>
    <p:sldId id="276" r:id="rId9"/>
    <p:sldId id="277" r:id="rId10"/>
    <p:sldId id="278" r:id="rId11"/>
    <p:sldId id="260" r:id="rId12"/>
    <p:sldId id="282" r:id="rId13"/>
    <p:sldId id="280" r:id="rId14"/>
    <p:sldId id="281" r:id="rId15"/>
    <p:sldId id="279" r:id="rId16"/>
    <p:sldId id="283" r:id="rId17"/>
    <p:sldId id="262" r:id="rId18"/>
    <p:sldId id="263" r:id="rId19"/>
    <p:sldId id="286" r:id="rId20"/>
    <p:sldId id="287" r:id="rId21"/>
    <p:sldId id="288" r:id="rId22"/>
    <p:sldId id="289" r:id="rId23"/>
    <p:sldId id="290" r:id="rId24"/>
    <p:sldId id="266" r:id="rId25"/>
    <p:sldId id="267" r:id="rId26"/>
    <p:sldId id="291" r:id="rId27"/>
    <p:sldId id="268" r:id="rId28"/>
    <p:sldId id="292" r:id="rId29"/>
    <p:sldId id="270" r:id="rId30"/>
    <p:sldId id="271" r:id="rId31"/>
    <p:sldId id="272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How Does Augmentation Affect Feature Space: A Study Using Various Augmentation Methods in Distributed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977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1600" dirty="0"/>
              <a:t>Nikil Sharan Prabahar Balasubramanian</a:t>
            </a:r>
          </a:p>
          <a:p>
            <a:pPr marL="0" indent="0" algn="ctr">
              <a:buNone/>
            </a:pPr>
            <a:r>
              <a:rPr sz="1600" dirty="0"/>
              <a:t>The University of Texas at Tyler</a:t>
            </a:r>
          </a:p>
          <a:p>
            <a:pPr marL="0" indent="0" algn="ctr">
              <a:buNone/>
            </a:pPr>
            <a:r>
              <a:rPr sz="1600" dirty="0"/>
              <a:t>19th 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A24B2-DD71-6EC2-242E-2425334B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14858-9073-3F57-D3E0-B57AAF3D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14" y="276198"/>
            <a:ext cx="7858200" cy="11572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 A: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F236C3-D6A2-8CB0-A9C9-87FE6C11C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992843"/>
              </p:ext>
            </p:extLst>
          </p:nvPr>
        </p:nvGraphicFramePr>
        <p:xfrm>
          <a:off x="959268" y="2122098"/>
          <a:ext cx="7225465" cy="3875917"/>
        </p:xfrm>
        <a:graphic>
          <a:graphicData uri="http://schemas.openxmlformats.org/drawingml/2006/table">
            <a:tbl>
              <a:tblPr firstRow="1" bandRow="1"/>
              <a:tblGrid>
                <a:gridCol w="2415501">
                  <a:extLst>
                    <a:ext uri="{9D8B030D-6E8A-4147-A177-3AD203B41FA5}">
                      <a16:colId xmlns:a16="http://schemas.microsoft.com/office/drawing/2014/main" val="2145250887"/>
                    </a:ext>
                  </a:extLst>
                </a:gridCol>
                <a:gridCol w="1399728">
                  <a:extLst>
                    <a:ext uri="{9D8B030D-6E8A-4147-A177-3AD203B41FA5}">
                      <a16:colId xmlns:a16="http://schemas.microsoft.com/office/drawing/2014/main" val="3665503353"/>
                    </a:ext>
                  </a:extLst>
                </a:gridCol>
                <a:gridCol w="1399728">
                  <a:extLst>
                    <a:ext uri="{9D8B030D-6E8A-4147-A177-3AD203B41FA5}">
                      <a16:colId xmlns:a16="http://schemas.microsoft.com/office/drawing/2014/main" val="548900258"/>
                    </a:ext>
                  </a:extLst>
                </a:gridCol>
                <a:gridCol w="992105">
                  <a:extLst>
                    <a:ext uri="{9D8B030D-6E8A-4147-A177-3AD203B41FA5}">
                      <a16:colId xmlns:a16="http://schemas.microsoft.com/office/drawing/2014/main" val="1320686141"/>
                    </a:ext>
                  </a:extLst>
                </a:gridCol>
                <a:gridCol w="1018403">
                  <a:extLst>
                    <a:ext uri="{9D8B030D-6E8A-4147-A177-3AD203B41FA5}">
                      <a16:colId xmlns:a16="http://schemas.microsoft.com/office/drawing/2014/main" val="3403054297"/>
                    </a:ext>
                  </a:extLst>
                </a:gridCol>
              </a:tblGrid>
              <a:tr h="711173">
                <a:tc>
                  <a:txBody>
                    <a:bodyPr/>
                    <a:lstStyle/>
                    <a:p>
                      <a:r>
                        <a:rPr lang="en-US" sz="2100" b="1"/>
                        <a:t>Augmentation Technique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Accuracy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Precision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Recall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AUC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158050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r>
                        <a:rPr lang="en-US" sz="2100" b="1"/>
                        <a:t>No Augmentation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90.10%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0.89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0.9864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959834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r>
                        <a:rPr lang="en-US" sz="2100" b="1"/>
                        <a:t>Flip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91.15%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0.91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0.91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0.9780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453298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r>
                        <a:rPr lang="en-US" sz="2100" b="1"/>
                        <a:t>Jitter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89.06%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0.92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0.87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0.9798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137777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r>
                        <a:rPr lang="en-US" sz="2100" b="1"/>
                        <a:t>Magnitude Warp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92.71%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0.93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0.9839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084970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r>
                        <a:rPr lang="en-US" sz="2100" b="1"/>
                        <a:t>Scaling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93.23%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0.95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0.92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0.9784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027841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r>
                        <a:rPr lang="en-US" sz="2100" b="1"/>
                        <a:t>Time Warp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92.71%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0.93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0.9694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742434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r>
                        <a:rPr lang="en-US" sz="2100" b="1"/>
                        <a:t>Window Slice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91.15%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0.93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0.90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0.9676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617113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r>
                        <a:rPr lang="en-US" sz="2100" b="1"/>
                        <a:t>Window Warp</a:t>
                      </a:r>
                      <a:endParaRPr lang="en-US" sz="2100"/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92.19%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0.93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0.92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0.9868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67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78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Experiment A: Grad-CAM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77850"/>
          </a:xfrm>
        </p:spPr>
        <p:txBody>
          <a:bodyPr>
            <a:normAutofit fontScale="92500" lnSpcReduction="10000"/>
          </a:bodyPr>
          <a:lstStyle/>
          <a:p>
            <a:r>
              <a:rPr sz="1600" dirty="0"/>
              <a:t>Visualizations revealed that scaling preserved critical signal features (e.g., QRS complex).</a:t>
            </a:r>
          </a:p>
          <a:p>
            <a:r>
              <a:rPr sz="1600" dirty="0"/>
              <a:t>Jittering added noise, leading to model misfocus.</a:t>
            </a:r>
            <a:endParaRPr lang="en-US" sz="1600" dirty="0"/>
          </a:p>
          <a:p>
            <a:endParaRPr sz="2000" dirty="0"/>
          </a:p>
        </p:txBody>
      </p:sp>
      <p:pic>
        <p:nvPicPr>
          <p:cNvPr id="7185" name="image3.png">
            <a:extLst>
              <a:ext uri="{FF2B5EF4-FFF2-40B4-BE49-F238E27FC236}">
                <a16:creationId xmlns:a16="http://schemas.microsoft.com/office/drawing/2014/main" id="{59D3FDA6-8586-4FDD-EACB-B0EFE174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2779"/>
            <a:ext cx="5447811" cy="141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image1.png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573AF67-0DB4-5A4B-53E2-067F0EC84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5" y="3678019"/>
            <a:ext cx="5386599" cy="12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image2.png" descr="A graph of a normalized wave&#10;&#10;Description automatically generated with medium confidence">
            <a:extLst>
              <a:ext uri="{FF2B5EF4-FFF2-40B4-BE49-F238E27FC236}">
                <a16:creationId xmlns:a16="http://schemas.microsoft.com/office/drawing/2014/main" id="{F4E87AA3-A80A-B44C-758F-298875664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5086738"/>
            <a:ext cx="5456555" cy="12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06218CE2-F653-75CF-25AF-7E3110A5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947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978B9350-E530-7B25-FBA9-E32DAB13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98064"/>
            <a:ext cx="8394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Fig. 10. Visualizations for Experiment 1 Case A. LEFT: Baseline Model Correctly Classified Output as Class 0, RIGHT: Scale Augmented Model Incorrectly Classified Output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FF78F40D-20DF-1756-F375-E92C46C8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05" y="4857933"/>
            <a:ext cx="8394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Fig. 11. Visualizations for Experiment 1 Case B. LEFT: Baseline Model Incorrectly Classified Output as Class 1, RIGHT: Scale Augmented Model Correctly Classified Output as Class 0.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3199553C-A1F8-A487-24DB-D75A743E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51399"/>
            <a:ext cx="8394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Fig. 12. Visualization for Experiment 1 Case C. LEFT: Baseline Model Incorrectly Classified Output as Class 2, RIGHT: Scaling Incorrectly Classified Output as Class 2.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A71AE-E6AB-F4C2-D540-EBE073EA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4DF8-2047-BF21-C851-74675959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1D414-3E7C-C919-E7FE-04B11B893F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735" y="1656308"/>
            <a:ext cx="811452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effective augmentation, improved accuracy by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+3.13%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class separability and overall model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precision and recall for underrepresented classes.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Strengthened feature space alignment, enabling better class distinction.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noise, leading to slightly degraded performance in certain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Negatively impacted accuracy by disrupting temporal dependencies in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Class-Level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Underrepresented classes (e.g., Atrial Fibrillation) benefited significantly from scaling and magnitude warping.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 failed to enhance underrepresented classes due to added noise.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Grad-CAM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and 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attention on diagnostically relevant signal features (e.g., QRS complex).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 and 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Scattered attention across irrelevant regions, reducing model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and magnitude warping are optimal for multi-class tasks, achieving improved accuracy, precision,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4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6F77-EF1C-EC40-2210-73FE5DAE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9AF-EA59-3D86-E9FE-77FD4C49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Experiment </a:t>
            </a:r>
            <a:r>
              <a:rPr lang="en-US" sz="2400" dirty="0"/>
              <a:t>B</a:t>
            </a:r>
            <a:r>
              <a:rPr sz="2400" dirty="0"/>
              <a:t>: Grad-CAM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AE07-D491-32B5-EA42-ACAC7499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5415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4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600" b="1" dirty="0"/>
              <a:t>Scaling and Magnitude Warping</a:t>
            </a:r>
            <a:r>
              <a:rPr lang="en-US" sz="5600" dirty="0"/>
              <a:t> were the most effective in maintaining consistent and relevant attention.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600" b="1" dirty="0"/>
              <a:t>Window Slice</a:t>
            </a:r>
            <a:r>
              <a:rPr lang="en-US" sz="5600" dirty="0"/>
              <a:t> showed the worst Grad-CAM performance, fragmenting attention and impacting classification accuracy.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600" dirty="0"/>
              <a:t>Grad-CAM revealed that input-level augmentations often struggled with multi-label challenges, highlighting the need for more sophisticated methods.</a:t>
            </a:r>
          </a:p>
          <a:p>
            <a:endParaRPr sz="2000" dirty="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F7DE28CA-10D9-3F9A-3AF2-7F78597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947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5843B4-4BCB-31F6-FB9E-56E4F74D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5" y="2257298"/>
            <a:ext cx="7832775" cy="40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0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9C4D-48EB-137D-DF75-813C9B5CD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C64A-BEC8-9907-9169-F59FF1A9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Experiment </a:t>
            </a:r>
            <a:r>
              <a:rPr lang="en-US" sz="2400" dirty="0"/>
              <a:t>B</a:t>
            </a:r>
            <a:r>
              <a:rPr sz="2400" dirty="0"/>
              <a:t>: Grad-CAM Insights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170480C6-70D8-C750-DD81-A579C3FD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947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32F7C-7330-965C-7692-06F41084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" y="751586"/>
            <a:ext cx="7745222" cy="46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80DC0-A7E5-055C-4228-13EE8C6B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364854A-0070-9420-A63A-69ED473D3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188EAC-9A09-8D8F-C79F-5E44F90D5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CC564-A660-AEA6-9779-E80CE4E8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14" y="276198"/>
            <a:ext cx="7858200" cy="11572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 for Experiment 1 and Experiment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FE159-14D4-30CE-9A86-D0416015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Experiment 1: Multi-Class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Scaling</a:t>
            </a:r>
            <a:r>
              <a:rPr lang="en-US" dirty="0"/>
              <a:t> and </a:t>
            </a:r>
            <a:r>
              <a:rPr lang="en-US" b="1" dirty="0"/>
              <a:t>Magnitude Warping</a:t>
            </a:r>
            <a:r>
              <a:rPr lang="en-US" dirty="0"/>
              <a:t> were the most effective, improving accuracy (+3.13%) and recall (+3%) by enhancing feature space and addressing class imbalance.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Warping</a:t>
            </a:r>
            <a:r>
              <a:rPr lang="en-US" dirty="0"/>
              <a:t> showed moderate benefits, while </a:t>
            </a:r>
            <a:r>
              <a:rPr lang="en-US" b="1" dirty="0"/>
              <a:t>Jittering</a:t>
            </a:r>
            <a:r>
              <a:rPr lang="en-US" dirty="0"/>
              <a:t> and </a:t>
            </a:r>
            <a:r>
              <a:rPr lang="en-US" b="1" dirty="0"/>
              <a:t>Window Slicing</a:t>
            </a:r>
            <a:r>
              <a:rPr lang="en-US" dirty="0"/>
              <a:t> negatively impacted performance due to noise and fragmented information.</a:t>
            </a:r>
          </a:p>
          <a:p>
            <a:r>
              <a:rPr lang="en-US" b="1" dirty="0"/>
              <a:t>Experiment 2: Multi-Label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Magnitude Warping</a:t>
            </a:r>
            <a:r>
              <a:rPr lang="en-US" dirty="0"/>
              <a:t> and </a:t>
            </a:r>
            <a:r>
              <a:rPr lang="en-US" b="1" dirty="0"/>
              <a:t>Time Warping</a:t>
            </a:r>
            <a:r>
              <a:rPr lang="en-US" dirty="0"/>
              <a:t> performed best, improving recall slightly while preserving critical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 Slicing</a:t>
            </a:r>
            <a:r>
              <a:rPr lang="en-US" dirty="0"/>
              <a:t> caused a significant drop in accuracy (~3%), highlighting the challenges of handling temporal dependencies and overlapping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Grad-CAM showed scattered attention for </a:t>
            </a:r>
            <a:r>
              <a:rPr lang="en-US" b="1" dirty="0"/>
              <a:t>Jittering</a:t>
            </a:r>
            <a:r>
              <a:rPr lang="en-US" dirty="0"/>
              <a:t> and </a:t>
            </a:r>
            <a:r>
              <a:rPr lang="en-US" b="1" dirty="0"/>
              <a:t>Window Slicing</a:t>
            </a:r>
            <a:r>
              <a:rPr lang="en-US" dirty="0"/>
              <a:t>, while </a:t>
            </a:r>
            <a:r>
              <a:rPr lang="en-US" b="1" dirty="0"/>
              <a:t>Magnitude Warping</a:t>
            </a:r>
            <a:r>
              <a:rPr lang="en-US" dirty="0"/>
              <a:t> maintained focus.</a:t>
            </a:r>
          </a:p>
          <a:p>
            <a:r>
              <a:rPr lang="en-US" b="1" dirty="0"/>
              <a:t>Overall: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Multi-class tasks benefit most from </a:t>
            </a:r>
            <a:r>
              <a:rPr lang="en-US" b="1" dirty="0"/>
              <a:t>Scaling</a:t>
            </a:r>
            <a:r>
              <a:rPr lang="en-US" dirty="0"/>
              <a:t> and </a:t>
            </a:r>
            <a:r>
              <a:rPr lang="en-US" b="1" dirty="0"/>
              <a:t>Magnitude Warping</a:t>
            </a:r>
            <a:r>
              <a:rPr lang="en-US" dirty="0"/>
              <a:t>, while multi-label tasks require </a:t>
            </a:r>
            <a:r>
              <a:rPr lang="en-US" b="1" dirty="0"/>
              <a:t>Time Warping</a:t>
            </a:r>
            <a:r>
              <a:rPr lang="en-US" dirty="0"/>
              <a:t> and </a:t>
            </a:r>
            <a:r>
              <a:rPr lang="en-US" b="1" dirty="0"/>
              <a:t>Magnitude Warping</a:t>
            </a:r>
            <a:r>
              <a:rPr lang="en-US" dirty="0"/>
              <a:t> to balance diversity and feature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F863C-0447-0F02-FA64-E5A8ABCB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2FD8627C-D206-3B80-0CCD-F2755373C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CA98E1-9192-ED19-D04D-EAE7A6EED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CB210-05D8-36A5-0FC9-97F1A580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14" y="276198"/>
            <a:ext cx="7858200" cy="11572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Disadvantages of Data Augmentation for Multi-Label Tasks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1D6219-C246-4DC2-7917-6B72222CE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4025"/>
            <a:ext cx="854075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Inconsistency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Augmentations like jittering, time warping, or window slicing can distort the relationship between overlapping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Multi-label tasks rely on the co-occurrence of specific features, and augmentation risks introducing inconsistencies that misalign these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of Temporal Dependencies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such as window slicing and warping disrupt the temporal continuity of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 Introduction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Augmentations like jittering may add unnecessary noise, which can obscure critical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noise makes it harder for the model to learn meaningful representations, especially for rare label combinations.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Effectiveness in Overlapping Labels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Augmentations may not effectively differentiate overlapping labels, leading to reduced recall and misclassification.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complexity of multi-label tasks requires transformations that preserve nuanced, multi-dimensional relationships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to Augmented Patterns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Over-reliance on synthetic patterns from augmentation can lead to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limits the model’s generalizability, particularly when augmented data deviates from real-world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Improvements in Model Performance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seen in the experiments, traditional input-level augmentations show minimal improvements in metrics like accuracy, recall, and AUC for multi-label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highlights the need for more advanced augmentation methods or alternative approaches like embedding augmentation.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a Distributed Approach Helps</a:t>
            </a:r>
            <a:endParaRPr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AD21ED-1586-57C8-6B7E-37A48BD23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62578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Data Diversity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learning can incorporate diverse datasets across multiple nodes, capturing a broader range of feature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diversity reduces overfitting to specific classes and enhances model generalization for multi-label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Feature Space Alignment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synchronizing model parameters across nodes, distributed learning helps align feature spaces, mitigating the inconsistencies introduced by augmentation in centralized setups.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that overlapping labels are handled consistently across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Addresses Data Scarcity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 techniques combined with distributed learning allow the model to utilize synthesized variations across multiple nodes, compensating for the limited availability of labeled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Real-World Heterogeneity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learning reflects real-world scenarios where data is scattered and heterogeneous, making it more robust for multi-label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enables training on data with diverse distributions, ensuring better adaptability to unseen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Scalability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approaches allow scaling to larger datasets and more complex models, which can improve performance in multi-label classification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2"/>
          </a:xfrm>
        </p:spPr>
        <p:txBody>
          <a:bodyPr>
            <a:normAutofit/>
          </a:bodyPr>
          <a:lstStyle/>
          <a:p>
            <a:r>
              <a:rPr lang="en-US" sz="2400"/>
              <a:t>Distributed Learning Framework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FC7EC-7025-6BA4-F207-A3C09058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372987"/>
            <a:ext cx="836295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Server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the coordinator of the learning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Collects model updates (e.g., weights, gradients) from the nodes after local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Aggregates the updates using the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FedAvg algorithm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averages the locally trained models to create a global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the updated global model back to the nodes for the next training 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 individual data sources or decentralized entities participating in the training process (e.g., hospitals or institutions).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node trains the model locally on its dataset using the current global model parameters from the central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locally trained model updates are sent to the central server instead of raw data, preserving data privacy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 communication exists between the central server and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parameters flow from the central server to nodes, and local model updates flow back to the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>
                <a:latin typeface="Arial" panose="020B0604020202020204" pitchFamily="34" charset="0"/>
              </a:rPr>
              <a:t>Each node has the same model architecture as Experiment 2 (Multi Label Classification)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diagram of a server&#10;&#10;Description automatically generated">
            <a:extLst>
              <a:ext uri="{FF2B5EF4-FFF2-40B4-BE49-F238E27FC236}">
                <a16:creationId xmlns:a16="http://schemas.microsoft.com/office/drawing/2014/main" id="{54258893-8B25-D4B5-3886-23C14100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4038599"/>
            <a:ext cx="4070350" cy="2403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0DFBF-E5E1-41A9-E0DF-367061E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4333-95EA-E3D8-3AD8-811A3EEF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2"/>
          </a:xfrm>
        </p:spPr>
        <p:txBody>
          <a:bodyPr>
            <a:normAutofit/>
          </a:bodyPr>
          <a:lstStyle/>
          <a:p>
            <a:r>
              <a:rPr lang="en-US" sz="2400" dirty="0"/>
              <a:t>Results of No Augmentation in Distributed Learning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A4449A-5DB0-60A6-45A7-55689D7E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56" y="1356960"/>
            <a:ext cx="797523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Improved steadily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0.7600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(Round 1)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0.7785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(Round 5), showing the effectiveness of collaborative training across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Decreased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0.5052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0.4821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more precise predictions over training rounds.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Rose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0.7743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0.7952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reflecting better discrimination between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&amp; Precision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Recall improved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0.4115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0.4563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precision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0.5361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0.5817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at a slower pace due to lack of data diversity.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to Centralized Approach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metrics closely mirrored the centralized setup, showing the distributed approach successfully captures global data patterns without directly centralizing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CA5983-8CEB-CC5B-70FE-52E67B6E6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32772"/>
              </p:ext>
            </p:extLst>
          </p:nvPr>
        </p:nvGraphicFramePr>
        <p:xfrm>
          <a:off x="660056" y="3728020"/>
          <a:ext cx="7975230" cy="1625030"/>
        </p:xfrm>
        <a:graphic>
          <a:graphicData uri="http://schemas.openxmlformats.org/drawingml/2006/table">
            <a:tbl>
              <a:tblPr bandRow="1"/>
              <a:tblGrid>
                <a:gridCol w="471186">
                  <a:extLst>
                    <a:ext uri="{9D8B030D-6E8A-4147-A177-3AD203B41FA5}">
                      <a16:colId xmlns:a16="http://schemas.microsoft.com/office/drawing/2014/main" val="4161923142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3786858763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035708333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4287117627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2089540288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1266565097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1611787302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2393741027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4114003745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874817907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1061957014"/>
                    </a:ext>
                  </a:extLst>
                </a:gridCol>
              </a:tblGrid>
              <a:tr h="470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Round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253539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0.505208492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0.760054588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0.774293512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0.411532938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0.536164284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0.505205035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0.760054588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0.411532938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0.536164284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0.774283767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131644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0.485137552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0.77079165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0.788061857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0.441260755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0.562300324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0.485158086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0.77079165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0.441260755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0.562300324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0.788057148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768761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0.483201757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0.775841683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0.792026103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0.448424071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0.575499892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0.483201325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0.775887191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0.448424071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0.575632155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0.792023778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4696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0.483513877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0.777115554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0.793497115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0.452005744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0.578501076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0.483428297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0.777161062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0.452005744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0.578633666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0.793512166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446169"/>
                  </a:ext>
                </a:extLst>
              </a:tr>
              <a:tr h="237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0.48210229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0.778525919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0.79527694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0.456303716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0.581735283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0.482084155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0.778434932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0.456303716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0.581469655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0.795277357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2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4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</a:t>
            </a:r>
            <a:endParaRPr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64657AE-25DF-2886-548D-3CBEE022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4106"/>
            <a:ext cx="83820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the Study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growth of deep learning, particularly convolutional neural networks (CNNs), has transformed fields like healthcare by enhancing pattern recognition.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challenges like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datasets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feature diversity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restrict these models' real-world applicability, especially in healthcare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 as a Solution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 techniques aim to create synthetic variations of data to: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data scarcity.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model robustness.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class balance in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Space Challenges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its benefits, data augmentation can introduce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inconsistencies in feature space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particularly in tasks requiring precise signal interpretation like ECG classification.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multi-label settings, augmentation often fails to address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 dependencies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overlapping labels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resulting in suboptimal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Distributed Learning?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learning (e.g., federated learning) offers a way to train models across decentralized datasets without aggregating raw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distributed setups face unique challenges, including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heterogeneity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space misalignment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Objectives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impact of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feature space in centralized and distributed learning settings.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embedding-level augmentation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potential solution to balance feature spaces and improve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Hypotheses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augmentations are effective for multi-class tasks but may fail for multi-label tasks in centralized learning.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Embedding-level augmentations can resolve feature space inconsistencies in distributed setups.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AD45-99B0-8974-98AA-EC5C6C7FA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28F5-2442-92F9-3E7A-1337DDDF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2"/>
          </a:xfrm>
        </p:spPr>
        <p:txBody>
          <a:bodyPr>
            <a:normAutofit/>
          </a:bodyPr>
          <a:lstStyle/>
          <a:p>
            <a:r>
              <a:rPr lang="en-US" sz="2400" dirty="0"/>
              <a:t>Challenges in the No Augmentation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9AFBF2-2E03-83B1-85A0-2B8B9B61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29" y="2398770"/>
            <a:ext cx="836295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Class Imbalance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Rare conditions were underrepresented, negatively impacting recall and detection rates.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Reduced Robustness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Without augmentation (e.g., jittering or time warping), models were overly sensitive to subtle variations and noise in data, affecting reliability.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Limited Generalization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Lack of synthetic samples restricted the model's ability to adapt to unseen patterns and diverse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1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221F8-71CA-D5BE-4B26-08B3E60CE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D0DA-3C41-3169-5E83-C0FCF9EA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2"/>
          </a:xfrm>
        </p:spPr>
        <p:txBody>
          <a:bodyPr>
            <a:normAutofit/>
          </a:bodyPr>
          <a:lstStyle/>
          <a:p>
            <a:r>
              <a:rPr lang="en-US" sz="2400" dirty="0"/>
              <a:t>Results of Magnitude Warping in Distributed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BA0F18-CCE6-8716-0355-48C9CB83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83" y="1388172"/>
            <a:ext cx="864108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Improved steadily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0.7534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(Round 1)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0.7701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(Round 5), demonstrating that magnitude warping enhances the model’s ability to generalize across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Decreased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0.5286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0.5096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reflecting improved predictions and reduced error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Increased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0.7445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0.7801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showcasing improved discriminative power for distinguishing between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and Precision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showed consistent performance (0.4438 to 0.4427), highlighting a limitation in addressing missed positive cases.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improved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0.5171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0.5600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reduced false positives and better focus on relevant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with Centralized Approach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and distributed setups performed similarly, suggesting that magnitude warping helps federated models achieve comparable outcomes while preserving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638291-97C3-05EA-2E0B-706501BE9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43431"/>
              </p:ext>
            </p:extLst>
          </p:nvPr>
        </p:nvGraphicFramePr>
        <p:xfrm>
          <a:off x="470917" y="3901134"/>
          <a:ext cx="8202166" cy="2269372"/>
        </p:xfrm>
        <a:graphic>
          <a:graphicData uri="http://schemas.openxmlformats.org/drawingml/2006/table">
            <a:tbl>
              <a:tblPr bandRow="1"/>
              <a:tblGrid>
                <a:gridCol w="484594">
                  <a:extLst>
                    <a:ext uri="{9D8B030D-6E8A-4147-A177-3AD203B41FA5}">
                      <a16:colId xmlns:a16="http://schemas.microsoft.com/office/drawing/2014/main" val="3615518756"/>
                    </a:ext>
                  </a:extLst>
                </a:gridCol>
                <a:gridCol w="771144">
                  <a:extLst>
                    <a:ext uri="{9D8B030D-6E8A-4147-A177-3AD203B41FA5}">
                      <a16:colId xmlns:a16="http://schemas.microsoft.com/office/drawing/2014/main" val="2486262828"/>
                    </a:ext>
                  </a:extLst>
                </a:gridCol>
                <a:gridCol w="771144">
                  <a:extLst>
                    <a:ext uri="{9D8B030D-6E8A-4147-A177-3AD203B41FA5}">
                      <a16:colId xmlns:a16="http://schemas.microsoft.com/office/drawing/2014/main" val="1226036088"/>
                    </a:ext>
                  </a:extLst>
                </a:gridCol>
                <a:gridCol w="771144">
                  <a:extLst>
                    <a:ext uri="{9D8B030D-6E8A-4147-A177-3AD203B41FA5}">
                      <a16:colId xmlns:a16="http://schemas.microsoft.com/office/drawing/2014/main" val="3862266437"/>
                    </a:ext>
                  </a:extLst>
                </a:gridCol>
                <a:gridCol w="772020">
                  <a:extLst>
                    <a:ext uri="{9D8B030D-6E8A-4147-A177-3AD203B41FA5}">
                      <a16:colId xmlns:a16="http://schemas.microsoft.com/office/drawing/2014/main" val="2892964813"/>
                    </a:ext>
                  </a:extLst>
                </a:gridCol>
                <a:gridCol w="772020">
                  <a:extLst>
                    <a:ext uri="{9D8B030D-6E8A-4147-A177-3AD203B41FA5}">
                      <a16:colId xmlns:a16="http://schemas.microsoft.com/office/drawing/2014/main" val="1147663168"/>
                    </a:ext>
                  </a:extLst>
                </a:gridCol>
                <a:gridCol w="772020">
                  <a:extLst>
                    <a:ext uri="{9D8B030D-6E8A-4147-A177-3AD203B41FA5}">
                      <a16:colId xmlns:a16="http://schemas.microsoft.com/office/drawing/2014/main" val="3083250783"/>
                    </a:ext>
                  </a:extLst>
                </a:gridCol>
                <a:gridCol w="772020">
                  <a:extLst>
                    <a:ext uri="{9D8B030D-6E8A-4147-A177-3AD203B41FA5}">
                      <a16:colId xmlns:a16="http://schemas.microsoft.com/office/drawing/2014/main" val="4001306898"/>
                    </a:ext>
                  </a:extLst>
                </a:gridCol>
                <a:gridCol w="772020">
                  <a:extLst>
                    <a:ext uri="{9D8B030D-6E8A-4147-A177-3AD203B41FA5}">
                      <a16:colId xmlns:a16="http://schemas.microsoft.com/office/drawing/2014/main" val="1693124244"/>
                    </a:ext>
                  </a:extLst>
                </a:gridCol>
                <a:gridCol w="772020">
                  <a:extLst>
                    <a:ext uri="{9D8B030D-6E8A-4147-A177-3AD203B41FA5}">
                      <a16:colId xmlns:a16="http://schemas.microsoft.com/office/drawing/2014/main" val="3099213854"/>
                    </a:ext>
                  </a:extLst>
                </a:gridCol>
                <a:gridCol w="772020">
                  <a:extLst>
                    <a:ext uri="{9D8B030D-6E8A-4147-A177-3AD203B41FA5}">
                      <a16:colId xmlns:a16="http://schemas.microsoft.com/office/drawing/2014/main" val="468539949"/>
                    </a:ext>
                  </a:extLst>
                </a:gridCol>
              </a:tblGrid>
              <a:tr h="663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Round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Loss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137219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0.528649151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0.753412187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0.744538069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0.443767905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0.517111838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0.528686821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0.753412187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0.443767905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0.517111838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0.74451226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411532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0.483210951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0.774431288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0.781174183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0.467406869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0.568132341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0.483225822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0.774431288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0.467406869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0.568132341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0.781134963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45937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0.492658079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0.772156477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0.782415211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0.453796566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0.564113975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0.492673963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0.772156477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0.453796566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0.564113975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0.782398403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464374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0.49675858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0.77361238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0.78357774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0.452369308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0.56840682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0.496786624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0.773521364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0.452005744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0.568212509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0.783560097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226416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0.50965488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0.770063698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0.780104697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0.442693412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0.560036242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0.509690166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0.770154715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0.442693412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0.560290098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0.780104637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5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16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D68C8-7573-2ED3-8C2C-07C7A1CF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5B6C-D093-BF3A-1735-F899907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044"/>
            <a:ext cx="8229600" cy="912812"/>
          </a:xfrm>
        </p:spPr>
        <p:txBody>
          <a:bodyPr>
            <a:normAutofit/>
          </a:bodyPr>
          <a:lstStyle/>
          <a:p>
            <a:r>
              <a:rPr lang="en-US" sz="2400" dirty="0"/>
              <a:t>Advantages of Magnitude Warping in Distributed Learning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01E7FF-A47A-1BE1-7BDA-2E28DA5A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" y="2263908"/>
            <a:ext cx="8732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Generalization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Variability in signal amplitude broadens the model’s learning scope, improving adaptability to heterogeneous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Robustness to Data Heterogeneity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the model handle variations in signal intensity across nodes with diverse recording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Class Balance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 warping indirectly amplifies features of underrepresented classes, enhancing recall for rare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Aggregation Cycles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metric improvements indicate that magnitude warping facilitates effective model updates during aggregation rounds.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78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68EC-1B74-5254-ABC8-2306974B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07A8-C2F3-AE39-507D-E1B425E5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044"/>
            <a:ext cx="8229600" cy="912812"/>
          </a:xfrm>
        </p:spPr>
        <p:txBody>
          <a:bodyPr>
            <a:normAutofit/>
          </a:bodyPr>
          <a:lstStyle/>
          <a:p>
            <a:r>
              <a:rPr lang="en-US" sz="2400" dirty="0"/>
              <a:t>Challenges and Limitations of Data Augmentation in Distributed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A001-5712-86AE-E363-F684B283F286}"/>
              </a:ext>
            </a:extLst>
          </p:cNvPr>
          <p:cNvSpPr txBox="1"/>
          <p:nvPr/>
        </p:nvSpPr>
        <p:spPr>
          <a:xfrm>
            <a:off x="713232" y="2073206"/>
            <a:ext cx="79735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Challenges: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Computational Overhead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Complex augmentation techniques require significant processing power.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Nodes with limited computational resources may face difficulties in efficiently training locally augmented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Communication Overhead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Augmentations that significantly alter data distributions can lead to inconsistent model updates.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inconsistency affects the stability of the global model, requiring more communication cycles to converge.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Risk of Noise Introduction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Augmentation might introduce irrelevant or excessive noise.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noise can impact model performance and reduce interpretability, especially for sensitive tasks like healthcare.</a:t>
            </a:r>
          </a:p>
        </p:txBody>
      </p:sp>
    </p:spTree>
    <p:extLst>
      <p:ext uri="{BB962C8B-B14F-4D97-AF65-F5344CB8AC3E}">
        <p14:creationId xmlns:p14="http://schemas.microsoft.com/office/powerpoint/2010/main" val="130700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The Pivot: Embedding Augmentation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7276F5-F537-F741-42A6-719B6A375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" y="1417638"/>
            <a:ext cx="859536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Embedding Space?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spaces transform high-dimensional data into lower-dimensional representations.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capture meaningful relationships between instances, aiding in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Distributed Learning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Heterogeneity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Variations across nodes distort embeddings, leading to inconsistent feature representations.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Class Distributions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Minority class embeddings cluster in compressed regions.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classes dominate the feature space, reducing the ability to distinguish rare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Model Performance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Poorly constructed embeddings result in compromised feature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generalization limits the model’s effectiveness, particularly in distributed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Techniques for Embedding Challenges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Embedding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embeddings that incorporate label semantics to improve class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Augmentation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Expands feature space with synthetic or enriched features to balance class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Feature Expansion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Continuously adapts embeddings to new data, ensuring better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dirty="0"/>
              <a:t>Embedding Augmentation in Distributed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Random Walk-Based Embedding Augmentation (RWE).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	The approach adds synthetic data points to the embedding space, 			increasing robustness and enhancing model capacity to generalize 		across classes.</a:t>
            </a:r>
          </a:p>
          <a:p>
            <a:pPr marL="0" indent="0">
              <a:buNone/>
            </a:pPr>
            <a:endParaRPr sz="2000" dirty="0"/>
          </a:p>
          <a:p>
            <a:r>
              <a:rPr sz="2000" dirty="0"/>
              <a:t>Angular Variance Adjustments for class-specific embeddings.</a:t>
            </a:r>
            <a:endParaRPr lang="en-US" sz="2000" dirty="0"/>
          </a:p>
          <a:p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Angular variance adjusts the spatial distribution of real data points within the embedding space. Focuses on dispersing tail classes while preserving intra-class exclusiveness, enhancing feature space representation.</a:t>
            </a:r>
            <a:endParaRPr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C645A-1155-571A-BA7D-7D92AB24A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997-92D1-7E16-2126-78324EF3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902"/>
            <a:ext cx="8229600" cy="877506"/>
          </a:xfrm>
        </p:spPr>
        <p:txBody>
          <a:bodyPr>
            <a:noAutofit/>
          </a:bodyPr>
          <a:lstStyle/>
          <a:p>
            <a:r>
              <a:rPr lang="en-US" sz="2400" dirty="0"/>
              <a:t>Results of RWE Augmentation</a:t>
            </a:r>
            <a:endParaRPr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4178D3-B034-B39E-2E85-BC510253C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896" y="1065468"/>
            <a:ext cx="855878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and 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Distributed accuracy improves steadily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49.2%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(Round 1)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61.3%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(Round 15).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Loss decreases progressively, indicating improved predictions and reduced error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Centralized accuracy improves steadily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48.8%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(Round 1)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83.7%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(Round 15).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0E76FC-8BF9-9A0D-C444-98A4DD09D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52542"/>
              </p:ext>
            </p:extLst>
          </p:nvPr>
        </p:nvGraphicFramePr>
        <p:xfrm>
          <a:off x="968980" y="2313432"/>
          <a:ext cx="7214904" cy="4292559"/>
        </p:xfrm>
        <a:graphic>
          <a:graphicData uri="http://schemas.openxmlformats.org/drawingml/2006/table">
            <a:tbl>
              <a:tblPr firstRow="1" firstCol="1" bandRow="1"/>
              <a:tblGrid>
                <a:gridCol w="901863">
                  <a:extLst>
                    <a:ext uri="{9D8B030D-6E8A-4147-A177-3AD203B41FA5}">
                      <a16:colId xmlns:a16="http://schemas.microsoft.com/office/drawing/2014/main" val="2478772152"/>
                    </a:ext>
                  </a:extLst>
                </a:gridCol>
                <a:gridCol w="901863">
                  <a:extLst>
                    <a:ext uri="{9D8B030D-6E8A-4147-A177-3AD203B41FA5}">
                      <a16:colId xmlns:a16="http://schemas.microsoft.com/office/drawing/2014/main" val="483220237"/>
                    </a:ext>
                  </a:extLst>
                </a:gridCol>
                <a:gridCol w="901863">
                  <a:extLst>
                    <a:ext uri="{9D8B030D-6E8A-4147-A177-3AD203B41FA5}">
                      <a16:colId xmlns:a16="http://schemas.microsoft.com/office/drawing/2014/main" val="2881251301"/>
                    </a:ext>
                  </a:extLst>
                </a:gridCol>
                <a:gridCol w="901863">
                  <a:extLst>
                    <a:ext uri="{9D8B030D-6E8A-4147-A177-3AD203B41FA5}">
                      <a16:colId xmlns:a16="http://schemas.microsoft.com/office/drawing/2014/main" val="210447954"/>
                    </a:ext>
                  </a:extLst>
                </a:gridCol>
                <a:gridCol w="901863">
                  <a:extLst>
                    <a:ext uri="{9D8B030D-6E8A-4147-A177-3AD203B41FA5}">
                      <a16:colId xmlns:a16="http://schemas.microsoft.com/office/drawing/2014/main" val="2439053941"/>
                    </a:ext>
                  </a:extLst>
                </a:gridCol>
                <a:gridCol w="901863">
                  <a:extLst>
                    <a:ext uri="{9D8B030D-6E8A-4147-A177-3AD203B41FA5}">
                      <a16:colId xmlns:a16="http://schemas.microsoft.com/office/drawing/2014/main" val="2288832310"/>
                    </a:ext>
                  </a:extLst>
                </a:gridCol>
                <a:gridCol w="901863">
                  <a:extLst>
                    <a:ext uri="{9D8B030D-6E8A-4147-A177-3AD203B41FA5}">
                      <a16:colId xmlns:a16="http://schemas.microsoft.com/office/drawing/2014/main" val="3837668860"/>
                    </a:ext>
                  </a:extLst>
                </a:gridCol>
                <a:gridCol w="901863">
                  <a:extLst>
                    <a:ext uri="{9D8B030D-6E8A-4147-A177-3AD203B41FA5}">
                      <a16:colId xmlns:a16="http://schemas.microsoft.com/office/drawing/2014/main" val="628264254"/>
                    </a:ext>
                  </a:extLst>
                </a:gridCol>
              </a:tblGrid>
              <a:tr h="76449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Round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Loss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Accuracy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Loss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Accuracy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76831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0.48953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0.49249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0.69264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0.48817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0.27865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0.17726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0.51916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562059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0.43953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0.5778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0.48951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0.77307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0.50537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0.55903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0.76399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76017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0.42196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0.59054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0.43954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0.61533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0.59986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0.82551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593593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0.59327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0.42197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0.80783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0.60029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0.62725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0.83588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62008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0.40707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0.81438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0.60172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0.64417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0.84191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86595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0.40135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0.60328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0.40706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0.65595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0.84724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733962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0.39791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0.60828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0.40134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0.82329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0.66759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0.85132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73599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0.39395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0.60828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0.39792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0.82712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0.60279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0.68027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0.85327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220851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0.39187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0.61192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0.39395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0.82957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0.60279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0.68778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0.85592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430945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0.39146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0.61283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0.39187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0.83221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0.59814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0.69816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0.85719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52002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0.38869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0.6151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0.39146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0.83276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0.58883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0.70437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0.85758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50125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0.61374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0.38869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0.59814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0.70853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0.85931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181297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0.38682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0.61692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0.58703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0.71416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109969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0.38648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0.61465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0.83631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0.58632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0.71767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0.86106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532051"/>
                  </a:ext>
                </a:extLst>
              </a:tr>
              <a:tr h="2321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0.38697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0.61374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0.38648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0.83703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0.58883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0.71885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0.86133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6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33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Advantages and Applications of RWE Augmentation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Advantages of Synthetic Data Addition: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Enhanced Class Representation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Enriches minority class embeddings with synthetic samples, expanding intra-class diversity.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Reduced Overgeneralization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Prevents the loss of critical features by retaining details necessary for class separation.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Robustness to Data Heterogeneity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Helps the model learn invariant features, improving generalization across diverse nodes.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Improved Tail Class Learning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Minority classes gain better representation, improving classification for rare categories.</a:t>
            </a:r>
          </a:p>
          <a:p>
            <a:r>
              <a:rPr lang="en-US" b="1" dirty="0"/>
              <a:t>Applications in Distributed Learning: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sz="2900" dirty="0"/>
              <a:t>1</a:t>
            </a:r>
            <a:r>
              <a:rPr lang="en-US" dirty="0"/>
              <a:t>. Addresses challenges of class imbalance and heterogeneous data.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BB278-CEF4-C889-B372-0045CF336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ACD2-BE2F-B556-5078-C8DA7167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902"/>
            <a:ext cx="8229600" cy="877506"/>
          </a:xfrm>
        </p:spPr>
        <p:txBody>
          <a:bodyPr>
            <a:noAutofit/>
          </a:bodyPr>
          <a:lstStyle/>
          <a:p>
            <a:r>
              <a:rPr lang="en-US" sz="2400" dirty="0"/>
              <a:t>Results of Angular Variance Augmentation</a:t>
            </a:r>
            <a:endParaRPr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96C397-0EED-0756-638A-F1FC72DEA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896" y="1022334"/>
            <a:ext cx="8558784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Distributed and Centralized Metrics</a:t>
            </a:r>
            <a:r>
              <a:rPr lang="en-US" sz="1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Distributed accuracy improves from </a:t>
            </a:r>
            <a:r>
              <a:rPr lang="en-US" sz="1200" b="1" dirty="0"/>
              <a:t>57.5%</a:t>
            </a:r>
            <a:r>
              <a:rPr lang="en-US" sz="1200" dirty="0"/>
              <a:t> (Round 1) to </a:t>
            </a:r>
            <a:r>
              <a:rPr lang="en-US" sz="1200" b="1" dirty="0"/>
              <a:t>61.1%</a:t>
            </a:r>
            <a:r>
              <a:rPr lang="en-US" sz="1200" dirty="0"/>
              <a:t> (Round 15).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Distributed loss decreases from </a:t>
            </a:r>
            <a:r>
              <a:rPr lang="en-US" sz="1200" b="1" dirty="0"/>
              <a:t>43.1%</a:t>
            </a:r>
            <a:r>
              <a:rPr lang="en-US" sz="1200" dirty="0"/>
              <a:t> to </a:t>
            </a:r>
            <a:r>
              <a:rPr lang="en-US" sz="1200" b="1" dirty="0"/>
              <a:t>38.5%</a:t>
            </a:r>
            <a:r>
              <a:rPr lang="en-US" sz="1200" dirty="0"/>
              <a:t>, reflecting enhanced model predictions.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Centralized accuracy improves from </a:t>
            </a:r>
            <a:r>
              <a:rPr lang="en-US" sz="1200" b="1" dirty="0"/>
              <a:t>76.0%</a:t>
            </a:r>
            <a:r>
              <a:rPr lang="en-US" sz="1200" dirty="0"/>
              <a:t> (Round 1) to </a:t>
            </a:r>
            <a:r>
              <a:rPr lang="en-US" sz="1200" b="1" dirty="0"/>
              <a:t>83.7%</a:t>
            </a:r>
            <a:r>
              <a:rPr lang="en-US" sz="1200" dirty="0"/>
              <a:t> (Round 15).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70E83D-5DAA-8973-FAFA-7A062CC67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79907"/>
              </p:ext>
            </p:extLst>
          </p:nvPr>
        </p:nvGraphicFramePr>
        <p:xfrm>
          <a:off x="457200" y="2158251"/>
          <a:ext cx="8061002" cy="4485648"/>
        </p:xfrm>
        <a:graphic>
          <a:graphicData uri="http://schemas.openxmlformats.org/drawingml/2006/table">
            <a:tbl>
              <a:tblPr firstRow="1" firstCol="1" bandRow="1"/>
              <a:tblGrid>
                <a:gridCol w="813859">
                  <a:extLst>
                    <a:ext uri="{9D8B030D-6E8A-4147-A177-3AD203B41FA5}">
                      <a16:colId xmlns:a16="http://schemas.microsoft.com/office/drawing/2014/main" val="2895309639"/>
                    </a:ext>
                  </a:extLst>
                </a:gridCol>
                <a:gridCol w="1117332">
                  <a:extLst>
                    <a:ext uri="{9D8B030D-6E8A-4147-A177-3AD203B41FA5}">
                      <a16:colId xmlns:a16="http://schemas.microsoft.com/office/drawing/2014/main" val="2880518197"/>
                    </a:ext>
                  </a:extLst>
                </a:gridCol>
                <a:gridCol w="1117332">
                  <a:extLst>
                    <a:ext uri="{9D8B030D-6E8A-4147-A177-3AD203B41FA5}">
                      <a16:colId xmlns:a16="http://schemas.microsoft.com/office/drawing/2014/main" val="3899719252"/>
                    </a:ext>
                  </a:extLst>
                </a:gridCol>
                <a:gridCol w="1140610">
                  <a:extLst>
                    <a:ext uri="{9D8B030D-6E8A-4147-A177-3AD203B41FA5}">
                      <a16:colId xmlns:a16="http://schemas.microsoft.com/office/drawing/2014/main" val="1601244757"/>
                    </a:ext>
                  </a:extLst>
                </a:gridCol>
                <a:gridCol w="1140610">
                  <a:extLst>
                    <a:ext uri="{9D8B030D-6E8A-4147-A177-3AD203B41FA5}">
                      <a16:colId xmlns:a16="http://schemas.microsoft.com/office/drawing/2014/main" val="1667695915"/>
                    </a:ext>
                  </a:extLst>
                </a:gridCol>
                <a:gridCol w="887142">
                  <a:extLst>
                    <a:ext uri="{9D8B030D-6E8A-4147-A177-3AD203B41FA5}">
                      <a16:colId xmlns:a16="http://schemas.microsoft.com/office/drawing/2014/main" val="93875419"/>
                    </a:ext>
                  </a:extLst>
                </a:gridCol>
                <a:gridCol w="956975">
                  <a:extLst>
                    <a:ext uri="{9D8B030D-6E8A-4147-A177-3AD203B41FA5}">
                      <a16:colId xmlns:a16="http://schemas.microsoft.com/office/drawing/2014/main" val="3172918569"/>
                    </a:ext>
                  </a:extLst>
                </a:gridCol>
                <a:gridCol w="887142">
                  <a:extLst>
                    <a:ext uri="{9D8B030D-6E8A-4147-A177-3AD203B41FA5}">
                      <a16:colId xmlns:a16="http://schemas.microsoft.com/office/drawing/2014/main" val="3980676919"/>
                    </a:ext>
                  </a:extLst>
                </a:gridCol>
              </a:tblGrid>
              <a:tr h="45740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Round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Loss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Accuracy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Loss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Accuracy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50344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0.43153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0.57598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0.51222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0.76069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0.41905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0.53719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0.76572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91645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0.42111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0.43153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0.80737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0.53832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0.64479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0.82361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682651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0.41246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0.59349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0.81301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0.54907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0.65822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0.83434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199204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0.41124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0.41246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0.81947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0.56447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0.67235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81695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0.40407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0.59918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0.41125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0.82056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0.67703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0.84397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50652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0.60191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0.40407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0.82402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0.56519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0.68668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0.84929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7720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0.39649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0.60692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0.82848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0.56554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0.70147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0.85177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987124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0.39886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0.60191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0.39649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0.83021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0.56769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0.70633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0.85422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6966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0.39295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0.60328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0.39886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0.82957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0.55946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0.70839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0.85431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020095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0.39238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0.60555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0.39295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0.83376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0.56554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0.72002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0.85755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55244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0.60464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0.39238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0.83412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0.5659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0.72113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0.85834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460474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0.38765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0.57128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0.72467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0.86032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06963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0.38739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0.38765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0.56877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0.72611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0.86077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639184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0.38574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0.61101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0.38739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0.56734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0.72594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003187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0.38573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0.61101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0.38574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0.83776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0.56948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0.73238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0.86193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11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Advantages of Angular Variance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Increased Interpretability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Preserves the structure of real data points, making decision boundaries clearer.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better understanding of model decisions in sensitive applications like healthcare.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Consistency Across Nodes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Distributed and centralized metrics closely align, ensuring stable contributions to the global model.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Centralized Accuracy for both setups reaches </a:t>
            </a:r>
            <a:r>
              <a:rPr lang="en-US" b="1" dirty="0"/>
              <a:t>83%</a:t>
            </a:r>
            <a:r>
              <a:rPr lang="en-US" dirty="0"/>
              <a:t>, reflecting robust performance.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 and Efficiency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Removes the need for synthetic augmentation, reducing computational overhead.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Easily implementable in federated systems with heterogeneous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Data Augmentation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2172C5-3DC5-81DF-E00A-8EFEEE177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350" y="1205270"/>
            <a:ext cx="8229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Augmentation Techniques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Augmentation (Baseline)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Signals remain unchanged, serving as a reference.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Adding controlled random noise to simulate natural variations in the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Adjusting the amplitude of the signal without distorting its structure.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Altering the time axis to represent shifts in timing or event duration.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Reversing the order of the signal to test sequence-invariant properties.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Window-Based Techniques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Selecting a specific portion of the signal to simulate incomplete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Stretching or compressing segments of the signal to mimic prolonged or shortened events.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Techniques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Smooth adjustments to the signal’s amplitude using spline-based transformations.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Time-Warping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Enhanced temporal distortions to simulate dynamic signal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FFD07B-AEC8-D0A3-97DF-B7777BF4D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535680"/>
            <a:ext cx="5943600" cy="125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67AB6524-4E40-8BFC-0233-A641310106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795520"/>
            <a:ext cx="5943600" cy="129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Computational costs of embedding augmentation.</a:t>
            </a:r>
          </a:p>
          <a:p>
            <a:r>
              <a:t>Future Work: Dynamic augmentation techniques and expanding to other medical domains.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D8EB91-07A5-F513-6479-4FC3B5B48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093" y="1262029"/>
            <a:ext cx="784781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Learning Challenges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fragmented across nodes, limiting access to comprehensive datasets.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data augmentation methods alone (e.g., noise, scaling) provided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improvements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their inability to capture complex, diverse patterns across nodes.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of Embedding Augmentation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Walk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 Variance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emerged as the most effective augmentation techniques.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methods operate directly within the model’s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generating synthetic representations that expand feature diversity.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Embedding Augmentation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Enriches the feature space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synthetic internal representations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the model to learn more complex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generalization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nodes, addressing the challenges of heterogeneity and imbalanced data in distributed setups.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2340865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Dr. </a:t>
            </a:r>
            <a:r>
              <a:rPr lang="en-US" dirty="0" err="1"/>
              <a:t>Sagnik</a:t>
            </a:r>
            <a:r>
              <a:rPr lang="en-US" dirty="0"/>
              <a:t> </a:t>
            </a:r>
            <a:r>
              <a:rPr lang="en-US" dirty="0" err="1"/>
              <a:t>Dakshit</a:t>
            </a:r>
            <a:r>
              <a:rPr lang="en-US" dirty="0"/>
              <a:t>, Dr. Yi Li and Dr Arun Kulkarni for your guidance.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Experiment A: Multi-Class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1"/>
            <a:ext cx="8229600" cy="328929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Assess the impact of data augmentation on multi-class classification tasks.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feature space diversity and class separability.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MIT-BIH Arrhythmia Dataset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Four classes: Normal Sinus Rhythm, Atrial Fibrillation, Peri-Ventricular Contraction, Left Bundle Branch Block.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Challenge: Class imbalance, with rarer conditions underrepresented.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Augmentation Techniques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 Augmentation (Baseline)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Original signals, unmodified.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Jittering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Adds random noise to simulate variability.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Adjusts signal amplitude while preserving structure.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 Warping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Alters the time axis to simulate timing shifts.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Magnitude Warping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Smooth amplitude adjustments for feature diversity.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Window Slicing and Warping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Simulates partial or stretched signals.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959E0-8F10-181F-5B40-48CAF8A5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4597400"/>
            <a:ext cx="7626350" cy="19070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644C1-7829-D25E-EE76-85D84DB0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B6B8-748A-C1D9-C243-CE7D1802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Experiment A: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Samples before and after Augmentation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0EC9453-B93B-11BE-D6CA-15BBD75D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1466918"/>
            <a:ext cx="69932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94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ECBA743-4CAE-2282-E0E5-82410DA74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4614917"/>
            <a:ext cx="752126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augmentation process equalized the number of samples in each class, increasing the representation of smaller classes and addressing class imbalance. This resulted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198 samples per class, improving model training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420781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0632E-7F22-E6FE-13C8-C2049F1AC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FC58-36B7-F17D-0BC0-8BD85761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Multi-Class Classification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A11D9C-1AA1-CBAC-F5B4-98903564E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256173"/>
            <a:ext cx="7404100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impact of data augmentation on multi-label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challenges of overlapping labels and temporal dependencies in feature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PTB-XL Dataset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Multi-label ECG data with five classes: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 ECG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Conduction Disturbances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Myocardial Infarction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Hypertrophy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ST/T Changes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Multi-label nature: One signal may belong to multiple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Multi-Label 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 dependencies make signal integrity critical.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Overlapping labels complicate feature space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 must maintain label invariance.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000" dirty="0">
                <a:latin typeface="Arial" panose="020B0604020202020204" pitchFamily="34" charset="0"/>
              </a:rPr>
              <a:t>Augmenting one sample may increase the labels for multiple classes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 Techniques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Augmentation (Baseline)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Original signals, unchanged.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Simulates variations in signal amplitude.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Adds noise, but risks distorting critical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Warping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Introduces temporal variations to mimic irregularities.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4482A-4DBC-E159-0455-C22BA0F8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9344"/>
            <a:ext cx="9144000" cy="19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6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8653C-FD3F-4BB3-5B0D-06803FBD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3088-F02A-A828-44F8-CACC4643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Samples before and after Augmentation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EE97DF5-608D-E36B-F01E-105ED957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2759579"/>
            <a:ext cx="69932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8F1E846-63A5-AF0A-3693-26C65257E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4687746"/>
            <a:ext cx="75212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dirty="0"/>
              <a:t>The augmentation process improved representation across all classes while retaining the inherent multi-label complexity. Although exact class balance is not possible due to overlapping labels, the final distribution ensures a more comprehensive and representative dataset for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A7C16B-C9C0-04AA-A995-033F659E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1293091"/>
            <a:ext cx="5207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0 (Conduction Disturbances):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4,402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12,467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1 (Hypertrophy):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2,387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10,847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2 (Myocardial Infarction):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4,919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12,925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3 (Normal):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8,551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8,952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4 (ST-T Changes):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4,714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13,906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BAC99-08B7-40A1-4ACC-8E214D2E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3AE-74AA-8875-9CF4-E47ADAC2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18A5E3-A68C-1C7F-7861-5B944CD93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735" y="1656308"/>
            <a:ext cx="811452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effective augmentation, improved accuracy by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+3.13%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class separability and overall model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precision and recall for underrepresented classes.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Strengthened feature space alignment, enabling better class distinction.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noise, leading to slightly degraded performance in certain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Negatively impacted accuracy by disrupting temporal dependencies in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Class-Level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Underrepresented classes (e.g., Atrial Fibrillation) benefited significantly from scaling and magnitude warping.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 failed to enhance underrepresented classes due to added noise.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Grad-CAM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and 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attention on diagnostically relevant signal features (e.g., QRS complex).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 and 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Scattered attention across irrelevant regions, reducing model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and magnitude warping are optimal for multi-class tasks, achieving improved accuracy, precision,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4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2A9A1-6E59-EFDD-D54B-C7359374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2843-F03A-2449-EB57-10994D55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378278-E171-33A1-697A-EB10E907E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735" y="1656308"/>
            <a:ext cx="811452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effective augmentation, improved accuracy by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+3.13%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class separability and overall model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precision and recall for underrepresented classes.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Strengthened feature space alignment, enabling better class distinction.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noise, leading to slightly degraded performance in certain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Negatively impacted accuracy by disrupting temporal dependencies in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Class-Level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Underrepresented classes (e.g., Atrial Fibrillation) benefited significantly from scaling and magnitude warping.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 failed to enhance underrepresented classes due to added noise.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Grad-CAM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and 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attention on diagnostically relevant signal features (e.g., QRS complex).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 and 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Scattered attention across irrelevant regions, reducing model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and magnitude warping are optimal for multi-class tasks, achieving improved accuracy, precision,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2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4037</Words>
  <Application>Microsoft Office PowerPoint</Application>
  <PresentationFormat>On-screen Show (4:3)</PresentationFormat>
  <Paragraphs>793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How Does Augmentation Affect Feature Space: A Study Using Various Augmentation Methods in Distributed Learning</vt:lpstr>
      <vt:lpstr>Introduction</vt:lpstr>
      <vt:lpstr>Data Augmentation</vt:lpstr>
      <vt:lpstr>Experiment A: Multi-Class Classification</vt:lpstr>
      <vt:lpstr>Experiment A: Samples before and after Augmentation</vt:lpstr>
      <vt:lpstr>Experiment B: Multi-Class Classification</vt:lpstr>
      <vt:lpstr>Experiment B: Samples before and after Augmentation</vt:lpstr>
      <vt:lpstr>Experiment A: Results</vt:lpstr>
      <vt:lpstr>Experiment A: Results</vt:lpstr>
      <vt:lpstr>Experiment A: Results</vt:lpstr>
      <vt:lpstr>Experiment A: Grad-CAM Insights</vt:lpstr>
      <vt:lpstr>Experiment A: Results</vt:lpstr>
      <vt:lpstr>Experiment B: Grad-CAM Insights</vt:lpstr>
      <vt:lpstr>Experiment B: Grad-CAM Insights</vt:lpstr>
      <vt:lpstr>Conclusion for Experiment 1 and Experiment 2</vt:lpstr>
      <vt:lpstr>Disadvantages of Data Augmentation for Multi-Label Tasks</vt:lpstr>
      <vt:lpstr>How a Distributed Approach Helps</vt:lpstr>
      <vt:lpstr>Distributed Learning Framework</vt:lpstr>
      <vt:lpstr>Results of No Augmentation in Distributed Learning</vt:lpstr>
      <vt:lpstr>Challenges in the No Augmentation Setup</vt:lpstr>
      <vt:lpstr>Results of Magnitude Warping in Distributed Learning</vt:lpstr>
      <vt:lpstr>Advantages of Magnitude Warping in Distributed Learning</vt:lpstr>
      <vt:lpstr>Challenges and Limitations of Data Augmentation in Distributed Learning</vt:lpstr>
      <vt:lpstr>The Pivot: Embedding Augmentation</vt:lpstr>
      <vt:lpstr>Embedding Augmentation in Distributed Learning</vt:lpstr>
      <vt:lpstr>Results of RWE Augmentation</vt:lpstr>
      <vt:lpstr>Advantages and Applications of RWE Augmentation</vt:lpstr>
      <vt:lpstr>Results of Angular Variance Augmentation</vt:lpstr>
      <vt:lpstr>Advantages of Angular Variance</vt:lpstr>
      <vt:lpstr>Challenges and Future Directions</vt:lpstr>
      <vt:lpstr>Conclusion</vt:lpstr>
      <vt:lpstr>Acknowledgments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Nikil Sharan Prabahar Balasubramanian</cp:lastModifiedBy>
  <cp:revision>24</cp:revision>
  <dcterms:created xsi:type="dcterms:W3CDTF">2013-01-27T09:14:16Z</dcterms:created>
  <dcterms:modified xsi:type="dcterms:W3CDTF">2024-11-18T07:03:20Z</dcterms:modified>
  <cp:category/>
</cp:coreProperties>
</file>