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Viga"/>
      <p:regular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uO6etUn7GUv0wy6RrN1AK4D86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10458A-85F3-4E91-9A7B-17672CE77141}">
  <a:tblStyle styleId="{B110458A-85F3-4E91-9A7B-17672CE771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Vig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5bf3c25b_0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e15bf3c25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5bf3c25b_0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e15bf3c25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5bf3c25b_0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e15bf3c25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3381b5de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e23381b5d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15bf3c25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e15bf3c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5bf3c25b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15bf3c25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15bf3c25b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e15bf3c25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3381b5de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23381b5d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15bf3c25b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e15bf3c25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15bf3c25b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15bf3c25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5bf3c25b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15bf3c25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e15bf3c25b_1_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ge15bf3c25b_1_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e15bf3c25b_1_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e15bf3c25b_1_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e15bf3c25b_1_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e15bf3c25b_1_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e15bf3c25b_1_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15bf3c25b_1_4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e15bf3c25b_1_4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e15bf3c25b_1_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15bf3c25b_1_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15bf3c25b_1_50"/>
          <p:cNvSpPr txBox="1"/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ge15bf3c25b_1_50"/>
          <p:cNvSpPr txBox="1"/>
          <p:nvPr>
            <p:ph idx="1" type="subTitle"/>
          </p:nvPr>
        </p:nvSpPr>
        <p:spPr>
          <a:xfrm>
            <a:off x="714300" y="2000200"/>
            <a:ext cx="3193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ge15bf3c25b_1_50"/>
          <p:cNvGrpSpPr/>
          <p:nvPr/>
        </p:nvGrpSpPr>
        <p:grpSpPr>
          <a:xfrm rot="10800000">
            <a:off x="-259786" y="3605298"/>
            <a:ext cx="5248107" cy="1538214"/>
            <a:chOff x="4547790" y="1052382"/>
            <a:chExt cx="2831305" cy="873043"/>
          </a:xfrm>
        </p:grpSpPr>
        <p:sp>
          <p:nvSpPr>
            <p:cNvPr id="59" name="Google Shape;59;ge15bf3c25b_1_50"/>
            <p:cNvSpPr/>
            <p:nvPr/>
          </p:nvSpPr>
          <p:spPr>
            <a:xfrm>
              <a:off x="4547790" y="1052382"/>
              <a:ext cx="2831305" cy="873043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e15bf3c25b_1_50"/>
            <p:cNvSpPr/>
            <p:nvPr/>
          </p:nvSpPr>
          <p:spPr>
            <a:xfrm>
              <a:off x="4567323" y="1053052"/>
              <a:ext cx="2811772" cy="789201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ge15bf3c25b_1_50"/>
          <p:cNvGrpSpPr/>
          <p:nvPr/>
        </p:nvGrpSpPr>
        <p:grpSpPr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62" name="Google Shape;62;ge15bf3c25b_1_50"/>
            <p:cNvSpPr/>
            <p:nvPr/>
          </p:nvSpPr>
          <p:spPr>
            <a:xfrm flipH="1">
              <a:off x="4988441" y="0"/>
              <a:ext cx="4155560" cy="1326375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e15bf3c25b_1_50"/>
            <p:cNvSpPr/>
            <p:nvPr/>
          </p:nvSpPr>
          <p:spPr>
            <a:xfrm flipH="1">
              <a:off x="4988441" y="0"/>
              <a:ext cx="4155560" cy="1198016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ge15bf3c25b_1_59"/>
          <p:cNvGrpSpPr/>
          <p:nvPr/>
        </p:nvGrpSpPr>
        <p:grpSpPr>
          <a:xfrm>
            <a:off x="5611224" y="126"/>
            <a:ext cx="3532776" cy="2787949"/>
            <a:chOff x="5611224" y="126"/>
            <a:chExt cx="3532776" cy="2787949"/>
          </a:xfrm>
        </p:grpSpPr>
        <p:sp>
          <p:nvSpPr>
            <p:cNvPr id="66" name="Google Shape;66;ge15bf3c25b_1_59"/>
            <p:cNvSpPr/>
            <p:nvPr/>
          </p:nvSpPr>
          <p:spPr>
            <a:xfrm rot="10800000">
              <a:off x="5611224" y="126"/>
              <a:ext cx="3532775" cy="278794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e15bf3c25b_1_59"/>
            <p:cNvSpPr/>
            <p:nvPr/>
          </p:nvSpPr>
          <p:spPr>
            <a:xfrm rot="10800000">
              <a:off x="5838148" y="4735"/>
              <a:ext cx="3305852" cy="242053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ge15bf3c25b_1_5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ge15bf3c25b_1_59"/>
          <p:cNvSpPr txBox="1"/>
          <p:nvPr>
            <p:ph idx="1" type="subTitle"/>
          </p:nvPr>
        </p:nvSpPr>
        <p:spPr>
          <a:xfrm>
            <a:off x="2033438" y="1321545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0" name="Google Shape;70;ge15bf3c25b_1_59"/>
          <p:cNvSpPr txBox="1"/>
          <p:nvPr>
            <p:ph idx="2" type="subTitle"/>
          </p:nvPr>
        </p:nvSpPr>
        <p:spPr>
          <a:xfrm>
            <a:off x="2033450" y="1713345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e15bf3c25b_1_59"/>
          <p:cNvSpPr txBox="1"/>
          <p:nvPr>
            <p:ph idx="3" type="subTitle"/>
          </p:nvPr>
        </p:nvSpPr>
        <p:spPr>
          <a:xfrm>
            <a:off x="5906113" y="1321545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2" name="Google Shape;72;ge15bf3c25b_1_59"/>
          <p:cNvSpPr txBox="1"/>
          <p:nvPr>
            <p:ph idx="4" type="subTitle"/>
          </p:nvPr>
        </p:nvSpPr>
        <p:spPr>
          <a:xfrm>
            <a:off x="5906125" y="1713345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e15bf3c25b_1_59"/>
          <p:cNvSpPr txBox="1"/>
          <p:nvPr>
            <p:ph idx="5" type="subTitle"/>
          </p:nvPr>
        </p:nvSpPr>
        <p:spPr>
          <a:xfrm>
            <a:off x="2033438" y="2979208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4" name="Google Shape;74;ge15bf3c25b_1_59"/>
          <p:cNvSpPr txBox="1"/>
          <p:nvPr>
            <p:ph idx="6" type="subTitle"/>
          </p:nvPr>
        </p:nvSpPr>
        <p:spPr>
          <a:xfrm>
            <a:off x="2033450" y="3371008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e15bf3c25b_1_59"/>
          <p:cNvSpPr txBox="1"/>
          <p:nvPr>
            <p:ph idx="7" type="subTitle"/>
          </p:nvPr>
        </p:nvSpPr>
        <p:spPr>
          <a:xfrm>
            <a:off x="5906113" y="2979208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6" name="Google Shape;76;ge15bf3c25b_1_59"/>
          <p:cNvSpPr txBox="1"/>
          <p:nvPr>
            <p:ph idx="8" type="subTitle"/>
          </p:nvPr>
        </p:nvSpPr>
        <p:spPr>
          <a:xfrm>
            <a:off x="5906125" y="3371008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7" name="Google Shape;77;ge15bf3c25b_1_59"/>
          <p:cNvGrpSpPr/>
          <p:nvPr/>
        </p:nvGrpSpPr>
        <p:grpSpPr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78" name="Google Shape;78;ge15bf3c25b_1_59"/>
            <p:cNvSpPr/>
            <p:nvPr/>
          </p:nvSpPr>
          <p:spPr>
            <a:xfrm>
              <a:off x="0" y="2788075"/>
              <a:ext cx="2984654" cy="2355390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15bf3c25b_1_59"/>
            <p:cNvSpPr/>
            <p:nvPr/>
          </p:nvSpPr>
          <p:spPr>
            <a:xfrm>
              <a:off x="0" y="3094579"/>
              <a:ext cx="2792938" cy="2044978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5bf3c25b_1_1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e15bf3c25b_1_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15bf3c25b_1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e15bf3c25b_1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e15bf3c25b_1_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5bf3c25b_1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e15bf3c25b_1_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e15bf3c25b_1_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e15bf3c25b_1_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15bf3c25b_1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e15bf3c25b_1_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15bf3c25b_1_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e15bf3c25b_1_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e15bf3c25b_1_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5bf3c25b_1_3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e15bf3c25b_1_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5bf3c25b_1_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e15bf3c25b_1_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e15bf3c25b_1_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e15bf3c25b_1_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e15bf3c25b_1_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e15bf3c25b_1_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5bf3c25b_1_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e15bf3c25b_1_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5bf3c25b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e15bf3c25b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e15bf3c25b_1_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17850" y="1516566"/>
            <a:ext cx="7857799" cy="14231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600">
                <a:solidFill>
                  <a:srgbClr val="FF9900"/>
                </a:solidFill>
              </a:rPr>
              <a:t>AI BOOTCAMP 2021</a:t>
            </a:r>
            <a:endParaRPr sz="6600">
              <a:solidFill>
                <a:srgbClr val="FF9900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531255" y="2995090"/>
            <a:ext cx="4081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5bf3c25b_0_266"/>
          <p:cNvSpPr/>
          <p:nvPr/>
        </p:nvSpPr>
        <p:spPr>
          <a:xfrm>
            <a:off x="872425" y="1781254"/>
            <a:ext cx="76332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How do you plan to use this solution?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What are the </a:t>
            </a:r>
            <a:r>
              <a:rPr lang="en" sz="1800">
                <a:solidFill>
                  <a:schemeClr val="dk1"/>
                </a:solidFill>
              </a:rPr>
              <a:t>future plans?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8" name="Google Shape;158;ge15bf3c25b_0_266"/>
          <p:cNvSpPr txBox="1"/>
          <p:nvPr/>
        </p:nvSpPr>
        <p:spPr>
          <a:xfrm>
            <a:off x="1627851" y="377850"/>
            <a:ext cx="59745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Font typeface="Viga"/>
              <a:buNone/>
            </a:pPr>
            <a:r>
              <a:rPr b="1" lang="en" sz="5600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Deploy</a:t>
            </a:r>
            <a:endParaRPr b="0" i="0" sz="2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e15bf3c25b_0_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0" y="413213"/>
            <a:ext cx="1027875" cy="1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15bf3c25b_0_272"/>
          <p:cNvSpPr txBox="1"/>
          <p:nvPr/>
        </p:nvSpPr>
        <p:spPr>
          <a:xfrm>
            <a:off x="193529" y="301640"/>
            <a:ext cx="74088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Font typeface="Viga"/>
              <a:buNone/>
            </a:pPr>
            <a:r>
              <a:rPr b="1" i="0" lang="en" sz="4400" u="none" cap="none" strike="noStrike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AI Ethics Canvas </a:t>
            </a:r>
            <a:endParaRPr>
              <a:solidFill>
                <a:srgbClr val="FF9900"/>
              </a:solidFill>
            </a:endParaRPr>
          </a:p>
        </p:txBody>
      </p:sp>
      <p:grpSp>
        <p:nvGrpSpPr>
          <p:cNvPr id="165" name="Google Shape;165;ge15bf3c25b_0_272"/>
          <p:cNvGrpSpPr/>
          <p:nvPr/>
        </p:nvGrpSpPr>
        <p:grpSpPr>
          <a:xfrm>
            <a:off x="4168384" y="749958"/>
            <a:ext cx="3876243" cy="4063995"/>
            <a:chOff x="1109878" y="0"/>
            <a:chExt cx="3876243" cy="4063995"/>
          </a:xfrm>
        </p:grpSpPr>
        <p:sp>
          <p:nvSpPr>
            <p:cNvPr id="166" name="Google Shape;166;ge15bf3c25b_0_272"/>
            <p:cNvSpPr/>
            <p:nvPr/>
          </p:nvSpPr>
          <p:spPr>
            <a:xfrm>
              <a:off x="2214607" y="1311046"/>
              <a:ext cx="1666500" cy="1441500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7BD7C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e15bf3c25b_0_272"/>
            <p:cNvSpPr txBox="1"/>
            <p:nvPr/>
          </p:nvSpPr>
          <p:spPr>
            <a:xfrm>
              <a:off x="2490752" y="1549923"/>
              <a:ext cx="1114200" cy="9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AI Ethics Canvas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6 Principles</a:t>
              </a:r>
              <a:endParaRPr/>
            </a:p>
          </p:txBody>
        </p:sp>
        <p:sp>
          <p:nvSpPr>
            <p:cNvPr id="168" name="Google Shape;168;ge15bf3c25b_0_272"/>
            <p:cNvSpPr/>
            <p:nvPr/>
          </p:nvSpPr>
          <p:spPr>
            <a:xfrm>
              <a:off x="3258092" y="621385"/>
              <a:ext cx="628800" cy="5418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5F1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e15bf3c25b_0_272"/>
            <p:cNvSpPr/>
            <p:nvPr/>
          </p:nvSpPr>
          <p:spPr>
            <a:xfrm>
              <a:off x="2368106" y="0"/>
              <a:ext cx="1365600" cy="1181400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7BD7C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ge15bf3c25b_0_272"/>
            <p:cNvSpPr txBox="1"/>
            <p:nvPr/>
          </p:nvSpPr>
          <p:spPr>
            <a:xfrm>
              <a:off x="2594415" y="195784"/>
              <a:ext cx="9129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Human Rights</a:t>
              </a:r>
              <a:endParaRPr/>
            </a:p>
          </p:txBody>
        </p:sp>
        <p:sp>
          <p:nvSpPr>
            <p:cNvPr id="171" name="Google Shape;171;ge15bf3c25b_0_272"/>
            <p:cNvSpPr/>
            <p:nvPr/>
          </p:nvSpPr>
          <p:spPr>
            <a:xfrm>
              <a:off x="3991865" y="1634134"/>
              <a:ext cx="628800" cy="5418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5F1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e15bf3c25b_0_272"/>
            <p:cNvSpPr/>
            <p:nvPr/>
          </p:nvSpPr>
          <p:spPr>
            <a:xfrm>
              <a:off x="3620521" y="726643"/>
              <a:ext cx="1365600" cy="1181400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7BD7C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e15bf3c25b_0_272"/>
            <p:cNvSpPr txBox="1"/>
            <p:nvPr/>
          </p:nvSpPr>
          <p:spPr>
            <a:xfrm>
              <a:off x="3846830" y="922427"/>
              <a:ext cx="9129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Bias</a:t>
              </a:r>
              <a:endParaRPr/>
            </a:p>
          </p:txBody>
        </p:sp>
        <p:sp>
          <p:nvSpPr>
            <p:cNvPr id="174" name="Google Shape;174;ge15bf3c25b_0_272"/>
            <p:cNvSpPr/>
            <p:nvPr/>
          </p:nvSpPr>
          <p:spPr>
            <a:xfrm>
              <a:off x="3482139" y="2777337"/>
              <a:ext cx="628800" cy="5418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5F1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e15bf3c25b_0_272"/>
            <p:cNvSpPr/>
            <p:nvPr/>
          </p:nvSpPr>
          <p:spPr>
            <a:xfrm>
              <a:off x="3620521" y="2155139"/>
              <a:ext cx="1365600" cy="1181400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7BD7C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e15bf3c25b_0_272"/>
            <p:cNvSpPr txBox="1"/>
            <p:nvPr/>
          </p:nvSpPr>
          <p:spPr>
            <a:xfrm>
              <a:off x="3846830" y="2350923"/>
              <a:ext cx="9129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Inclusion</a:t>
              </a:r>
              <a:endParaRPr/>
            </a:p>
          </p:txBody>
        </p:sp>
        <p:sp>
          <p:nvSpPr>
            <p:cNvPr id="177" name="Google Shape;177;ge15bf3c25b_0_272"/>
            <p:cNvSpPr/>
            <p:nvPr/>
          </p:nvSpPr>
          <p:spPr>
            <a:xfrm>
              <a:off x="2217708" y="2896006"/>
              <a:ext cx="628800" cy="5418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5F1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e15bf3c25b_0_272"/>
            <p:cNvSpPr/>
            <p:nvPr/>
          </p:nvSpPr>
          <p:spPr>
            <a:xfrm>
              <a:off x="2368106" y="2882595"/>
              <a:ext cx="1365600" cy="1181400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7BD7C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e15bf3c25b_0_272"/>
            <p:cNvSpPr txBox="1"/>
            <p:nvPr/>
          </p:nvSpPr>
          <p:spPr>
            <a:xfrm>
              <a:off x="2594415" y="3078379"/>
              <a:ext cx="9129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Privacy</a:t>
              </a:r>
              <a:endParaRPr/>
            </a:p>
          </p:txBody>
        </p:sp>
        <p:sp>
          <p:nvSpPr>
            <p:cNvPr id="180" name="Google Shape;180;ge15bf3c25b_0_272"/>
            <p:cNvSpPr/>
            <p:nvPr/>
          </p:nvSpPr>
          <p:spPr>
            <a:xfrm>
              <a:off x="1471919" y="1883664"/>
              <a:ext cx="628800" cy="5418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5F1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e15bf3c25b_0_272"/>
            <p:cNvSpPr/>
            <p:nvPr/>
          </p:nvSpPr>
          <p:spPr>
            <a:xfrm>
              <a:off x="1109878" y="2155952"/>
              <a:ext cx="1365600" cy="1181400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7BD7C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e15bf3c25b_0_272"/>
            <p:cNvSpPr txBox="1"/>
            <p:nvPr/>
          </p:nvSpPr>
          <p:spPr>
            <a:xfrm>
              <a:off x="1336187" y="2351736"/>
              <a:ext cx="9129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Explainable AI</a:t>
              </a:r>
              <a:endParaRPr/>
            </a:p>
          </p:txBody>
        </p:sp>
        <p:sp>
          <p:nvSpPr>
            <p:cNvPr id="183" name="Google Shape;183;ge15bf3c25b_0_272"/>
            <p:cNvSpPr/>
            <p:nvPr/>
          </p:nvSpPr>
          <p:spPr>
            <a:xfrm>
              <a:off x="1109878" y="725017"/>
              <a:ext cx="1365600" cy="1181400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7BD7C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e15bf3c25b_0_272"/>
            <p:cNvSpPr txBox="1"/>
            <p:nvPr/>
          </p:nvSpPr>
          <p:spPr>
            <a:xfrm>
              <a:off x="1336187" y="920801"/>
              <a:ext cx="912900" cy="7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Level of Autonomy</a:t>
              </a:r>
              <a:endParaRPr/>
            </a:p>
          </p:txBody>
        </p:sp>
      </p:grpSp>
      <p:sp>
        <p:nvSpPr>
          <p:cNvPr id="185" name="Google Shape;185;ge15bf3c25b_0_272"/>
          <p:cNvSpPr/>
          <p:nvPr/>
        </p:nvSpPr>
        <p:spPr>
          <a:xfrm>
            <a:off x="872425" y="1781250"/>
            <a:ext cx="2844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Which of the categories applicable?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Why?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5bf3c25b_0_398"/>
          <p:cNvSpPr/>
          <p:nvPr/>
        </p:nvSpPr>
        <p:spPr>
          <a:xfrm>
            <a:off x="872425" y="1781254"/>
            <a:ext cx="76332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Please show your solution using the Teachable Machine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1" name="Google Shape;191;ge15bf3c25b_0_398"/>
          <p:cNvSpPr txBox="1"/>
          <p:nvPr/>
        </p:nvSpPr>
        <p:spPr>
          <a:xfrm>
            <a:off x="1627851" y="377850"/>
            <a:ext cx="59745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Font typeface="Viga"/>
              <a:buNone/>
            </a:pPr>
            <a:r>
              <a:rPr b="1" lang="en" sz="5600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DEMO</a:t>
            </a:r>
            <a:endParaRPr b="0" i="0" sz="2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5bf3c25b_0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0" y="413213"/>
            <a:ext cx="1027875" cy="1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3381b5de_0_147"/>
          <p:cNvSpPr txBox="1"/>
          <p:nvPr/>
        </p:nvSpPr>
        <p:spPr>
          <a:xfrm>
            <a:off x="2088651" y="589575"/>
            <a:ext cx="59745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Font typeface="Viga"/>
              <a:buNone/>
            </a:pPr>
            <a:r>
              <a:rPr b="1" i="0" lang="en" sz="5600" u="none" cap="none" strike="noStrike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Introductions!</a:t>
            </a:r>
            <a:endParaRPr b="0" i="0" sz="2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e23381b5de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125" y="461613"/>
            <a:ext cx="1354525" cy="13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e23381b5de_0_147"/>
          <p:cNvSpPr txBox="1"/>
          <p:nvPr/>
        </p:nvSpPr>
        <p:spPr>
          <a:xfrm>
            <a:off x="1847325" y="1617450"/>
            <a:ext cx="674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" sz="5600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Team name: ABC</a:t>
            </a:r>
            <a:endParaRPr b="1" sz="5600">
              <a:solidFill>
                <a:srgbClr val="FF9900"/>
              </a:solidFill>
              <a:latin typeface="Viga"/>
              <a:ea typeface="Viga"/>
              <a:cs typeface="Viga"/>
              <a:sym typeface="Vig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1" sz="5600">
              <a:solidFill>
                <a:srgbClr val="FF9900"/>
              </a:solidFill>
              <a:latin typeface="Viga"/>
              <a:ea typeface="Viga"/>
              <a:cs typeface="Viga"/>
              <a:sym typeface="Vig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" sz="5600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Team member: ABC, ABC, ABC</a:t>
            </a:r>
            <a:endParaRPr b="1" sz="5600">
              <a:solidFill>
                <a:srgbClr val="FF9900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5bf3c25b_0_0"/>
          <p:cNvSpPr txBox="1"/>
          <p:nvPr>
            <p:ph type="title"/>
          </p:nvPr>
        </p:nvSpPr>
        <p:spPr>
          <a:xfrm>
            <a:off x="714300" y="265799"/>
            <a:ext cx="61128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>
                <a:solidFill>
                  <a:srgbClr val="FF9900"/>
                </a:solidFill>
              </a:rPr>
              <a:t>AI Project Cycle</a:t>
            </a:r>
            <a:endParaRPr>
              <a:solidFill>
                <a:srgbClr val="FF9900"/>
              </a:solidFill>
            </a:endParaRPr>
          </a:p>
        </p:txBody>
      </p:sp>
      <p:grpSp>
        <p:nvGrpSpPr>
          <p:cNvPr id="98" name="Google Shape;98;ge15bf3c25b_0_0"/>
          <p:cNvGrpSpPr/>
          <p:nvPr/>
        </p:nvGrpSpPr>
        <p:grpSpPr>
          <a:xfrm>
            <a:off x="2254980" y="1870305"/>
            <a:ext cx="2743391" cy="2609400"/>
            <a:chOff x="309943" y="-4990"/>
            <a:chExt cx="2743391" cy="2609400"/>
          </a:xfrm>
        </p:grpSpPr>
        <p:sp>
          <p:nvSpPr>
            <p:cNvPr id="99" name="Google Shape;99;ge15bf3c25b_0_0"/>
            <p:cNvSpPr/>
            <p:nvPr/>
          </p:nvSpPr>
          <p:spPr>
            <a:xfrm>
              <a:off x="376882" y="-4990"/>
              <a:ext cx="2609400" cy="2609400"/>
            </a:xfrm>
            <a:custGeom>
              <a:rect b="b" l="l" r="r" t="t"/>
              <a:pathLst>
                <a:path extrusionOk="0" h="120000" w="120000">
                  <a:moveTo>
                    <a:pt x="73731" y="5099"/>
                  </a:moveTo>
                  <a:lnTo>
                    <a:pt x="73731" y="5099"/>
                  </a:lnTo>
                  <a:cubicBezTo>
                    <a:pt x="99995" y="11668"/>
                    <a:pt x="117929" y="35919"/>
                    <a:pt x="116515" y="62955"/>
                  </a:cubicBezTo>
                  <a:cubicBezTo>
                    <a:pt x="115101" y="89992"/>
                    <a:pt x="94736" y="112240"/>
                    <a:pt x="67930" y="116034"/>
                  </a:cubicBezTo>
                  <a:cubicBezTo>
                    <a:pt x="41123" y="119827"/>
                    <a:pt x="15385" y="104103"/>
                    <a:pt x="6524" y="78521"/>
                  </a:cubicBezTo>
                  <a:cubicBezTo>
                    <a:pt x="-2336" y="52938"/>
                    <a:pt x="8164" y="24663"/>
                    <a:pt x="31575" y="11065"/>
                  </a:cubicBezTo>
                  <a:lnTo>
                    <a:pt x="30127" y="7993"/>
                  </a:lnTo>
                  <a:lnTo>
                    <a:pt x="37224" y="11670"/>
                  </a:lnTo>
                  <a:lnTo>
                    <a:pt x="35731" y="19884"/>
                  </a:lnTo>
                  <a:lnTo>
                    <a:pt x="34284" y="16814"/>
                  </a:lnTo>
                  <a:lnTo>
                    <a:pt x="34284" y="16814"/>
                  </a:lnTo>
                  <a:cubicBezTo>
                    <a:pt x="13668" y="29090"/>
                    <a:pt x="4603" y="54227"/>
                    <a:pt x="12640" y="76835"/>
                  </a:cubicBezTo>
                  <a:cubicBezTo>
                    <a:pt x="20677" y="99444"/>
                    <a:pt x="43573" y="113219"/>
                    <a:pt x="67313" y="109728"/>
                  </a:cubicBezTo>
                  <a:cubicBezTo>
                    <a:pt x="91052" y="106238"/>
                    <a:pt x="109013" y="86454"/>
                    <a:pt x="110202" y="62489"/>
                  </a:cubicBezTo>
                  <a:cubicBezTo>
                    <a:pt x="111390" y="38524"/>
                    <a:pt x="95473" y="17060"/>
                    <a:pt x="72195" y="11239"/>
                  </a:cubicBezTo>
                  <a:close/>
                </a:path>
              </a:pathLst>
            </a:custGeom>
            <a:solidFill>
              <a:srgbClr val="D5F1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e15bf3c25b_0_0"/>
            <p:cNvSpPr/>
            <p:nvPr/>
          </p:nvSpPr>
          <p:spPr>
            <a:xfrm>
              <a:off x="1226689" y="354"/>
              <a:ext cx="909900" cy="454800"/>
            </a:xfrm>
            <a:prstGeom prst="roundRect">
              <a:avLst>
                <a:gd fmla="val 16667" name="adj"/>
              </a:avLst>
            </a:prstGeom>
            <a:solidFill>
              <a:srgbClr val="1BC3C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e15bf3c25b_0_0"/>
            <p:cNvSpPr txBox="1"/>
            <p:nvPr/>
          </p:nvSpPr>
          <p:spPr>
            <a:xfrm>
              <a:off x="1248894" y="22559"/>
              <a:ext cx="8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Scoping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e15bf3c25b_0_0"/>
            <p:cNvSpPr/>
            <p:nvPr/>
          </p:nvSpPr>
          <p:spPr>
            <a:xfrm>
              <a:off x="2143434" y="529637"/>
              <a:ext cx="909900" cy="454800"/>
            </a:xfrm>
            <a:prstGeom prst="roundRect">
              <a:avLst>
                <a:gd fmla="val 16667" name="adj"/>
              </a:avLst>
            </a:prstGeom>
            <a:solidFill>
              <a:srgbClr val="9CCEE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e15bf3c25b_0_0"/>
            <p:cNvSpPr txBox="1"/>
            <p:nvPr/>
          </p:nvSpPr>
          <p:spPr>
            <a:xfrm>
              <a:off x="2165639" y="551842"/>
              <a:ext cx="8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e15bf3c25b_0_0"/>
            <p:cNvSpPr/>
            <p:nvPr/>
          </p:nvSpPr>
          <p:spPr>
            <a:xfrm>
              <a:off x="2143434" y="1588204"/>
              <a:ext cx="909900" cy="454800"/>
            </a:xfrm>
            <a:prstGeom prst="roundRect">
              <a:avLst>
                <a:gd fmla="val 16667" name="adj"/>
              </a:avLst>
            </a:prstGeom>
            <a:solidFill>
              <a:srgbClr val="1BC3C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15bf3c25b_0_0"/>
            <p:cNvSpPr txBox="1"/>
            <p:nvPr/>
          </p:nvSpPr>
          <p:spPr>
            <a:xfrm>
              <a:off x="2165639" y="1610409"/>
              <a:ext cx="8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e15bf3c25b_0_0"/>
            <p:cNvSpPr/>
            <p:nvPr/>
          </p:nvSpPr>
          <p:spPr>
            <a:xfrm>
              <a:off x="1226689" y="2117487"/>
              <a:ext cx="909900" cy="454800"/>
            </a:xfrm>
            <a:prstGeom prst="roundRect">
              <a:avLst>
                <a:gd fmla="val 16667" name="adj"/>
              </a:avLst>
            </a:prstGeom>
            <a:solidFill>
              <a:srgbClr val="9CCEE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e15bf3c25b_0_0"/>
            <p:cNvSpPr txBox="1"/>
            <p:nvPr/>
          </p:nvSpPr>
          <p:spPr>
            <a:xfrm>
              <a:off x="1248894" y="2139692"/>
              <a:ext cx="8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e15bf3c25b_0_0"/>
            <p:cNvSpPr/>
            <p:nvPr/>
          </p:nvSpPr>
          <p:spPr>
            <a:xfrm>
              <a:off x="309943" y="1588204"/>
              <a:ext cx="909900" cy="454800"/>
            </a:xfrm>
            <a:prstGeom prst="roundRect">
              <a:avLst>
                <a:gd fmla="val 16667" name="adj"/>
              </a:avLst>
            </a:prstGeom>
            <a:solidFill>
              <a:srgbClr val="1BC3C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15bf3c25b_0_0"/>
            <p:cNvSpPr txBox="1"/>
            <p:nvPr/>
          </p:nvSpPr>
          <p:spPr>
            <a:xfrm>
              <a:off x="332148" y="1610409"/>
              <a:ext cx="8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15bf3c25b_0_0"/>
            <p:cNvSpPr/>
            <p:nvPr/>
          </p:nvSpPr>
          <p:spPr>
            <a:xfrm>
              <a:off x="309943" y="529637"/>
              <a:ext cx="909900" cy="454800"/>
            </a:xfrm>
            <a:prstGeom prst="roundRect">
              <a:avLst>
                <a:gd fmla="val 16667" name="adj"/>
              </a:avLst>
            </a:prstGeom>
            <a:solidFill>
              <a:srgbClr val="9CCEE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15bf3c25b_0_0"/>
            <p:cNvSpPr txBox="1"/>
            <p:nvPr/>
          </p:nvSpPr>
          <p:spPr>
            <a:xfrm>
              <a:off x="332148" y="551842"/>
              <a:ext cx="8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5bf3c25b_0_12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AI Project Problem Statement</a:t>
            </a:r>
            <a:endParaRPr>
              <a:solidFill>
                <a:srgbClr val="FF9900"/>
              </a:solidFill>
            </a:endParaRPr>
          </a:p>
        </p:txBody>
      </p:sp>
      <p:graphicFrame>
        <p:nvGraphicFramePr>
          <p:cNvPr id="117" name="Google Shape;117;ge15bf3c25b_0_127"/>
          <p:cNvGraphicFramePr/>
          <p:nvPr/>
        </p:nvGraphicFramePr>
        <p:xfrm>
          <a:off x="714300" y="12797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{B110458A-85F3-4E91-9A7B-17672CE77141}</a:tableStyleId>
              </a:tblPr>
              <a:tblGrid>
                <a:gridCol w="2294175"/>
                <a:gridCol w="3369300"/>
                <a:gridCol w="1219050"/>
              </a:tblGrid>
              <a:tr h="637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chemeClr val="lt1"/>
                          </a:solidFill>
                        </a:rPr>
                        <a:t>Our 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rgbClr val="4FDB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/>
                        <a:t>[stakeholders]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1D5D7D"/>
                          </a:solidFill>
                        </a:rPr>
                        <a:t>Who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rgbClr val="D9F7F2"/>
                    </a:solidFill>
                  </a:tcPr>
                </a:tc>
              </a:tr>
              <a:tr h="637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chemeClr val="lt1"/>
                          </a:solidFill>
                        </a:rPr>
                        <a:t>Has a problem that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rgbClr val="4FDB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/>
                        <a:t>[issue, problem, need]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1D5D7D"/>
                          </a:solidFill>
                        </a:rPr>
                        <a:t>What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rgbClr val="D9F7F2"/>
                    </a:solidFill>
                  </a:tcPr>
                </a:tc>
              </a:tr>
              <a:tr h="637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chemeClr val="lt1"/>
                          </a:solidFill>
                        </a:rPr>
                        <a:t>When / while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rgbClr val="4FDB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/>
                        <a:t>[context, situation]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1D5D7D"/>
                          </a:solidFill>
                        </a:rPr>
                        <a:t>Where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rgbClr val="D9F7F2"/>
                    </a:solidFill>
                  </a:tcPr>
                </a:tc>
              </a:tr>
              <a:tr h="637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chemeClr val="lt1"/>
                          </a:solidFill>
                        </a:rPr>
                        <a:t>An ideal solution would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rgbClr val="4FDB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/>
                        <a:t>[benefit of the solution for them]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1D5D7D"/>
                          </a:solidFill>
                        </a:rPr>
                        <a:t>Why</a:t>
                      </a:r>
                      <a:endParaRPr sz="1900" u="none" cap="none" strike="noStrike"/>
                    </a:p>
                  </a:txBody>
                  <a:tcPr marT="45725" marB="45725" marR="91450" marL="91450">
                    <a:solidFill>
                      <a:srgbClr val="D9F7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5bf3c25b_0_242"/>
          <p:cNvSpPr/>
          <p:nvPr/>
        </p:nvSpPr>
        <p:spPr>
          <a:xfrm>
            <a:off x="872425" y="1781254"/>
            <a:ext cx="76332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What are the research details that you have collected?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ge15bf3c25b_0_242"/>
          <p:cNvSpPr txBox="1"/>
          <p:nvPr/>
        </p:nvSpPr>
        <p:spPr>
          <a:xfrm>
            <a:off x="1627850" y="377850"/>
            <a:ext cx="7061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Font typeface="Viga"/>
              <a:buNone/>
            </a:pPr>
            <a:r>
              <a:rPr b="1" lang="en" sz="5600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Problem Statement</a:t>
            </a:r>
            <a:endParaRPr b="0" i="0" sz="2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e15bf3c25b_0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0" y="413213"/>
            <a:ext cx="1027875" cy="1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3381b5de_0_132"/>
          <p:cNvSpPr/>
          <p:nvPr/>
        </p:nvSpPr>
        <p:spPr>
          <a:xfrm>
            <a:off x="872425" y="1781254"/>
            <a:ext cx="76332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Where do you get your data from?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How many classes?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How many images per classes?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ge23381b5de_0_132"/>
          <p:cNvSpPr txBox="1"/>
          <p:nvPr/>
        </p:nvSpPr>
        <p:spPr>
          <a:xfrm>
            <a:off x="1627851" y="377850"/>
            <a:ext cx="59745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Font typeface="Viga"/>
              <a:buNone/>
            </a:pPr>
            <a:r>
              <a:rPr b="1" lang="en" sz="5600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Data Acquisition</a:t>
            </a:r>
            <a:endParaRPr b="0" i="0" sz="2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e23381b5de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0" y="413213"/>
            <a:ext cx="1027875" cy="1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5bf3c25b_0_248"/>
          <p:cNvSpPr/>
          <p:nvPr/>
        </p:nvSpPr>
        <p:spPr>
          <a:xfrm>
            <a:off x="872425" y="1781254"/>
            <a:ext cx="76332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How do you clean your data?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Google Shape;137;ge15bf3c25b_0_248"/>
          <p:cNvSpPr txBox="1"/>
          <p:nvPr/>
        </p:nvSpPr>
        <p:spPr>
          <a:xfrm>
            <a:off x="1627851" y="377850"/>
            <a:ext cx="59745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Font typeface="Viga"/>
              <a:buNone/>
            </a:pPr>
            <a:r>
              <a:rPr b="1" lang="en" sz="5600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Data Exploration</a:t>
            </a:r>
            <a:endParaRPr b="0" i="0" sz="2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e15bf3c25b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0" y="413213"/>
            <a:ext cx="1027875" cy="1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5bf3c25b_0_254"/>
          <p:cNvSpPr/>
          <p:nvPr/>
        </p:nvSpPr>
        <p:spPr>
          <a:xfrm>
            <a:off x="872425" y="1781254"/>
            <a:ext cx="76332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Please explain the Teachable Machine process that you did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ge15bf3c25b_0_254"/>
          <p:cNvSpPr txBox="1"/>
          <p:nvPr/>
        </p:nvSpPr>
        <p:spPr>
          <a:xfrm>
            <a:off x="1627851" y="377850"/>
            <a:ext cx="59745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Font typeface="Viga"/>
              <a:buNone/>
            </a:pPr>
            <a:r>
              <a:rPr b="1" lang="en" sz="5600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Modeling</a:t>
            </a:r>
            <a:endParaRPr b="0" i="0" sz="2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e15bf3c25b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0" y="413213"/>
            <a:ext cx="1027875" cy="1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15bf3c25b_0_260"/>
          <p:cNvSpPr/>
          <p:nvPr/>
        </p:nvSpPr>
        <p:spPr>
          <a:xfrm>
            <a:off x="872425" y="1781254"/>
            <a:ext cx="76332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How accurate is the model?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What are the possible factors that may go wrong?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1" name="Google Shape;151;ge15bf3c25b_0_260"/>
          <p:cNvSpPr txBox="1"/>
          <p:nvPr/>
        </p:nvSpPr>
        <p:spPr>
          <a:xfrm>
            <a:off x="1627851" y="377850"/>
            <a:ext cx="59745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Font typeface="Viga"/>
              <a:buNone/>
            </a:pPr>
            <a:r>
              <a:rPr b="1" lang="en" sz="5600">
                <a:solidFill>
                  <a:srgbClr val="FF9900"/>
                </a:solidFill>
                <a:latin typeface="Viga"/>
                <a:ea typeface="Viga"/>
                <a:cs typeface="Viga"/>
                <a:sym typeface="Viga"/>
              </a:rPr>
              <a:t>Evaluate</a:t>
            </a:r>
            <a:endParaRPr b="0" i="0" sz="2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e15bf3c25b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0" y="413213"/>
            <a:ext cx="1027875" cy="1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