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1"/>
  </p:normalViewPr>
  <p:slideViewPr>
    <p:cSldViewPr snapToGrid="0" snapToObjects="1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351E-8B8A-4C47-84B8-D96392895967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04A6-1A65-D643-96B7-CEBD574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5188A9-3DB2-264D-B872-3117316A1E3D}"/>
              </a:ext>
            </a:extLst>
          </p:cNvPr>
          <p:cNvCxnSpPr/>
          <p:nvPr/>
        </p:nvCxnSpPr>
        <p:spPr>
          <a:xfrm flipH="1" flipV="1">
            <a:off x="4855923" y="2868460"/>
            <a:ext cx="764088" cy="61377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E15697AD-7BEB-1043-8CBB-083FD4D8DB57}"/>
              </a:ext>
            </a:extLst>
          </p:cNvPr>
          <p:cNvGrpSpPr>
            <a:grpSpLocks/>
          </p:cNvGrpSpPr>
          <p:nvPr/>
        </p:nvGrpSpPr>
        <p:grpSpPr bwMode="auto">
          <a:xfrm>
            <a:off x="4304178" y="2477479"/>
            <a:ext cx="300625" cy="460460"/>
            <a:chOff x="3120" y="1128"/>
            <a:chExt cx="336" cy="792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7DC9274B-9825-CC48-A9C9-79EB61F68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128"/>
              <a:ext cx="216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10682DA0-01F1-9A47-92A3-197E0A135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3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0892B3C7-0DA4-2B49-BE9F-C6FF4A134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" y="1680"/>
              <a:ext cx="279" cy="240"/>
              <a:chOff x="2645" y="4080"/>
              <a:chExt cx="279" cy="240"/>
            </a:xfrm>
          </p:grpSpPr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901D9B8A-068D-304E-8664-26E8A45CA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968F0889-4A36-8848-8110-C1A50AD3F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CC7388A-5FDB-B54D-B863-D5D133F57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32DE93-3D95-5745-8108-D1F793A66A06}"/>
              </a:ext>
            </a:extLst>
          </p:cNvPr>
          <p:cNvSpPr txBox="1"/>
          <p:nvPr/>
        </p:nvSpPr>
        <p:spPr>
          <a:xfrm>
            <a:off x="4067909" y="2993040"/>
            <a:ext cx="100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Passengers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23C42F57-2D69-AF41-9958-5E7ADCC0D9D7}"/>
              </a:ext>
            </a:extLst>
          </p:cNvPr>
          <p:cNvGrpSpPr>
            <a:grpSpLocks/>
          </p:cNvGrpSpPr>
          <p:nvPr/>
        </p:nvGrpSpPr>
        <p:grpSpPr bwMode="auto">
          <a:xfrm>
            <a:off x="6263902" y="1809827"/>
            <a:ext cx="300625" cy="460460"/>
            <a:chOff x="3120" y="1128"/>
            <a:chExt cx="336" cy="79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F8D8D2DE-CE26-D949-8146-A288D4AA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128"/>
              <a:ext cx="216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61AB2339-6B80-F348-9B22-CA7798180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3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7">
              <a:extLst>
                <a:ext uri="{FF2B5EF4-FFF2-40B4-BE49-F238E27FC236}">
                  <a16:creationId xmlns:a16="http://schemas.microsoft.com/office/drawing/2014/main" id="{AD5F2337-C308-C943-BB8B-1D93BEF51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" y="1680"/>
              <a:ext cx="279" cy="240"/>
              <a:chOff x="2645" y="4080"/>
              <a:chExt cx="279" cy="240"/>
            </a:xfrm>
          </p:grpSpPr>
          <p:sp>
            <p:nvSpPr>
              <p:cNvPr id="20" name="Line 8">
                <a:extLst>
                  <a:ext uri="{FF2B5EF4-FFF2-40B4-BE49-F238E27FC236}">
                    <a16:creationId xmlns:a16="http://schemas.microsoft.com/office/drawing/2014/main" id="{8A927E36-8105-464B-8530-E12D07DDB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9">
                <a:extLst>
                  <a:ext uri="{FF2B5EF4-FFF2-40B4-BE49-F238E27FC236}">
                    <a16:creationId xmlns:a16="http://schemas.microsoft.com/office/drawing/2014/main" id="{D57C4A45-679A-4D4E-AF66-45B9785BB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DB3CC0BD-1EF5-FB41-939B-9C93F638B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7512C10-FB45-8442-BDCC-50A0CFE4C21D}"/>
              </a:ext>
            </a:extLst>
          </p:cNvPr>
          <p:cNvSpPr txBox="1"/>
          <p:nvPr/>
        </p:nvSpPr>
        <p:spPr>
          <a:xfrm>
            <a:off x="5603886" y="2275473"/>
            <a:ext cx="177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Airport authorities</a:t>
            </a:r>
            <a:br>
              <a:rPr lang="en-US" sz="1400" b="1" dirty="0"/>
            </a:br>
            <a:r>
              <a:rPr lang="en-US" sz="1400" b="1" dirty="0"/>
              <a:t>and service providers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8A917-E34E-534D-978A-93D26B46EA0D}"/>
              </a:ext>
            </a:extLst>
          </p:cNvPr>
          <p:cNvCxnSpPr>
            <a:cxnSpLocks/>
          </p:cNvCxnSpPr>
          <p:nvPr/>
        </p:nvCxnSpPr>
        <p:spPr>
          <a:xfrm flipV="1">
            <a:off x="6366040" y="2798694"/>
            <a:ext cx="0" cy="57092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1C53C49F-F023-FC47-8812-33543D1C4E8F}"/>
              </a:ext>
            </a:extLst>
          </p:cNvPr>
          <p:cNvSpPr/>
          <p:nvPr/>
        </p:nvSpPr>
        <p:spPr>
          <a:xfrm>
            <a:off x="5871133" y="3409085"/>
            <a:ext cx="1084373" cy="127208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Flight Cancellation and delays data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4492CF32-A9FF-AE43-9325-4CC11118801C}"/>
              </a:ext>
            </a:extLst>
          </p:cNvPr>
          <p:cNvGrpSpPr>
            <a:grpSpLocks/>
          </p:cNvGrpSpPr>
          <p:nvPr/>
        </p:nvGrpSpPr>
        <p:grpSpPr bwMode="auto">
          <a:xfrm>
            <a:off x="7877054" y="2868460"/>
            <a:ext cx="300625" cy="460460"/>
            <a:chOff x="3120" y="1128"/>
            <a:chExt cx="336" cy="79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630FC07-031B-8145-A72A-0ACCF2570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128"/>
              <a:ext cx="216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0642904B-39E6-FF47-9387-BF57D59D2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3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7">
              <a:extLst>
                <a:ext uri="{FF2B5EF4-FFF2-40B4-BE49-F238E27FC236}">
                  <a16:creationId xmlns:a16="http://schemas.microsoft.com/office/drawing/2014/main" id="{44FA8091-C621-4D42-83E6-C5D4F1538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" y="1680"/>
              <a:ext cx="279" cy="240"/>
              <a:chOff x="2645" y="4080"/>
              <a:chExt cx="279" cy="240"/>
            </a:xfrm>
          </p:grpSpPr>
          <p:sp>
            <p:nvSpPr>
              <p:cNvPr id="31" name="Line 8">
                <a:extLst>
                  <a:ext uri="{FF2B5EF4-FFF2-40B4-BE49-F238E27FC236}">
                    <a16:creationId xmlns:a16="http://schemas.microsoft.com/office/drawing/2014/main" id="{85A05E6F-E6BE-2240-9DA2-3CAA8B439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9">
                <a:extLst>
                  <a:ext uri="{FF2B5EF4-FFF2-40B4-BE49-F238E27FC236}">
                    <a16:creationId xmlns:a16="http://schemas.microsoft.com/office/drawing/2014/main" id="{2CD94ACE-B6BC-3949-A305-7E2982527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DC044552-2224-364A-9913-843500BBE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039AE05-DD58-F14B-8B1F-B386040EBC7D}"/>
              </a:ext>
            </a:extLst>
          </p:cNvPr>
          <p:cNvSpPr txBox="1"/>
          <p:nvPr/>
        </p:nvSpPr>
        <p:spPr>
          <a:xfrm>
            <a:off x="7359333" y="3369615"/>
            <a:ext cx="130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Travel agencies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886EC1-2F01-C642-A451-911AA1A236C6}"/>
              </a:ext>
            </a:extLst>
          </p:cNvPr>
          <p:cNvCxnSpPr>
            <a:cxnSpLocks/>
          </p:cNvCxnSpPr>
          <p:nvPr/>
        </p:nvCxnSpPr>
        <p:spPr>
          <a:xfrm flipV="1">
            <a:off x="7010750" y="3677392"/>
            <a:ext cx="738686" cy="46568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">
            <a:extLst>
              <a:ext uri="{FF2B5EF4-FFF2-40B4-BE49-F238E27FC236}">
                <a16:creationId xmlns:a16="http://schemas.microsoft.com/office/drawing/2014/main" id="{F8C19080-8F35-F546-BB89-4B992BE5E6DB}"/>
              </a:ext>
            </a:extLst>
          </p:cNvPr>
          <p:cNvGrpSpPr>
            <a:grpSpLocks/>
          </p:cNvGrpSpPr>
          <p:nvPr/>
        </p:nvGrpSpPr>
        <p:grpSpPr bwMode="auto">
          <a:xfrm>
            <a:off x="7842159" y="4777793"/>
            <a:ext cx="300625" cy="460460"/>
            <a:chOff x="3120" y="1128"/>
            <a:chExt cx="336" cy="792"/>
          </a:xfrm>
        </p:grpSpPr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B4EC4D8E-CDC9-5B49-A473-5C4FFC281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128"/>
              <a:ext cx="216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86501C0E-C4F7-4541-928C-24EB630D1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3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7">
              <a:extLst>
                <a:ext uri="{FF2B5EF4-FFF2-40B4-BE49-F238E27FC236}">
                  <a16:creationId xmlns:a16="http://schemas.microsoft.com/office/drawing/2014/main" id="{89078233-520A-8746-98A0-2A06F5655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" y="1680"/>
              <a:ext cx="279" cy="240"/>
              <a:chOff x="2645" y="4080"/>
              <a:chExt cx="279" cy="240"/>
            </a:xfrm>
          </p:grpSpPr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BB0613E7-EECF-004C-B17F-74E19AFFC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9">
                <a:extLst>
                  <a:ext uri="{FF2B5EF4-FFF2-40B4-BE49-F238E27FC236}">
                    <a16:creationId xmlns:a16="http://schemas.microsoft.com/office/drawing/2014/main" id="{B16DD40D-BB7A-FE4B-9EEE-8658BAFBE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06061679-04A9-0448-ADC8-6BE427971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3CCC94A-0213-B548-94D8-9745AFAFA8D0}"/>
              </a:ext>
            </a:extLst>
          </p:cNvPr>
          <p:cNvSpPr txBox="1"/>
          <p:nvPr/>
        </p:nvSpPr>
        <p:spPr>
          <a:xfrm>
            <a:off x="6955505" y="5245383"/>
            <a:ext cx="1522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Airline companies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89A28-6A0C-2845-BD40-C530FD7FD912}"/>
              </a:ext>
            </a:extLst>
          </p:cNvPr>
          <p:cNvCxnSpPr>
            <a:cxnSpLocks/>
          </p:cNvCxnSpPr>
          <p:nvPr/>
        </p:nvCxnSpPr>
        <p:spPr>
          <a:xfrm>
            <a:off x="7052136" y="4527764"/>
            <a:ext cx="790023" cy="2390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">
            <a:extLst>
              <a:ext uri="{FF2B5EF4-FFF2-40B4-BE49-F238E27FC236}">
                <a16:creationId xmlns:a16="http://schemas.microsoft.com/office/drawing/2014/main" id="{1B1890CB-8B29-FA41-9492-CB4578C7B359}"/>
              </a:ext>
            </a:extLst>
          </p:cNvPr>
          <p:cNvGrpSpPr>
            <a:grpSpLocks/>
          </p:cNvGrpSpPr>
          <p:nvPr/>
        </p:nvGrpSpPr>
        <p:grpSpPr bwMode="auto">
          <a:xfrm>
            <a:off x="4515518" y="4393962"/>
            <a:ext cx="300625" cy="460460"/>
            <a:chOff x="3120" y="1128"/>
            <a:chExt cx="336" cy="792"/>
          </a:xfrm>
        </p:grpSpPr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7B78D29D-74D1-254E-AB27-6540A85D0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128"/>
              <a:ext cx="216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36B66973-8865-0048-815B-C0EDB3ABC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3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" name="Group 7">
              <a:extLst>
                <a:ext uri="{FF2B5EF4-FFF2-40B4-BE49-F238E27FC236}">
                  <a16:creationId xmlns:a16="http://schemas.microsoft.com/office/drawing/2014/main" id="{D5C0AA71-4102-A74D-84CF-B82A1FD0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" y="1680"/>
              <a:ext cx="279" cy="240"/>
              <a:chOff x="2645" y="4080"/>
              <a:chExt cx="279" cy="240"/>
            </a:xfrm>
          </p:grpSpPr>
          <p:sp>
            <p:nvSpPr>
              <p:cNvPr id="53" name="Line 8">
                <a:extLst>
                  <a:ext uri="{FF2B5EF4-FFF2-40B4-BE49-F238E27FC236}">
                    <a16:creationId xmlns:a16="http://schemas.microsoft.com/office/drawing/2014/main" id="{E56B4A4D-9CDF-5A41-B256-33CCA268C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9">
                <a:extLst>
                  <a:ext uri="{FF2B5EF4-FFF2-40B4-BE49-F238E27FC236}">
                    <a16:creationId xmlns:a16="http://schemas.microsoft.com/office/drawing/2014/main" id="{3B10CA7B-A6D0-4C45-A09F-96D8EAA3B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0">
              <a:extLst>
                <a:ext uri="{FF2B5EF4-FFF2-40B4-BE49-F238E27FC236}">
                  <a16:creationId xmlns:a16="http://schemas.microsoft.com/office/drawing/2014/main" id="{47B01BEA-9BE9-064E-828F-125672ABE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4582FE0-73A7-2043-9622-72A2D931A774}"/>
              </a:ext>
            </a:extLst>
          </p:cNvPr>
          <p:cNvSpPr txBox="1"/>
          <p:nvPr/>
        </p:nvSpPr>
        <p:spPr>
          <a:xfrm>
            <a:off x="4223573" y="4959264"/>
            <a:ext cx="161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Government/ ministry</a:t>
            </a:r>
          </a:p>
          <a:p>
            <a:pPr algn="ctr"/>
            <a:r>
              <a:rPr lang="en-US" sz="1200" b="1" dirty="0"/>
              <a:t> of transportation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2FDE31-BD81-2F41-A44B-BD8AAD7CCC23}"/>
              </a:ext>
            </a:extLst>
          </p:cNvPr>
          <p:cNvCxnSpPr>
            <a:cxnSpLocks/>
          </p:cNvCxnSpPr>
          <p:nvPr/>
        </p:nvCxnSpPr>
        <p:spPr>
          <a:xfrm flipH="1">
            <a:off x="4912772" y="4393963"/>
            <a:ext cx="754854" cy="18922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id="{20059885-758C-5545-8D69-CE983BC664A2}"/>
              </a:ext>
            </a:extLst>
          </p:cNvPr>
          <p:cNvSpPr/>
          <p:nvPr/>
        </p:nvSpPr>
        <p:spPr>
          <a:xfrm>
            <a:off x="1524001" y="1609345"/>
            <a:ext cx="2552639" cy="1902247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-Which airline to choose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-What times of the year (month/day) there will be less chances of delays</a:t>
            </a:r>
          </a:p>
          <a:p>
            <a:r>
              <a:rPr lang="en-US" sz="1200" dirty="0">
                <a:solidFill>
                  <a:schemeClr val="tx1"/>
                </a:solidFill>
              </a:rPr>
              <a:t>-What airports to choose for connections and better security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-score my selected flight with respect to likelihood of cancellation and likelihood of delay (dashboard feature)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 Diagonal Corner Rectangle 59">
            <a:extLst>
              <a:ext uri="{FF2B5EF4-FFF2-40B4-BE49-F238E27FC236}">
                <a16:creationId xmlns:a16="http://schemas.microsoft.com/office/drawing/2014/main" id="{B93D89D7-F409-6041-9839-6F9498CFCB27}"/>
              </a:ext>
            </a:extLst>
          </p:cNvPr>
          <p:cNvSpPr/>
          <p:nvPr/>
        </p:nvSpPr>
        <p:spPr>
          <a:xfrm>
            <a:off x="4304178" y="32197"/>
            <a:ext cx="4585126" cy="1736815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-What airlines are more reliable – for contract purposes as well as traffic movements (coordinate arrival and departure demands)- modify my schedule of arrival pick-ups as needed.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-What times of the year (month/day) there should be more services (alternative airline/routes,  hotels- restaurants) for passengers whose flight have delays or cancelled.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Find the most common reason for flight delays (security, weather) and try to improve that or provide preventive measures.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ound Diagonal Corner Rectangle 60">
            <a:extLst>
              <a:ext uri="{FF2B5EF4-FFF2-40B4-BE49-F238E27FC236}">
                <a16:creationId xmlns:a16="http://schemas.microsoft.com/office/drawing/2014/main" id="{B5AA2DEF-FECF-C54E-BC8E-844091C78773}"/>
              </a:ext>
            </a:extLst>
          </p:cNvPr>
          <p:cNvSpPr/>
          <p:nvPr/>
        </p:nvSpPr>
        <p:spPr>
          <a:xfrm>
            <a:off x="8848419" y="1940577"/>
            <a:ext cx="2059660" cy="1736815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-Which airline to choose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-What times of the year (month/day) there will be less chance of delays</a:t>
            </a:r>
          </a:p>
          <a:p>
            <a:r>
              <a:rPr lang="en-US" sz="1200" dirty="0">
                <a:solidFill>
                  <a:schemeClr val="tx1"/>
                </a:solidFill>
              </a:rPr>
              <a:t>-What airports to choose for connections – what are the most reliable routs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ound Diagonal Corner Rectangle 61">
            <a:extLst>
              <a:ext uri="{FF2B5EF4-FFF2-40B4-BE49-F238E27FC236}">
                <a16:creationId xmlns:a16="http://schemas.microsoft.com/office/drawing/2014/main" id="{4F02704B-BC6C-3B4E-9D6F-0708B1C75965}"/>
              </a:ext>
            </a:extLst>
          </p:cNvPr>
          <p:cNvSpPr/>
          <p:nvPr/>
        </p:nvSpPr>
        <p:spPr>
          <a:xfrm>
            <a:off x="8390584" y="3969247"/>
            <a:ext cx="3760360" cy="2757232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-To see how is their performance compare to other airlines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-What times of the year, there are  more delays and cancellation ( to have back up and preventive measures).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-what is the most common reason for delays, decide the best way to schedule flights, airports, aircraft size and  fares.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Identify flights with greater than 70% risk of delay/cancellation with enough lead time to implement intervention to get that flight back on track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Predict cost due to preventable and inevitable (weather-related) delays/cancellations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 Diagonal Corner Rectangle 62">
            <a:extLst>
              <a:ext uri="{FF2B5EF4-FFF2-40B4-BE49-F238E27FC236}">
                <a16:creationId xmlns:a16="http://schemas.microsoft.com/office/drawing/2014/main" id="{8F04647E-67F8-A04A-AA85-F38F121691E1}"/>
              </a:ext>
            </a:extLst>
          </p:cNvPr>
          <p:cNvSpPr/>
          <p:nvPr/>
        </p:nvSpPr>
        <p:spPr>
          <a:xfrm>
            <a:off x="1384812" y="3636396"/>
            <a:ext cx="2609073" cy="290862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-Flight delays -&gt; aggregate cost of many </a:t>
            </a:r>
            <a:r>
              <a:rPr lang="en-US" sz="1200" dirty="0" err="1">
                <a:solidFill>
                  <a:schemeClr val="tx1"/>
                </a:solidFill>
              </a:rPr>
              <a:t>bn</a:t>
            </a:r>
            <a:r>
              <a:rPr lang="en-US" sz="1200" dirty="0">
                <a:solidFill>
                  <a:schemeClr val="tx1"/>
                </a:solidFill>
              </a:rPr>
              <a:t> on the US economy</a:t>
            </a:r>
          </a:p>
          <a:p>
            <a:r>
              <a:rPr lang="en-US" sz="1200" dirty="0">
                <a:solidFill>
                  <a:schemeClr val="tx1"/>
                </a:solidFill>
              </a:rPr>
              <a:t>-Provide alternatives  in seasons with bad weather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-what is the most common reason for delays and how to resolve it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-Delays may cause environmental damage by increasing fuel consumption and gas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Emissions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-Do particular airlines have significantly increasing trends that would warrant government intervention?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7" name="Group 4">
            <a:extLst>
              <a:ext uri="{FF2B5EF4-FFF2-40B4-BE49-F238E27FC236}">
                <a16:creationId xmlns:a16="http://schemas.microsoft.com/office/drawing/2014/main" id="{EAC8F0D8-5C03-6E4F-8F57-4DF176EDACEE}"/>
              </a:ext>
            </a:extLst>
          </p:cNvPr>
          <p:cNvGrpSpPr>
            <a:grpSpLocks/>
          </p:cNvGrpSpPr>
          <p:nvPr/>
        </p:nvGrpSpPr>
        <p:grpSpPr bwMode="auto">
          <a:xfrm>
            <a:off x="6296403" y="5090710"/>
            <a:ext cx="300625" cy="460460"/>
            <a:chOff x="3120" y="1128"/>
            <a:chExt cx="336" cy="792"/>
          </a:xfrm>
        </p:grpSpPr>
        <p:sp>
          <p:nvSpPr>
            <p:cNvPr id="58" name="Oval 5">
              <a:extLst>
                <a:ext uri="{FF2B5EF4-FFF2-40B4-BE49-F238E27FC236}">
                  <a16:creationId xmlns:a16="http://schemas.microsoft.com/office/drawing/2014/main" id="{541D8513-B3CB-0044-9444-CB06EEB04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128"/>
              <a:ext cx="216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6">
              <a:extLst>
                <a:ext uri="{FF2B5EF4-FFF2-40B4-BE49-F238E27FC236}">
                  <a16:creationId xmlns:a16="http://schemas.microsoft.com/office/drawing/2014/main" id="{3262C698-3B94-0941-AC72-E59CA91E2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3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7">
              <a:extLst>
                <a:ext uri="{FF2B5EF4-FFF2-40B4-BE49-F238E27FC236}">
                  <a16:creationId xmlns:a16="http://schemas.microsoft.com/office/drawing/2014/main" id="{833330AC-8A68-9E46-8344-FE13950C9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" y="1680"/>
              <a:ext cx="279" cy="240"/>
              <a:chOff x="2645" y="4080"/>
              <a:chExt cx="279" cy="240"/>
            </a:xfrm>
          </p:grpSpPr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597755B5-8B5D-7644-9173-5B7268F6C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433B84BD-7BBA-8D43-A419-79AA0FE39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4080"/>
                <a:ext cx="13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923A7E18-3901-F541-8FCA-BFC32BB0F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4954F6-B5A7-E842-B8E7-94BBF8705D82}"/>
              </a:ext>
            </a:extLst>
          </p:cNvPr>
          <p:cNvSpPr/>
          <p:nvPr/>
        </p:nvSpPr>
        <p:spPr>
          <a:xfrm>
            <a:off x="4947676" y="5681411"/>
            <a:ext cx="2997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airline employees/potential employees</a:t>
            </a:r>
            <a:endParaRPr lang="en-US" sz="1200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353EC7-5BE5-1B4E-9461-B3F36ED2EA39}"/>
              </a:ext>
            </a:extLst>
          </p:cNvPr>
          <p:cNvCxnSpPr>
            <a:cxnSpLocks/>
          </p:cNvCxnSpPr>
          <p:nvPr/>
        </p:nvCxnSpPr>
        <p:spPr>
          <a:xfrm flipH="1">
            <a:off x="6447863" y="4692723"/>
            <a:ext cx="6342" cy="33136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83ED9D-2792-F34A-AE29-9B3378DC3DDD}"/>
              </a:ext>
            </a:extLst>
          </p:cNvPr>
          <p:cNvCxnSpPr>
            <a:cxnSpLocks/>
          </p:cNvCxnSpPr>
          <p:nvPr/>
        </p:nvCxnSpPr>
        <p:spPr>
          <a:xfrm flipH="1">
            <a:off x="6720630" y="5090711"/>
            <a:ext cx="1028807" cy="1546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 Diagonal Corner Rectangle 71">
            <a:extLst>
              <a:ext uri="{FF2B5EF4-FFF2-40B4-BE49-F238E27FC236}">
                <a16:creationId xmlns:a16="http://schemas.microsoft.com/office/drawing/2014/main" id="{EF28F4CD-A649-F443-8552-8C3F9AF4FDB9}"/>
              </a:ext>
            </a:extLst>
          </p:cNvPr>
          <p:cNvSpPr/>
          <p:nvPr/>
        </p:nvSpPr>
        <p:spPr>
          <a:xfrm>
            <a:off x="4304179" y="5969410"/>
            <a:ext cx="3904784" cy="740634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-Only get paid when the doors are closed.  So any departure delays = unpaid work -&gt; best employer to work for, one who left on-time would be more ideal. </a:t>
            </a:r>
          </a:p>
        </p:txBody>
      </p:sp>
    </p:spTree>
    <p:extLst>
      <p:ext uri="{BB962C8B-B14F-4D97-AF65-F5344CB8AC3E}">
        <p14:creationId xmlns:p14="http://schemas.microsoft.com/office/powerpoint/2010/main" val="29832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370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Naghmeh Nikpoor</dc:creator>
  <cp:lastModifiedBy>Naghmeh Nikpoor</cp:lastModifiedBy>
  <cp:revision>22</cp:revision>
  <dcterms:created xsi:type="dcterms:W3CDTF">2018-05-18T02:43:32Z</dcterms:created>
  <dcterms:modified xsi:type="dcterms:W3CDTF">2018-05-18T21:58:50Z</dcterms:modified>
</cp:coreProperties>
</file>