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/>
  <p:notesSz cx="51435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;p2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;p2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· Big circuit" preserve="0" showMasterPhAnim="0" userDrawn="1">
  <p:cSld name="BLANK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2;p1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3;p1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userDrawn="1">
  <p:cSld name="BLANK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5;p12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3;p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;p3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;p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7;p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;p4" hidden="0"/>
          <p:cNvSpPr/>
          <p:nvPr isPhoto="0" userDrawn="0"/>
        </p:nvSpPr>
        <p:spPr bwMode="auto">
          <a:xfrm>
            <a:off x="42525" y="42525"/>
            <a:ext cx="2000099" cy="2000099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19;p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</a:defRPr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</a:defRPr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</a:defRPr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</a:defRPr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</a:defRPr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</a:defRPr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</a:defRPr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0;p4" hidden="0"/>
          <p:cNvSpPr>
            <a:spLocks noAdjustHandles="0" noChangeArrowheads="0"/>
          </p:cNvSpPr>
          <p:nvPr isPhoto="0" userDrawn="0"/>
        </p:nvSpPr>
        <p:spPr bwMode="auto"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7200">
                <a:solidFill>
                  <a:schemeClr val="lt1"/>
                </a:solidFill>
                <a:latin typeface="Muli ExtraBold"/>
                <a:ea typeface="Muli ExtraBold"/>
                <a:cs typeface="Muli ExtraBold"/>
              </a:rPr>
              <a:t>“</a:t>
            </a:r>
            <a:endParaRPr sz="7200">
              <a:solidFill>
                <a:schemeClr val="lt1"/>
              </a:solidFill>
              <a:latin typeface="Muli ExtraBold"/>
              <a:ea typeface="Muli ExtraBold"/>
              <a:cs typeface="Muli ExtraBold"/>
            </a:endParaRPr>
          </a:p>
        </p:txBody>
      </p:sp>
      <p:sp>
        <p:nvSpPr>
          <p:cNvPr id="8" name="Google Shape;21;p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3;p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4;p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5;p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6;p5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8;p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;p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0;p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1;p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32;p6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34;p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5;p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6;p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7;p7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38;p7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39;p7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41;p8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2;p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8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45;p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6;p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pPr>
              <a:defRPr/>
            </a:pPr>
            <a:endParaRPr/>
          </a:p>
        </p:txBody>
      </p:sp>
      <p:sp>
        <p:nvSpPr>
          <p:cNvPr id="6" name="Google Shape;47;p9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· Small circuit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49;p1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0;p10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;p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;p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1pPr>
            <a:lvl2pPr marL="914400" lvl="1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2pPr>
            <a:lvl3pPr marL="1371600" lvl="2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3pPr>
            <a:lvl4pPr marL="1828800" lvl="3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4pPr>
            <a:lvl5pPr marL="2286000" lvl="4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5pPr>
            <a:lvl6pPr marL="2743200" lvl="5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6pPr>
            <a:lvl7pPr marL="3200400" lvl="6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7pPr>
            <a:lvl8pPr marL="3657600" lvl="7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8pPr>
            <a:lvl9pPr marL="4114800" lvl="8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;p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hyperlink" Target="https://www.linkedin.com/in/nikitapermikov/" TargetMode="External"/><Relationship Id="rId6" Type="http://schemas.openxmlformats.org/officeDocument/2006/relationships/hyperlink" Target="https://github.com/nikit34/Etsy_analys_MY_ALGORITHM_DETECT_DIFFERENCE_IMG" TargetMode="External"/><Relationship Id="rId7" Type="http://schemas.openxmlformats.org/officeDocument/2006/relationships/image" Target="../media/image2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habr.com/ru/post/122372/" TargetMode="External"/><Relationship Id="rId3" Type="http://schemas.openxmlformats.org/officeDocument/2006/relationships/hyperlink" Target="https://habr.com/ru/post/320720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habr.com/ru/company/funcorp/blog/450120/" TargetMode="External"/><Relationship Id="rId3" Type="http://schemas.openxmlformats.org/officeDocument/2006/relationships/image" Target="../media/image10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5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39000">
              <a:srgbClr val="3544FF"/>
            </a:gs>
            <a:gs pos="100000">
              <a:srgbClr val="0A2F9E"/>
            </a:gs>
          </a:gsLst>
          <a:lin ang="81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;p13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 flipH="0" flipV="0">
            <a:off x="403619" y="1547672"/>
            <a:ext cx="6666215" cy="11597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500"/>
              <a:t>Алгоритм определения зависимости </a:t>
            </a:r>
            <a:r>
              <a:rPr lang="en" sz="3500" b="1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предпочтений покупателя</a:t>
            </a:r>
            <a:r>
              <a:rPr lang="en" sz="3500"/>
              <a:t> от </a:t>
            </a:r>
            <a:r>
              <a:rPr lang="en" sz="3500" b="1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цветового оттенка витрины </a:t>
            </a:r>
            <a:endParaRPr/>
          </a:p>
        </p:txBody>
      </p:sp>
      <p:pic>
        <p:nvPicPr>
          <p:cNvPr id="5" name="Google Shape;61;p13" hidden="0"/>
          <p:cNvPicPr/>
          <p:nvPr isPhoto="0" userDrawn="0"/>
        </p:nvPicPr>
        <p:blipFill>
          <a:blip r:embed="rId2"/>
          <a:stretch/>
        </p:blipFill>
        <p:spPr bwMode="auto">
          <a:xfrm>
            <a:off x="6408323" y="1111697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2;p13" hidden="0"/>
          <p:cNvPicPr/>
          <p:nvPr isPhoto="0" userDrawn="0"/>
        </p:nvPicPr>
        <p:blipFill>
          <a:blip r:embed="rId3"/>
          <a:stretch/>
        </p:blipFill>
        <p:spPr bwMode="auto">
          <a:xfrm>
            <a:off x="233294" y="227928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3;p13" hidden="0"/>
          <p:cNvPicPr/>
          <p:nvPr isPhoto="0" userDrawn="0"/>
        </p:nvPicPr>
        <p:blipFill>
          <a:blip r:embed="rId4"/>
          <a:stretch/>
        </p:blipFill>
        <p:spPr bwMode="auto"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4;p13" hidden="0"/>
          <p:cNvPicPr/>
          <p:nvPr isPhoto="0" userDrawn="0"/>
        </p:nvPicPr>
        <p:blipFill>
          <a:blip r:embed="rId5"/>
          <a:stretch/>
        </p:blipFill>
        <p:spPr bwMode="auto"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3" hidden="0"/>
          <p:cNvPicPr/>
          <p:nvPr isPhoto="0" userDrawn="0"/>
        </p:nvPicPr>
        <p:blipFill>
          <a:blip r:embed="rId6"/>
          <a:stretch/>
        </p:blipFill>
        <p:spPr bwMode="auto">
          <a:xfrm>
            <a:off x="403619" y="4272450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6;p13" hidden="0"/>
          <p:cNvPicPr/>
          <p:nvPr isPhoto="0" userDrawn="0"/>
        </p:nvPicPr>
        <p:blipFill>
          <a:blip r:embed="rId6"/>
          <a:stretch/>
        </p:blipFill>
        <p:spPr bwMode="auto"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8359304" y="4531548"/>
            <a:ext cx="466212" cy="451293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 flipH="0" flipV="0">
            <a:off x="1029622" y="429907"/>
            <a:ext cx="2168190" cy="3225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НИУ МАИ - 2019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1029622" y="4272450"/>
            <a:ext cx="2707104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>
                <a:solidFill>
                  <a:schemeClr val="bg1"/>
                </a:solidFill>
              </a:rPr>
              <a:t>Пермяков Никита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8075844" y="4589537"/>
            <a:ext cx="513956" cy="3353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bg1"/>
                </a:solidFill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39000">
              <a:srgbClr val="3544FF"/>
            </a:gs>
            <a:gs pos="100000">
              <a:srgbClr val="0A2F9E"/>
            </a:gs>
          </a:gsLst>
          <a:lin ang="81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1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530418" y="275722"/>
            <a:ext cx="6014399" cy="4743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600"/>
              <a:t>Результат работы</a:t>
            </a:r>
            <a:endParaRPr sz="2000"/>
          </a:p>
        </p:txBody>
      </p:sp>
      <p:sp>
        <p:nvSpPr>
          <p:cNvPr id="5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530418" y="938963"/>
            <a:ext cx="7780172" cy="12292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Получается нормализованный вектор, уникальный только для различных изображений.</a:t>
            </a:r>
            <a:endParaRPr sz="2000"/>
          </a:p>
        </p:txBody>
      </p:sp>
      <p:sp>
        <p:nvSpPr>
          <p:cNvPr id="6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39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10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7" y="4531548"/>
            <a:ext cx="466211" cy="451292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-26289" y="1491414"/>
            <a:ext cx="5003131" cy="3634539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4630502" y="1666372"/>
            <a:ext cx="4257675" cy="2845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39000">
              <a:srgbClr val="3544FF"/>
            </a:gs>
            <a:gs pos="100000">
              <a:srgbClr val="0A2F9E"/>
            </a:gs>
          </a:gsLst>
          <a:lin ang="81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4;p17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 flipH="0" flipV="0">
            <a:off x="411247" y="2872020"/>
            <a:ext cx="3877456" cy="74464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600">
                <a:solidFill>
                  <a:schemeClr val="accent4">
                    <a:lumMod val="60000"/>
                    <a:lumOff val="40000"/>
                  </a:schemeClr>
                </a:solidFill>
              </a:rPr>
              <a:t>Спасибо за внимание</a:t>
            </a:r>
            <a:endParaRPr/>
          </a:p>
        </p:txBody>
      </p:sp>
      <p:sp>
        <p:nvSpPr>
          <p:cNvPr id="5" name="Google Shape;95;p1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 flipH="0" flipV="0">
            <a:off x="435141" y="3890302"/>
            <a:ext cx="1784463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Вопросы</a:t>
            </a:r>
            <a:endParaRPr sz="2400"/>
          </a:p>
        </p:txBody>
      </p:sp>
      <p:pic>
        <p:nvPicPr>
          <p:cNvPr id="6" name="Google Shape;96;p17" hidden="0"/>
          <p:cNvPicPr/>
          <p:nvPr isPhoto="0" userDrawn="0"/>
        </p:nvPicPr>
        <p:blipFill>
          <a:blip r:embed="rId2"/>
          <a:stretch/>
        </p:blipFill>
        <p:spPr bwMode="auto">
          <a:xfrm>
            <a:off x="6048560" y="2292121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7;p17" hidden="0"/>
          <p:cNvPicPr/>
          <p:nvPr isPhoto="0" userDrawn="0"/>
        </p:nvPicPr>
        <p:blipFill>
          <a:blip r:embed="rId3"/>
          <a:stretch/>
        </p:blipFill>
        <p:spPr bwMode="auto">
          <a:xfrm>
            <a:off x="5935954" y="3890303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8;p17" hidden="0"/>
          <p:cNvPicPr/>
          <p:nvPr isPhoto="0" userDrawn="0"/>
        </p:nvPicPr>
        <p:blipFill>
          <a:blip r:embed="rId4"/>
          <a:stretch/>
        </p:blipFill>
        <p:spPr bwMode="auto">
          <a:xfrm flipH="0" flipV="0">
            <a:off x="6831710" y="1917532"/>
            <a:ext cx="842869" cy="9544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5;p1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 flipH="0" flipV="0">
            <a:off x="3372631" y="3994082"/>
            <a:ext cx="5476874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Мои контакты:  </a:t>
            </a:r>
            <a:endParaRPr lang="en" sz="2400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000" b="1" u="sng">
                <a:hlinkClick r:id="rId5" tooltip=""/>
              </a:rPr>
              <a:t>https://www.linkedin.com/in/nikitapermikov/</a:t>
            </a:r>
            <a:endParaRPr sz="2000"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309511" y="401052"/>
            <a:ext cx="7958387" cy="228098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200">
                <a:solidFill>
                  <a:schemeClr val="bg1"/>
                </a:solidFill>
              </a:rPr>
              <a:t>Весь код, включая выгрузку данных из интернет-магазина Etsy, фильтр, и визуализацию доступен на Github:</a:t>
            </a:r>
            <a:endParaRPr sz="2200">
              <a:solidFill>
                <a:schemeClr val="bg1"/>
              </a:solidFill>
            </a:endParaRPr>
          </a:p>
          <a:p>
            <a:pPr>
              <a:defRPr/>
            </a:pPr>
            <a:endParaRPr sz="2200">
              <a:solidFill>
                <a:schemeClr val="bg1"/>
              </a:solidFill>
            </a:endParaRPr>
          </a:p>
          <a:p>
            <a:pPr algn="l">
              <a:defRPr/>
            </a:pPr>
            <a:r>
              <a:rPr sz="1400" u="sng">
                <a:solidFill>
                  <a:schemeClr val="bg1"/>
                </a:solidFill>
                <a:hlinkClick r:id="rId6" tooltip=""/>
              </a:rPr>
              <a:t>https://github.com/nikit34/Etsy_analys_MY_ALGORITHM_DETECT_DIFFERENCE_IMG</a:t>
            </a:r>
            <a:endParaRPr sz="1400">
              <a:solidFill>
                <a:schemeClr val="bg1"/>
              </a:solidFill>
            </a:endParaRPr>
          </a:p>
        </p:txBody>
      </p:sp>
      <p:pic>
        <p:nvPicPr>
          <p:cNvPr id="11" name="Google Shape;384;p38" hidden="0"/>
          <p:cNvPicPr/>
          <p:nvPr isPhoto="0" userDrawn="0"/>
        </p:nvPicPr>
        <p:blipFill>
          <a:blip r:embed="rId7"/>
          <a:stretch/>
        </p:blipFill>
        <p:spPr bwMode="auto">
          <a:xfrm flipH="0" flipV="0">
            <a:off x="8092740" y="1226407"/>
            <a:ext cx="951690" cy="53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39000">
              <a:srgbClr val="3544FF"/>
            </a:gs>
            <a:gs pos="100000">
              <a:srgbClr val="0A2F9E"/>
            </a:gs>
          </a:gsLst>
          <a:lin ang="81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1;p1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580549" y="263190"/>
            <a:ext cx="6014399" cy="5495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600"/>
              <a:t>Существующие решения</a:t>
            </a:r>
            <a:endParaRPr sz="2600"/>
          </a:p>
        </p:txBody>
      </p:sp>
      <p:sp>
        <p:nvSpPr>
          <p:cNvPr id="5" name="Google Shape;72;p1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 flipH="0" flipV="0">
            <a:off x="3587748" y="1218430"/>
            <a:ext cx="2619374" cy="31550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 sz="1800" b="1"/>
              <a:t>Коммерческие реализации:</a:t>
            </a:r>
            <a:endParaRPr sz="1200"/>
          </a:p>
          <a:p>
            <a:pPr marL="101599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 sz="1600"/>
              <a:t>(API YANDEX, </a:t>
            </a:r>
            <a:r>
              <a:rPr lang="en" sz="1600"/>
              <a:t>API GOOGLE, </a:t>
            </a:r>
            <a:r>
              <a:rPr lang="en" sz="1600"/>
              <a:t>Поисковики (yandex, google и т.д.))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" sz="1600"/>
              <a:t>Дорогая подписка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" sz="1600"/>
              <a:t>Черный ящик</a:t>
            </a:r>
            <a:endParaRPr sz="1600"/>
          </a:p>
          <a:p>
            <a:pPr marL="101599" lvl="0" indent="0" algn="l">
              <a:spcBef>
                <a:spcPts val="599"/>
              </a:spcBef>
              <a:spcAft>
                <a:spcPts val="0"/>
              </a:spcAft>
              <a:buNone/>
              <a:defRPr/>
            </a:pPr>
            <a:r>
              <a:rPr lang="en" sz="1600" b="1"/>
              <a:t>но высокое качество</a:t>
            </a:r>
            <a:endParaRPr sz="1600" b="1"/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200" b="1"/>
          </a:p>
        </p:txBody>
      </p:sp>
      <p:sp>
        <p:nvSpPr>
          <p:cNvPr id="6" name="Google Shape;73;p1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389802" y="1218430"/>
            <a:ext cx="3032960" cy="31550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2000" b="1"/>
              <a:t>Теоретические:</a:t>
            </a:r>
            <a:endParaRPr sz="2000"/>
          </a:p>
          <a:p>
            <a:pPr lvl="0" algn="l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1600"/>
              <a:t>Отсутствует реализация, даже псевдо-код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1600"/>
              <a:t>Алгоритмы описаны в трудно 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интерпретируемой </a:t>
            </a:r>
            <a:r>
              <a:rPr sz="1600"/>
              <a:t>форме</a:t>
            </a:r>
            <a:endParaRPr sz="1600"/>
          </a:p>
          <a:p>
            <a:pPr marL="0" lvl="0" indent="0" algn="l"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sz="1600"/>
              <a:t>Доступные примеры: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1600" u="sng">
                <a:hlinkClick r:id="rId2" tooltip=""/>
              </a:rPr>
              <a:t>статья Ермолаева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00" b="0" i="0" u="sng" strike="noStrike" cap="none" spc="0">
                <a:latin typeface="Muli Light"/>
                <a:ea typeface="Muli Light"/>
                <a:cs typeface="Muli Light"/>
                <a:hlinkClick r:id="rId3" tooltip=""/>
              </a:rPr>
              <a:t>статья Чугунова</a:t>
            </a:r>
            <a:endParaRPr sz="1400"/>
          </a:p>
          <a:p>
            <a:pPr marL="0" lvl="0" indent="0" algn="l"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400"/>
          </a:p>
        </p:txBody>
      </p:sp>
      <p:sp>
        <p:nvSpPr>
          <p:cNvPr id="7" name="Google Shape;31;p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 flipH="0" flipV="0">
            <a:off x="5992006" y="1218430"/>
            <a:ext cx="3083091" cy="31550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599">
              <a:spcBef>
                <a:spcPts val="599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599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599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599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599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599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599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599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599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marL="101599" indent="0">
              <a:buNone/>
              <a:defRPr/>
            </a:pPr>
            <a:r>
              <a:rPr sz="1800" b="1"/>
              <a:t>Open source:</a:t>
            </a:r>
            <a:endParaRPr sz="1800" b="1"/>
          </a:p>
          <a:p>
            <a:pPr>
              <a:buFont typeface="Arial"/>
              <a:buChar char="•"/>
              <a:defRPr/>
            </a:pPr>
            <a:r>
              <a:rPr lang="en" sz="16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Серый ящик (доверие другому) </a:t>
            </a:r>
            <a:endParaRPr sz="16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>
              <a:buFont typeface="Arial"/>
              <a:buChar char="•"/>
              <a:defRPr/>
            </a:pPr>
            <a:r>
              <a:rPr lang="en" sz="16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Потребность в вычислительных ресурсах (считать на своем железе)</a:t>
            </a:r>
            <a:endParaRPr sz="16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>
              <a:buFont typeface="Arial"/>
              <a:buChar char="•"/>
              <a:defRPr/>
            </a:pPr>
            <a:r>
              <a:rPr lang="en" sz="16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Качество ниже чем у коммерческих проектов</a:t>
            </a:r>
            <a:endParaRPr lang="en" sz="1600" b="1"/>
          </a:p>
          <a:p>
            <a:pPr marL="101599" indent="0">
              <a:buNone/>
              <a:defRPr/>
            </a:pPr>
            <a:r>
              <a:rPr sz="1600" b="1"/>
              <a:t>но доступ к коду и</a:t>
            </a:r>
            <a:endParaRPr sz="1600" b="1"/>
          </a:p>
          <a:p>
            <a:pPr marL="101599" indent="0">
              <a:buNone/>
              <a:defRPr/>
            </a:pPr>
            <a:r>
              <a:rPr sz="1600" b="1"/>
              <a:t>постоянные патчи</a:t>
            </a:r>
            <a:endParaRPr sz="1600" b="1"/>
          </a:p>
        </p:txBody>
      </p:sp>
      <p:sp>
        <p:nvSpPr>
          <p:cNvPr id="8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40" y="4560395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1600">
                <a:latin typeface="Arial"/>
                <a:ea typeface="Arial"/>
                <a:cs typeface="Arial"/>
              </a:rPr>
              <a:t>2</a:t>
            </a: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421969" y="4531548"/>
            <a:ext cx="466211" cy="451292"/>
          </a:xfrm>
          <a:prstGeom prst="rect">
            <a:avLst/>
          </a:prstGeom>
        </p:spPr>
      </p:pic>
      <p:pic>
        <p:nvPicPr>
          <p:cNvPr id="10" name="Google Shape;381;p38" hidden="0"/>
          <p:cNvPicPr/>
          <p:nvPr isPhoto="0" userDrawn="0"/>
        </p:nvPicPr>
        <p:blipFill>
          <a:blip r:embed="rId5"/>
          <a:stretch/>
        </p:blipFill>
        <p:spPr bwMode="auto">
          <a:xfrm>
            <a:off x="3648355" y="3924731"/>
            <a:ext cx="1717627" cy="8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39000">
              <a:srgbClr val="3544FF"/>
            </a:gs>
            <a:gs pos="100000">
              <a:srgbClr val="0A2F9E"/>
            </a:gs>
          </a:gsLst>
          <a:lin ang="81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0;p15" hidden="0"/>
          <p:cNvSpPr>
            <a:spLocks noAdjustHandles="0" noChangeArrowheads="0"/>
          </p:cNvSpPr>
          <p:nvPr isPhoto="0" userDrawn="0">
            <p:ph type="ctrTitle" idx="4294967295" hasCustomPrompt="0"/>
          </p:nvPr>
        </p:nvSpPr>
        <p:spPr bwMode="auto">
          <a:xfrm flipH="0" flipV="0">
            <a:off x="578693" y="250657"/>
            <a:ext cx="7511994" cy="5013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/>
              <a:t>Идея решения основана на статье </a:t>
            </a:r>
            <a:r>
              <a:rPr lang="en" sz="2000" u="sng">
                <a:hlinkClick r:id="rId2" tooltip=""/>
              </a:rPr>
              <a:t>Громова Андрея</a:t>
            </a:r>
            <a:endParaRPr sz="7200"/>
          </a:p>
        </p:txBody>
      </p:sp>
      <p:sp>
        <p:nvSpPr>
          <p:cNvPr id="5" name="Google Shape;81;p15" hidden="0"/>
          <p:cNvSpPr>
            <a:spLocks noAdjustHandles="0" noChangeArrowheads="0"/>
          </p:cNvSpPr>
          <p:nvPr isPhoto="0" userDrawn="0">
            <p:ph type="subTitle" idx="4294967295" hasCustomPrompt="0"/>
          </p:nvPr>
        </p:nvSpPr>
        <p:spPr bwMode="auto">
          <a:xfrm flipH="0" flipV="0">
            <a:off x="272214" y="1437276"/>
            <a:ext cx="8351699" cy="32500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sz="2200"/>
              <a:t>Учитываются три канала изображения RGB (а не Ч/Б)</a:t>
            </a:r>
            <a:endParaRPr sz="2200"/>
          </a:p>
          <a:p>
            <a:pPr>
              <a:defRPr/>
            </a:pPr>
            <a:r>
              <a:rPr sz="2200"/>
              <a:t>Результат отображен на графике scatterplot 3D</a:t>
            </a:r>
            <a:endParaRPr sz="2200"/>
          </a:p>
          <a:p>
            <a:pPr>
              <a:defRPr/>
            </a:pPr>
            <a:r>
              <a:rPr sz="2200"/>
              <a:t>Добавлен порог для весов яркости вертикальных и горизонтальных линий пикселей</a:t>
            </a:r>
            <a:endParaRPr sz="2200"/>
          </a:p>
          <a:p>
            <a:pPr>
              <a:defRPr/>
            </a:pPr>
            <a:endParaRPr sz="2200"/>
          </a:p>
          <a:p>
            <a:pPr>
              <a:defRPr/>
            </a:pPr>
            <a:r>
              <a:rPr sz="2200"/>
              <a:t>Сложность алгоритма ~ O(n</a:t>
            </a:r>
            <a:r>
              <a:rPr sz="2200" baseline="30000"/>
              <a:t>2</a:t>
            </a:r>
            <a:r>
              <a:rPr sz="2200"/>
              <a:t>)</a:t>
            </a:r>
            <a:r>
              <a:rPr sz="2200"/>
              <a:t> </a:t>
            </a:r>
            <a:endParaRPr sz="2200"/>
          </a:p>
        </p:txBody>
      </p:sp>
      <p:sp>
        <p:nvSpPr>
          <p:cNvPr id="6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40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3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421968" y="4531548"/>
            <a:ext cx="466211" cy="451292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578693" y="858120"/>
            <a:ext cx="3019529" cy="5791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600" b="1">
                <a:solidFill>
                  <a:schemeClr val="bg1"/>
                </a:solidFill>
              </a:rPr>
              <a:t>Особенности</a:t>
            </a:r>
            <a:endParaRPr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39000">
              <a:srgbClr val="3544FF"/>
            </a:gs>
            <a:gs pos="100000">
              <a:srgbClr val="0A2F9E"/>
            </a:gs>
          </a:gsLst>
          <a:lin ang="81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0;p15" hidden="0"/>
          <p:cNvSpPr>
            <a:spLocks noAdjustHandles="0" noChangeArrowheads="0"/>
          </p:cNvSpPr>
          <p:nvPr isPhoto="0" userDrawn="0">
            <p:ph type="ctrTitle" idx="4294967295" hasCustomPrompt="0"/>
          </p:nvPr>
        </p:nvSpPr>
        <p:spPr bwMode="auto">
          <a:xfrm flipH="0" flipV="0">
            <a:off x="578692" y="401051"/>
            <a:ext cx="7511995" cy="3133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600"/>
              <a:t>Начальные предположения</a:t>
            </a:r>
            <a:endParaRPr sz="7200"/>
          </a:p>
        </p:txBody>
      </p:sp>
      <p:sp>
        <p:nvSpPr>
          <p:cNvPr id="5" name="Google Shape;81;p15" hidden="0"/>
          <p:cNvSpPr>
            <a:spLocks noAdjustHandles="0" noChangeArrowheads="0"/>
          </p:cNvSpPr>
          <p:nvPr isPhoto="0" userDrawn="0">
            <p:ph type="subTitle" idx="4294967295" hasCustomPrompt="0"/>
          </p:nvPr>
        </p:nvSpPr>
        <p:spPr bwMode="auto">
          <a:xfrm flipH="0" flipV="0">
            <a:off x="366039" y="1061290"/>
            <a:ext cx="8351697" cy="32500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lang="en" sz="2000" b="0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Фотография одного и того же продукта, с разным освещением и теплотой цвета, будет способствовать различному потребительскому спросу</a:t>
            </a:r>
            <a:endParaRPr sz="2000" b="0" i="0" u="none" strike="noStrike" cap="none" spc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defRPr/>
            </a:pPr>
            <a:r>
              <a:rPr lang="en" sz="2000" b="0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При этом потенциальные покупатели не должны иметь принципиального отношения к цветовому оттенку продукта</a:t>
            </a:r>
            <a:endParaRPr sz="2000" b="0" i="0" u="none" strike="noStrike" cap="none" spc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defRPr/>
            </a:pPr>
            <a:r>
              <a:rPr lang="en" sz="2000" b="1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Вывод:</a:t>
            </a:r>
            <a:r>
              <a:rPr lang="en" sz="2000" b="0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 не меняя тип продукта, можно манипулировать спросом клиента, тем самым максимизируя прибыль от продаж по отношению к каждому покупателю в отдельности, затрачивая ресурсы только на этот анализ и персонализированное фото.</a:t>
            </a:r>
            <a:endParaRPr sz="2000" b="0" i="0" u="none" strike="noStrike" cap="none" spc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</p:txBody>
      </p:sp>
      <p:sp>
        <p:nvSpPr>
          <p:cNvPr id="6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39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4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7" y="4531548"/>
            <a:ext cx="466211" cy="451292"/>
          </a:xfrm>
          <a:prstGeom prst="rect">
            <a:avLst/>
          </a:prstGeom>
        </p:spPr>
      </p:pic>
      <p:pic>
        <p:nvPicPr>
          <p:cNvPr id="8" name="Google Shape;389;p38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8199573" y="139863"/>
            <a:ext cx="688605" cy="735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39000">
              <a:srgbClr val="3544FF"/>
            </a:gs>
            <a:gs pos="100000">
              <a:srgbClr val="0A2F9E"/>
            </a:gs>
          </a:gsLst>
          <a:lin ang="81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1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580549" y="275723"/>
            <a:ext cx="6014399" cy="4743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600"/>
              <a:t>Реализация</a:t>
            </a:r>
            <a:endParaRPr/>
          </a:p>
        </p:txBody>
      </p:sp>
      <p:sp>
        <p:nvSpPr>
          <p:cNvPr id="5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580548" y="1001627"/>
            <a:ext cx="7780172" cy="12793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199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5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1.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Изображение переводится в вектор размерности три. (Основание: кодирование RGB, максимальне значение 255). </a:t>
            </a:r>
            <a:endParaRPr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</p:txBody>
      </p:sp>
      <p:sp>
        <p:nvSpPr>
          <p:cNvPr id="6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40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5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8" y="4531548"/>
            <a:ext cx="466211" cy="451292"/>
          </a:xfrm>
          <a:prstGeom prst="rect">
            <a:avLst/>
          </a:prstGeom>
        </p:spPr>
      </p:pic>
      <p:pic>
        <p:nvPicPr>
          <p:cNvPr id="8" name="Google Shape;388;p38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8258452" y="275723"/>
            <a:ext cx="629727" cy="597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580546" y="2166945"/>
            <a:ext cx="3648074" cy="2676524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4939242" y="2180722"/>
            <a:ext cx="3209924" cy="2638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39000">
              <a:srgbClr val="3544FF"/>
            </a:gs>
            <a:gs pos="100000">
              <a:srgbClr val="0A2F9E"/>
            </a:gs>
          </a:gsLst>
          <a:lin ang="81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580548" y="374983"/>
            <a:ext cx="7780172" cy="23822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198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5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2.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Монотонные участки, близкие по значению, рассчитываются по строкам и столбцам и удаляются из матрицы изображения. В результате размерность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матрицы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уменьшается относительно исходной. </a:t>
            </a:r>
            <a:r>
              <a:rPr sz="2200"/>
              <a:t>(Отпимизация вычислений для монотонных изображений, выделение "рамки").</a:t>
            </a:r>
            <a:endParaRPr/>
          </a:p>
        </p:txBody>
      </p:sp>
      <p:sp>
        <p:nvSpPr>
          <p:cNvPr id="5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39" y="4560393"/>
            <a:ext cx="548698" cy="39359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6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7" y="4531547"/>
            <a:ext cx="466210" cy="451290"/>
          </a:xfrm>
          <a:prstGeom prst="rect">
            <a:avLst/>
          </a:prstGeom>
        </p:spPr>
      </p:pic>
      <p:pic>
        <p:nvPicPr>
          <p:cNvPr id="7" name="Google Shape;388;p38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8258451" y="275722"/>
            <a:ext cx="629726" cy="597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585690" y="2368716"/>
            <a:ext cx="4504997" cy="27697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39000">
              <a:srgbClr val="3544FF"/>
            </a:gs>
            <a:gs pos="100000">
              <a:srgbClr val="0A2F9E"/>
            </a:gs>
          </a:gsLst>
          <a:lin ang="81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40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7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8" y="4531548"/>
            <a:ext cx="466211" cy="451292"/>
          </a:xfrm>
          <a:prstGeom prst="rect">
            <a:avLst/>
          </a:prstGeom>
        </p:spPr>
      </p:pic>
      <p:sp>
        <p:nvSpPr>
          <p:cNvPr id="6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530418" y="537910"/>
            <a:ext cx="5185864" cy="42245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199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5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3.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Определяются узловые точки, количество которых берется произвольно, но чем их больше, тем точнее определяется характеристика изображения. </a:t>
            </a:r>
            <a:endParaRPr lang="en-US"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9" indent="0">
              <a:buNone/>
              <a:defRPr/>
            </a:pP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(При увеличении числа узловых точек сложность алгоритма удваивается). </a:t>
            </a:r>
            <a:endParaRPr lang="en-US"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9" indent="0">
              <a:buNone/>
              <a:defRPr/>
            </a:pP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Например, количество точек можно взять как квадратный корень из суммы разрешения изображения. </a:t>
            </a:r>
            <a:endParaRPr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854144" y="270574"/>
            <a:ext cx="2938933" cy="4115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39000">
              <a:srgbClr val="3544FF"/>
            </a:gs>
            <a:gs pos="100000">
              <a:srgbClr val="0A2F9E"/>
            </a:gs>
          </a:gsLst>
          <a:lin ang="81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430154" y="338387"/>
            <a:ext cx="4170699" cy="41233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198" indent="0">
              <a:buNone/>
              <a:defRPr/>
            </a:pPr>
            <a:r>
              <a:rPr lang="en-US" sz="2400" b="0" i="0" u="none" strike="noStrike" cap="none" spc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4.</a:t>
            </a:r>
            <a:r>
              <a:rPr lang="en-US" sz="24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Рассчитываем среднюю яркость областей, разделенных этими точками. На выходе три числа для каждого треугольника. </a:t>
            </a:r>
            <a:endParaRPr sz="2200" b="0" i="0" u="none" strike="noStrike" cap="none" spc="0">
              <a:solidFill>
                <a:schemeClr val="accent6">
                  <a:lumMod val="60000"/>
                  <a:lumOff val="40000"/>
                </a:schemeClr>
              </a:solidFill>
              <a:latin typeface="Muli Light"/>
              <a:ea typeface="Muli Light"/>
              <a:cs typeface="Muli Light"/>
            </a:endParaRPr>
          </a:p>
          <a:p>
            <a:pPr marL="76198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5.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Берем только области, не смежные с краями изображения, и считаем их разность между собой. Размер матрицы снова уменьшается. </a:t>
            </a:r>
            <a:endParaRPr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8" indent="0">
              <a:buNone/>
              <a:defRPr/>
            </a:pP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</a:t>
            </a:r>
            <a:endParaRPr lang="en-US"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8" indent="0">
              <a:buNone/>
              <a:defRPr/>
            </a:pPr>
            <a:endParaRPr/>
          </a:p>
        </p:txBody>
      </p:sp>
      <p:sp>
        <p:nvSpPr>
          <p:cNvPr id="5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39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8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7" y="4531548"/>
            <a:ext cx="466211" cy="451292"/>
          </a:xfrm>
          <a:prstGeom prst="rect">
            <a:avLst/>
          </a:prstGeom>
        </p:spPr>
      </p:pic>
      <p:pic>
        <p:nvPicPr>
          <p:cNvPr id="7" name="Google Shape;386;p38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8122598" y="313322"/>
            <a:ext cx="592684" cy="59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497962" y="877302"/>
            <a:ext cx="2137854" cy="3031454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>
            <a:off x="4789532" y="1306721"/>
            <a:ext cx="1178236" cy="3962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2000" b="1">
                <a:ln>
                  <a:noFill/>
                </a:ln>
                <a:solidFill>
                  <a:schemeClr val="accent3"/>
                </a:solidFill>
              </a:rPr>
              <a:t>(x</a:t>
            </a:r>
            <a:r>
              <a:rPr sz="2000" b="1" baseline="-25000">
                <a:ln>
                  <a:noFill/>
                </a:ln>
                <a:solidFill>
                  <a:schemeClr val="accent3"/>
                </a:solidFill>
              </a:rPr>
              <a:t>1</a:t>
            </a:r>
            <a:r>
              <a:rPr sz="2000" b="1">
                <a:ln>
                  <a:noFill/>
                </a:ln>
                <a:solidFill>
                  <a:schemeClr val="accent3"/>
                </a:solidFill>
              </a:rPr>
              <a:t>,y</a:t>
            </a:r>
            <a:r>
              <a:rPr sz="2000" b="1" baseline="-25000">
                <a:ln>
                  <a:noFill/>
                </a:ln>
                <a:solidFill>
                  <a:schemeClr val="accent3"/>
                </a:solidFill>
              </a:rPr>
              <a:t>1</a:t>
            </a:r>
            <a:r>
              <a:rPr sz="2000" b="1">
                <a:ln>
                  <a:noFill/>
                </a:ln>
                <a:solidFill>
                  <a:schemeClr val="accent3"/>
                </a:solidFill>
              </a:rPr>
              <a:t>,z</a:t>
            </a:r>
            <a:r>
              <a:rPr sz="2000" b="1" baseline="-25000">
                <a:ln>
                  <a:noFill/>
                </a:ln>
                <a:solidFill>
                  <a:schemeClr val="accent3"/>
                </a:solidFill>
              </a:rPr>
              <a:t>1</a:t>
            </a:r>
            <a:r>
              <a:rPr sz="2000" b="1">
                <a:ln>
                  <a:noFill/>
                </a:ln>
                <a:solidFill>
                  <a:schemeClr val="accent3"/>
                </a:solidFill>
              </a:rPr>
              <a:t>)</a:t>
            </a:r>
            <a:endParaRPr sz="1200" b="1">
              <a:ln>
                <a:noFill/>
              </a:ln>
              <a:solidFill>
                <a:schemeClr val="accent3"/>
              </a:solidFill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4789532" y="2983740"/>
            <a:ext cx="1178236" cy="3962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2000" b="1">
                <a:ln>
                  <a:noFill/>
                </a:ln>
                <a:solidFill>
                  <a:schemeClr val="accent3"/>
                </a:solidFill>
              </a:rPr>
              <a:t>(x</a:t>
            </a:r>
            <a:r>
              <a:rPr sz="2000" b="1" baseline="-25000">
                <a:ln>
                  <a:noFill/>
                </a:ln>
                <a:solidFill>
                  <a:schemeClr val="accent3"/>
                </a:solidFill>
              </a:rPr>
              <a:t>3</a:t>
            </a:r>
            <a:r>
              <a:rPr sz="2000" b="1">
                <a:ln>
                  <a:noFill/>
                </a:ln>
                <a:solidFill>
                  <a:schemeClr val="accent3"/>
                </a:solidFill>
              </a:rPr>
              <a:t>,y</a:t>
            </a:r>
            <a:r>
              <a:rPr sz="2000" b="1" baseline="-25000">
                <a:ln>
                  <a:noFill/>
                </a:ln>
                <a:solidFill>
                  <a:schemeClr val="accent3"/>
                </a:solidFill>
              </a:rPr>
              <a:t>3</a:t>
            </a:r>
            <a:r>
              <a:rPr sz="2000" b="1">
                <a:ln>
                  <a:noFill/>
                </a:ln>
                <a:solidFill>
                  <a:schemeClr val="accent3"/>
                </a:solidFill>
              </a:rPr>
              <a:t>,z</a:t>
            </a:r>
            <a:r>
              <a:rPr sz="2000" b="1" baseline="-25000">
                <a:ln>
                  <a:noFill/>
                </a:ln>
                <a:solidFill>
                  <a:schemeClr val="accent3"/>
                </a:solidFill>
              </a:rPr>
              <a:t>3</a:t>
            </a:r>
            <a:r>
              <a:rPr sz="2000" b="1">
                <a:ln>
                  <a:noFill/>
                </a:ln>
                <a:solidFill>
                  <a:schemeClr val="accent3"/>
                </a:solidFill>
              </a:rPr>
              <a:t>)</a:t>
            </a:r>
            <a:endParaRPr sz="1200" b="1">
              <a:ln>
                <a:noFill/>
              </a:ln>
              <a:solidFill>
                <a:schemeClr val="accent3"/>
              </a:solidFill>
            </a:endParaRPr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7186801" y="1306721"/>
            <a:ext cx="1178236" cy="3962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2000" b="1">
                <a:ln>
                  <a:noFill/>
                </a:ln>
                <a:solidFill>
                  <a:schemeClr val="accent3"/>
                </a:solidFill>
              </a:rPr>
              <a:t>(x</a:t>
            </a:r>
            <a:r>
              <a:rPr sz="2000" b="1" baseline="-25000">
                <a:ln>
                  <a:noFill/>
                </a:ln>
                <a:solidFill>
                  <a:schemeClr val="accent3"/>
                </a:solidFill>
              </a:rPr>
              <a:t>2</a:t>
            </a:r>
            <a:r>
              <a:rPr sz="2000" b="1">
                <a:ln>
                  <a:noFill/>
                </a:ln>
                <a:solidFill>
                  <a:schemeClr val="accent3"/>
                </a:solidFill>
              </a:rPr>
              <a:t>,y</a:t>
            </a:r>
            <a:r>
              <a:rPr sz="2000" b="1" baseline="-25000">
                <a:ln>
                  <a:noFill/>
                </a:ln>
                <a:solidFill>
                  <a:schemeClr val="accent3"/>
                </a:solidFill>
              </a:rPr>
              <a:t>2</a:t>
            </a:r>
            <a:r>
              <a:rPr sz="2000" b="1">
                <a:ln>
                  <a:noFill/>
                </a:ln>
                <a:solidFill>
                  <a:schemeClr val="accent3"/>
                </a:solidFill>
              </a:rPr>
              <a:t>,z</a:t>
            </a:r>
            <a:r>
              <a:rPr sz="2000" b="1" baseline="-25000">
                <a:ln>
                  <a:noFill/>
                </a:ln>
                <a:solidFill>
                  <a:schemeClr val="accent3"/>
                </a:solidFill>
              </a:rPr>
              <a:t>2</a:t>
            </a:r>
            <a:r>
              <a:rPr sz="2000" b="1">
                <a:ln>
                  <a:noFill/>
                </a:ln>
                <a:solidFill>
                  <a:schemeClr val="accent3"/>
                </a:solidFill>
              </a:rPr>
              <a:t>)</a:t>
            </a:r>
            <a:endParaRPr sz="1200" b="1">
              <a:ln>
                <a:noFill/>
              </a:ln>
              <a:solidFill>
                <a:schemeClr val="accent3"/>
              </a:solidFill>
            </a:endParaRPr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7186801" y="2983740"/>
            <a:ext cx="1178236" cy="3962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2000" b="1">
                <a:ln>
                  <a:noFill/>
                </a:ln>
                <a:solidFill>
                  <a:schemeClr val="accent3"/>
                </a:solidFill>
              </a:rPr>
              <a:t>(x</a:t>
            </a:r>
            <a:r>
              <a:rPr sz="2000" b="1" baseline="-25000">
                <a:ln>
                  <a:noFill/>
                </a:ln>
                <a:solidFill>
                  <a:schemeClr val="accent3"/>
                </a:solidFill>
              </a:rPr>
              <a:t>4</a:t>
            </a:r>
            <a:r>
              <a:rPr sz="2000" b="1">
                <a:ln>
                  <a:noFill/>
                </a:ln>
                <a:solidFill>
                  <a:schemeClr val="accent3"/>
                </a:solidFill>
              </a:rPr>
              <a:t>,y</a:t>
            </a:r>
            <a:r>
              <a:rPr sz="2000" b="1" baseline="-25000">
                <a:ln>
                  <a:noFill/>
                </a:ln>
                <a:solidFill>
                  <a:schemeClr val="accent3"/>
                </a:solidFill>
              </a:rPr>
              <a:t>4</a:t>
            </a:r>
            <a:r>
              <a:rPr sz="2000" b="1">
                <a:ln>
                  <a:noFill/>
                </a:ln>
                <a:solidFill>
                  <a:schemeClr val="accent3"/>
                </a:solidFill>
              </a:rPr>
              <a:t>,z</a:t>
            </a:r>
            <a:r>
              <a:rPr sz="2000" b="1" baseline="-25000">
                <a:ln>
                  <a:noFill/>
                </a:ln>
                <a:solidFill>
                  <a:schemeClr val="accent3"/>
                </a:solidFill>
              </a:rPr>
              <a:t>4</a:t>
            </a:r>
            <a:r>
              <a:rPr sz="2000" b="1">
                <a:ln>
                  <a:noFill/>
                </a:ln>
                <a:solidFill>
                  <a:schemeClr val="accent3"/>
                </a:solidFill>
              </a:rPr>
              <a:t>)</a:t>
            </a:r>
            <a:endParaRPr sz="1200" b="1">
              <a:ln>
                <a:noFill/>
              </a:ln>
              <a:solidFill>
                <a:schemeClr val="accent3"/>
              </a:solidFill>
            </a:endParaRPr>
          </a:p>
        </p:txBody>
      </p:sp>
      <p:cxnSp>
        <p:nvCxnSpPr>
          <p:cNvPr id="13" name="" hidden="0"/>
          <p:cNvCxnSpPr>
            <a:cxnSpLocks/>
            <a:stCxn id="4" idx="2"/>
            <a:endCxn id="8" idx="2"/>
          </p:cNvCxnSpPr>
          <p:nvPr isPhoto="0" userDrawn="0"/>
        </p:nvCxnSpPr>
        <p:spPr bwMode="auto">
          <a:xfrm rot="5399978" flipH="1" flipV="1">
            <a:off x="4264720" y="2159539"/>
            <a:ext cx="552951" cy="4051386"/>
          </a:xfrm>
          <a:prstGeom prst="curvedConnector3">
            <a:avLst>
              <a:gd name="adj1" fmla="val -88395"/>
            </a:avLst>
          </a:prstGeom>
          <a:ln w="38099" cap="flat" cmpd="sng" algn="ctr">
            <a:solidFill>
              <a:srgbClr val="C0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39000">
              <a:srgbClr val="3544FF"/>
            </a:gs>
            <a:gs pos="100000">
              <a:srgbClr val="0A2F9E"/>
            </a:gs>
          </a:gsLst>
          <a:lin ang="81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430155" y="337383"/>
            <a:ext cx="7780171" cy="4387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197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6.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Полученные 8 модулей 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для каждого прямоугольника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складываются. </a:t>
            </a:r>
            <a:endParaRPr lang="en-US"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7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7.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Затем все векторы изображения суммируются и делятся на (длинна средних * 3 * 256). </a:t>
            </a:r>
            <a:endParaRPr lang="en-US"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7" indent="0">
              <a:buNone/>
              <a:defRPr/>
            </a:pPr>
            <a:endParaRPr/>
          </a:p>
        </p:txBody>
      </p:sp>
      <p:sp>
        <p:nvSpPr>
          <p:cNvPr id="5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38" y="4560392"/>
            <a:ext cx="548698" cy="39359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9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6" y="4531547"/>
            <a:ext cx="466210" cy="451290"/>
          </a:xfrm>
          <a:prstGeom prst="rect">
            <a:avLst/>
          </a:prstGeom>
        </p:spPr>
      </p:pic>
      <p:pic>
        <p:nvPicPr>
          <p:cNvPr id="7" name="Google Shape;386;p38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8122597" y="313321"/>
            <a:ext cx="592683" cy="5980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577796" y="2118058"/>
            <a:ext cx="814637" cy="1203157"/>
          </a:xfrm>
          <a:prstGeom prst="rect">
            <a:avLst/>
          </a:prstGeom>
          <a:solidFill>
            <a:srgbClr val="603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" hidden="0"/>
          <p:cNvSpPr/>
          <p:nvPr isPhoto="0" userDrawn="0"/>
        </p:nvSpPr>
        <p:spPr bwMode="auto">
          <a:xfrm flipH="0" flipV="0">
            <a:off x="1392433" y="2118058"/>
            <a:ext cx="814637" cy="1203156"/>
          </a:xfrm>
          <a:prstGeom prst="rect">
            <a:avLst/>
          </a:prstGeom>
          <a:solidFill>
            <a:srgbClr val="3443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2207072" y="2118058"/>
            <a:ext cx="814637" cy="1203156"/>
          </a:xfrm>
          <a:prstGeom prst="rect">
            <a:avLst/>
          </a:prstGeom>
          <a:solidFill>
            <a:srgbClr val="2C29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" hidden="0"/>
          <p:cNvSpPr/>
          <p:nvPr isPhoto="0" userDrawn="0"/>
        </p:nvSpPr>
        <p:spPr bwMode="auto">
          <a:xfrm flipH="0" flipV="0">
            <a:off x="3021709" y="2118057"/>
            <a:ext cx="814637" cy="12031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7795" y="3321216"/>
            <a:ext cx="814637" cy="12031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1392433" y="3328390"/>
            <a:ext cx="814637" cy="1203156"/>
          </a:xfrm>
          <a:prstGeom prst="rect">
            <a:avLst/>
          </a:prstGeom>
          <a:solidFill>
            <a:srgbClr val="6636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2207071" y="3321217"/>
            <a:ext cx="814637" cy="1203156"/>
          </a:xfrm>
          <a:prstGeom prst="rect">
            <a:avLst/>
          </a:prstGeom>
          <a:solidFill>
            <a:srgbClr val="4910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3021710" y="3321216"/>
            <a:ext cx="814637" cy="1203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77795" y="4531547"/>
            <a:ext cx="814637" cy="640757"/>
          </a:xfrm>
          <a:prstGeom prst="rect">
            <a:avLst/>
          </a:prstGeom>
          <a:solidFill>
            <a:srgbClr val="9C0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1392433" y="4544080"/>
            <a:ext cx="814637" cy="628224"/>
          </a:xfrm>
          <a:prstGeom prst="rect">
            <a:avLst/>
          </a:prstGeom>
          <a:solidFill>
            <a:srgbClr val="900B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 flipH="0" flipV="0">
            <a:off x="2207071" y="4531547"/>
            <a:ext cx="814637" cy="640756"/>
          </a:xfrm>
          <a:prstGeom prst="rect">
            <a:avLst/>
          </a:prstGeom>
          <a:solidFill>
            <a:srgbClr val="7F0B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3021710" y="4544080"/>
            <a:ext cx="814637" cy="640756"/>
          </a:xfrm>
          <a:prstGeom prst="rect">
            <a:avLst/>
          </a:prstGeom>
          <a:solidFill>
            <a:srgbClr val="9C0B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" hidden="0"/>
          <p:cNvSpPr/>
          <p:nvPr isPhoto="0" userDrawn="0"/>
        </p:nvSpPr>
        <p:spPr bwMode="auto">
          <a:xfrm flipH="0" flipV="0">
            <a:off x="3886480" y="2118057"/>
            <a:ext cx="5238749" cy="2368718"/>
          </a:xfrm>
          <a:prstGeom prst="rect">
            <a:avLst/>
          </a:prstGeom>
          <a:solidFill>
            <a:schemeClr val="accent6">
              <a:lumMod val="60000"/>
              <a:lumOff val="40000"/>
              <a:alpha val="66000"/>
            </a:schemeClr>
          </a:solidFill>
          <a:ln>
            <a:noFill/>
          </a:ln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 algn="ctr">
              <a:defRPr/>
            </a:pPr>
            <mc:AlternateContent xmlns:mc="http://schemas.openxmlformats.org/markup-compatibility/2006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sz="2800">
                          <a:latin typeface="Cambria Math"/>
                          <a:ea typeface="Cambria Math"/>
                          <a:cs typeface="Cambria Math"/>
                        </a:rPr>
                        <m:t>feature_vec= </m:t>
                      </m:r>
                      <m:nary>
                        <m:naryPr>
                          <m:chr m:val="∑"/>
                          <m:grow m:val="false"/>
                          <m:limLoc m:val="undOvr"/>
                          <m:ctrlPr>
                            <a:rPr sz="2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/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i=0</m:t>
                          </m:r>
                        </m:sub>
                        <m:sup>
                          <m:r>
                            <m:rPr/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(x,y,z)</m:t>
                          </m:r>
                        </m:e>
                      </m:nary>
                    </m:oMath>
                  </m:oMathPara>
                </a14:m>
              </mc:Choice>
              <mc:Fallback/>
            </mc:AlternateContent>
            <a:r>
              <a:rPr sz="2800">
                <a:latin typeface="Cambria Math"/>
                <a:ea typeface="Cambria Math"/>
                <a:cs typeface="Cambria Math"/>
              </a:rPr>
              <a:t>/(len((x,y,z))*R*A)</a:t>
            </a:r>
            <a:endParaRPr sz="2800">
              <a:latin typeface="Cambria Math"/>
              <a:ea typeface="Cambria Math"/>
              <a:cs typeface="Cambria Math"/>
            </a:endParaRPr>
          </a:p>
          <a:p>
            <a:pPr algn="ctr">
              <a:defRPr/>
            </a:pPr>
            <a:endParaRPr sz="2400">
              <a:latin typeface="Cambria Math"/>
              <a:ea typeface="Cambria Math"/>
              <a:cs typeface="Cambria Math"/>
            </a:endParaRPr>
          </a:p>
          <a:p>
            <a:pPr algn="ctr">
              <a:defRPr/>
            </a:pPr>
            <a:r>
              <a:rPr sz="2000" i="1">
                <a:latin typeface="Cambria Math"/>
                <a:ea typeface="Cambria Math"/>
                <a:cs typeface="Cambria Math"/>
              </a:rPr>
              <a:t>где R - размерность вектора = 3,</a:t>
            </a:r>
            <a:endParaRPr sz="2000" i="1">
              <a:latin typeface="Cambria Math"/>
              <a:ea typeface="Cambria Math"/>
              <a:cs typeface="Cambria Math"/>
            </a:endParaRPr>
          </a:p>
          <a:p>
            <a:pPr algn="ctr">
              <a:defRPr/>
            </a:pPr>
            <a:r>
              <a:rPr sz="2000" i="1">
                <a:latin typeface="Cambria Math"/>
                <a:ea typeface="Cambria Math"/>
                <a:cs typeface="Cambria Math"/>
              </a:rPr>
              <a:t>A - максимальное значение пикселя = 256</a:t>
            </a:r>
            <a:endParaRPr sz="2000" i="1">
              <a:latin typeface="Cambria Math"/>
              <a:ea typeface="Cambria Math"/>
              <a:cs typeface="Cambria Math"/>
            </a:endParaRPr>
          </a:p>
          <a:p>
            <a:pPr algn="ctr">
              <a:defRPr/>
            </a:pPr>
            <a:r>
              <a:rPr sz="2400" i="1">
                <a:latin typeface="Cambria Math"/>
                <a:ea typeface="Cambria Math"/>
                <a:cs typeface="Cambria Math"/>
              </a:rPr>
              <a:t>len -</a:t>
            </a:r>
            <a:r>
              <a:rPr sz="2000" i="1">
                <a:latin typeface="Cambria Math"/>
                <a:ea typeface="Cambria Math"/>
                <a:cs typeface="Cambria Math"/>
              </a:rPr>
              <a:t> длина вектора каждой области</a:t>
            </a:r>
            <a:endParaRPr sz="2400" i="1"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Aliena templat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Custom 347">
        <a:dk1>
          <a:srgbClr val="050060"/>
        </a:dk1>
        <a:lt1>
          <a:srgbClr val="FFFFFF"/>
        </a:lt1>
        <a:dk2>
          <a:srgbClr val="585963"/>
        </a:dk2>
        <a:lt2>
          <a:srgbClr val="F3F3F3"/>
        </a:lt2>
        <a:accent1>
          <a:srgbClr val="0A2F9E"/>
        </a:accent1>
        <a:accent2>
          <a:srgbClr val="3544FF"/>
        </a:accent2>
        <a:accent3>
          <a:srgbClr val="24D6FF"/>
        </a:accent3>
        <a:accent4>
          <a:srgbClr val="00FFFF"/>
        </a:accent4>
        <a:accent5>
          <a:srgbClr val="A458FF"/>
        </a:accent5>
        <a:accent6>
          <a:srgbClr val="D392FF"/>
        </a:accent6>
        <a:hlink>
          <a:srgbClr val="FFFFFF"/>
        </a:hlink>
        <a:folHlink>
          <a:srgbClr val="6611CC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ONLYOFFICE/5.4.1.33</Application>
  <DocSecurity>0</DocSecurity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modified xsi:type="dcterms:W3CDTF">2019-10-10T14:42:19Z</dcterms:modified>
  <cp:category/>
  <cp:contentStatus/>
  <cp:version/>
</cp:coreProperties>
</file>