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;p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· Big circuit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;p1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;p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;p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7;p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;p4" hidden="0"/>
          <p:cNvSpPr/>
          <p:nvPr isPhoto="0" userDrawn="0"/>
        </p:nvSpPr>
        <p:spPr bwMode="auto">
          <a:xfrm>
            <a:off x="42525" y="42525"/>
            <a:ext cx="2000099" cy="2000099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19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</a:defRPr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</a:defRPr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</a:defRPr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</a:defRPr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</a:defRPr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</a:defRPr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</a:defRPr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0;p4" hidden="0"/>
          <p:cNvSpPr>
            <a:spLocks noAdjustHandles="0" noChangeArrowheads="0"/>
          </p:cNvSpPr>
          <p:nvPr isPhoto="0" userDrawn="0"/>
        </p:nvSpPr>
        <p:spPr bwMode="auto"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</a:endParaRPr>
          </a:p>
        </p:txBody>
      </p:sp>
      <p:sp>
        <p:nvSpPr>
          <p:cNvPr id="8" name="Google Shape;21;p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3;p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;p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8;p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;p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;p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2;p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4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6;p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7;p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8;p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9;p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1;p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5;p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6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Google Shape;47;p9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· Small circuit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9;p1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1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1pPr>
            <a:lvl2pPr marL="914400" lvl="1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2pPr>
            <a:lvl3pPr marL="1371600" lvl="2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3pPr>
            <a:lvl4pPr marL="1828800" lvl="3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4pPr>
            <a:lvl5pPr marL="2286000" lvl="4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5pPr>
            <a:lvl6pPr marL="2743200" lvl="5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6pPr>
            <a:lvl7pPr marL="3200400" lvl="6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7pPr>
            <a:lvl8pPr marL="3657600" lvl="7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8pPr>
            <a:lvl9pPr marL="4114800" lvl="8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habr.com/ru/post/122372/" TargetMode="External"/><Relationship Id="rId3" Type="http://schemas.openxmlformats.org/officeDocument/2006/relationships/hyperlink" Target="https://habr.com/ru/post/320720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habr.com/ru/company/funcorp/blog/450120/" TargetMode="External"/><Relationship Id="rId3" Type="http://schemas.openxmlformats.org/officeDocument/2006/relationships/image" Target="../media/image1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www.linkedin.com/in/nikitapermikov/" TargetMode="External"/><Relationship Id="rId6" Type="http://schemas.openxmlformats.org/officeDocument/2006/relationships/hyperlink" Target="https://github.com/nikit34/Etsy_analys_MY_ALGORITHM_DETECT_DIFFERENCE_IMG" TargetMode="External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6">
                <a:lumMod val="75000"/>
              </a:schemeClr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403619" y="1547672"/>
            <a:ext cx="6666215" cy="11597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500"/>
              <a:t>Алгоритм определения зависимости </a:t>
            </a:r>
            <a:r>
              <a:rPr lang="en" sz="35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предпочтений покупателя</a:t>
            </a:r>
            <a:r>
              <a:rPr lang="en" sz="3500"/>
              <a:t> от </a:t>
            </a:r>
            <a:r>
              <a:rPr lang="en" sz="35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цветового оттенка витрины </a:t>
            </a:r>
            <a:endParaRPr/>
          </a:p>
        </p:txBody>
      </p:sp>
      <p:pic>
        <p:nvPicPr>
          <p:cNvPr id="5" name="Google Shape;61;p1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6408323" y="1111697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;p13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233294" y="227928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3;p13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3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3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403619" y="427245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3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8359304" y="4531548"/>
            <a:ext cx="466212" cy="451293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 flipH="0" flipV="0">
            <a:off x="1029622" y="429907"/>
            <a:ext cx="2168190" cy="3225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НИУ МАИ - 2019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029622" y="4272450"/>
            <a:ext cx="2707104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Пермяков Никита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8075844" y="4589537"/>
            <a:ext cx="513956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80549" y="263190"/>
            <a:ext cx="6014399" cy="5495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Существующие решения</a:t>
            </a:r>
            <a:endParaRPr/>
          </a:p>
        </p:txBody>
      </p:sp>
      <p:sp>
        <p:nvSpPr>
          <p:cNvPr id="5" name="Google Shape;72;p1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 flipH="0" flipV="0">
            <a:off x="3587748" y="1218430"/>
            <a:ext cx="2619374" cy="3155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800" b="1"/>
              <a:t>Коммерчиские реализации:</a:t>
            </a:r>
            <a:endParaRPr sz="1200"/>
          </a:p>
          <a:p>
            <a:pPr marL="101599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600"/>
              <a:t>(API YANDEX, </a:t>
            </a:r>
            <a:r>
              <a:rPr lang="en" sz="1600"/>
              <a:t>API GOOGLE, </a:t>
            </a:r>
            <a:r>
              <a:rPr lang="en" sz="1600"/>
              <a:t>Поисковики (yandex, google и т.д.))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sz="1600"/>
              <a:t>Дорогая подписка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sz="1600"/>
              <a:t>Черный ящик</a:t>
            </a:r>
            <a:endParaRPr sz="1600"/>
          </a:p>
          <a:p>
            <a:pPr marL="101599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 sz="1600" b="1"/>
              <a:t>но высокое качество</a:t>
            </a:r>
            <a:endParaRPr sz="1600" b="1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200" b="1"/>
          </a:p>
        </p:txBody>
      </p:sp>
      <p:sp>
        <p:nvSpPr>
          <p:cNvPr id="6" name="Google Shape;73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389802" y="1218430"/>
            <a:ext cx="3032960" cy="3155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000" b="1"/>
              <a:t>Теоритические:</a:t>
            </a:r>
            <a:endParaRPr sz="2000"/>
          </a:p>
          <a:p>
            <a:pPr lvl="0" algn="l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/>
              <a:t>Отсутствует реализация, даже псевдо-код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/>
              <a:t>Алгоритмы описаны в трудно 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интерпретируемый </a:t>
            </a:r>
            <a:r>
              <a:rPr sz="1600"/>
              <a:t>форме</a:t>
            </a:r>
            <a:endParaRPr sz="1600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sz="1600"/>
              <a:t>Доступные примеры: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 u="sng">
                <a:hlinkClick r:id="rId2" tooltip=""/>
              </a:rPr>
              <a:t>Ermlg</a:t>
            </a:r>
            <a:r>
              <a:rPr sz="1600"/>
              <a:t> (статья на habr)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 u="sng">
                <a:hlinkClick r:id="rId3" tooltip=""/>
              </a:rPr>
              <a:t>bezdolgoff</a:t>
            </a:r>
            <a:r>
              <a:rPr sz="1600"/>
              <a:t> 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(статья на habr)</a:t>
            </a:r>
            <a:endParaRPr sz="1400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400"/>
          </a:p>
        </p:txBody>
      </p:sp>
      <p:sp>
        <p:nvSpPr>
          <p:cNvPr id="7" name="Google Shape;31;p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 flipH="0" flipV="0">
            <a:off x="5992006" y="1218430"/>
            <a:ext cx="3083091" cy="31550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599">
              <a:spcBef>
                <a:spcPts val="599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59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59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59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59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59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59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59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59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marL="101599" indent="0">
              <a:buNone/>
              <a:defRPr/>
            </a:pPr>
            <a:r>
              <a:rPr sz="1800" b="1"/>
              <a:t>Open source:</a:t>
            </a:r>
            <a:endParaRPr sz="1800" b="1"/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Серый ящик (доверие другому) </a:t>
            </a:r>
            <a:endParaRPr sz="16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Потребность в вычислительных ресурсах (считать на своем железе)</a:t>
            </a:r>
            <a:endParaRPr sz="16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Качество ниже чем у коммерческих пректов</a:t>
            </a:r>
            <a:endParaRPr lang="en" sz="1600" b="1"/>
          </a:p>
          <a:p>
            <a:pPr marL="101599" indent="0">
              <a:buNone/>
              <a:defRPr/>
            </a:pPr>
            <a:r>
              <a:rPr sz="1600" b="1"/>
              <a:t>но доступ к коду и</a:t>
            </a:r>
            <a:endParaRPr sz="1600" b="1"/>
          </a:p>
          <a:p>
            <a:pPr marL="101599" indent="0">
              <a:buNone/>
              <a:defRPr/>
            </a:pPr>
            <a:r>
              <a:rPr sz="1600" b="1"/>
              <a:t>постоянные патчи</a:t>
            </a:r>
            <a:endParaRPr sz="1600" b="1"/>
          </a:p>
        </p:txBody>
      </p:sp>
      <p:sp>
        <p:nvSpPr>
          <p:cNvPr id="8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600"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421969" y="4531548"/>
            <a:ext cx="466211" cy="451292"/>
          </a:xfrm>
          <a:prstGeom prst="rect">
            <a:avLst/>
          </a:prstGeom>
        </p:spPr>
      </p:pic>
      <p:pic>
        <p:nvPicPr>
          <p:cNvPr id="10" name="Google Shape;381;p38" hidden="0"/>
          <p:cNvPicPr/>
          <p:nvPr isPhoto="0" userDrawn="0"/>
        </p:nvPicPr>
        <p:blipFill>
          <a:blip r:embed="rId5"/>
          <a:stretch/>
        </p:blipFill>
        <p:spPr bwMode="auto">
          <a:xfrm>
            <a:off x="3648355" y="3924731"/>
            <a:ext cx="1717627" cy="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578694" y="413585"/>
            <a:ext cx="7511995" cy="3133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Идея решения позаимствована со статьи </a:t>
            </a:r>
            <a:r>
              <a:rPr lang="en" sz="2000" u="sng">
                <a:solidFill>
                  <a:schemeClr val="bg1"/>
                </a:solidFill>
                <a:hlinkClick r:id="rId2" tooltip=""/>
              </a:rPr>
              <a:t>rjhdby</a:t>
            </a:r>
            <a:endParaRPr sz="7200"/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 flipH="0" flipV="0">
            <a:off x="272214" y="1437276"/>
            <a:ext cx="8351699" cy="3250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sz="2200"/>
              <a:t>Учитываются три канала изображения RGB (а не Ч/Б)</a:t>
            </a:r>
            <a:endParaRPr sz="2200"/>
          </a:p>
          <a:p>
            <a:pPr>
              <a:defRPr/>
            </a:pPr>
            <a:r>
              <a:rPr sz="2200"/>
              <a:t>Результат отображен на графике scatterplot 3D</a:t>
            </a:r>
            <a:endParaRPr sz="2200"/>
          </a:p>
          <a:p>
            <a:pPr>
              <a:defRPr/>
            </a:pPr>
            <a:r>
              <a:rPr sz="2200"/>
              <a:t>Добавлен порог для весов яркости вертикальных и горизонтальных линий пикселей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2200"/>
              <a:t>Сложность алгоритма ~ O(n</a:t>
            </a:r>
            <a:r>
              <a:rPr sz="2200" baseline="30000"/>
              <a:t>2</a:t>
            </a:r>
            <a:r>
              <a:rPr sz="2200"/>
              <a:t>)</a:t>
            </a:r>
            <a:r>
              <a:rPr sz="2200"/>
              <a:t> </a:t>
            </a:r>
            <a:endParaRPr sz="2200"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3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78694" y="858121"/>
            <a:ext cx="2243387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Особенности:</a:t>
            </a:r>
            <a:endParaRPr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578693" y="350920"/>
            <a:ext cx="7511995" cy="3133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Начальные предположения</a:t>
            </a:r>
            <a:endParaRPr sz="7200"/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 flipH="0" flipV="0">
            <a:off x="366039" y="1061290"/>
            <a:ext cx="8351697" cy="32500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Фотография одного и того же продукта, с разным освещением и теплотой цвета, будет способствовать различному потребительскому спросу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defRPr/>
            </a:pP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При этом потенциальные покупатели не должны иметь принципиального отношения к цветовому оттенку продукта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defRPr/>
            </a:pPr>
            <a:r>
              <a:rPr lang="en" sz="20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Вывод:</a:t>
            </a: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не меняя тип продукта, можно манипулировать спросом клиента, тем самым максимизируя прибыль от продаж по отношению к каждому покупателю в отдельности, затрачивая ресурсы только на этот анализ и персонализированное фото.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4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8" name="Google Shape;389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99573" y="139863"/>
            <a:ext cx="688605" cy="73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80549" y="275723"/>
            <a:ext cx="6014399" cy="4743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Реализация</a:t>
            </a:r>
            <a:endParaRPr/>
          </a:p>
        </p:txBody>
      </p:sp>
      <p:sp>
        <p:nvSpPr>
          <p:cNvPr id="5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80549" y="1001628"/>
            <a:ext cx="7780173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1.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Изображение переводится в вектор размерности три. (Основание: кодирование RGB, максимальне значение 255).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2.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Монотонные участки, близкие по значению, рассчитываются по строкам и столбцам и удаляются из матрицы изображения. В результате размерность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матрицы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уменьшается относительно исходной. </a:t>
            </a:r>
            <a:r>
              <a:rPr sz="2200"/>
              <a:t>(Отпимизация вычислений для монотонных изображений, выделение "рамки").</a:t>
            </a:r>
            <a:endParaRPr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5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pic>
        <p:nvPicPr>
          <p:cNvPr id="8" name="Google Shape;388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258452" y="275723"/>
            <a:ext cx="629727" cy="59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6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sp>
        <p:nvSpPr>
          <p:cNvPr id="6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30418" y="537910"/>
            <a:ext cx="5185864" cy="42245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3.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Определяются узловые точки, количество которых берется произвольно, но чем их больше, тем точнее определяется характеристика изображения.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(При увеличении числа узловых точек сложность алгоритма удваивается).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Например количество точек можно взять как квадратный корень из суммы разрешений изображения.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979473" y="345832"/>
            <a:ext cx="2813605" cy="3940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430155" y="337384"/>
            <a:ext cx="7780172" cy="4387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8" indent="0">
              <a:buNone/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4.</a:t>
            </a:r>
            <a:r>
              <a:rPr lang="en-US" sz="24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Рассчитываем среднюю яркость областей, разделенных этими точками. На выходе три числа для каждого треугольника. </a:t>
            </a:r>
            <a:endParaRPr sz="2200" b="0" i="0" u="none" strike="noStrike" cap="none" spc="0">
              <a:solidFill>
                <a:schemeClr val="accent6">
                  <a:lumMod val="60000"/>
                  <a:lumOff val="40000"/>
                </a:schemeClr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5.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Берем только области, не смежные с краями изображения, и считаем разность. Размер матрицы снова уменьшается.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6.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Полученные 8 модулей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для каждого прямоугольника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складываются.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7.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Затем все векторы изображения суммируются и делятся на (длинна средних * 3 * 256).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endParaRPr/>
          </a:p>
        </p:txBody>
      </p:sp>
      <p:sp>
        <p:nvSpPr>
          <p:cNvPr id="5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7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7" name="Google Shape;386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22598" y="313322"/>
            <a:ext cx="592684" cy="59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30418" y="275722"/>
            <a:ext cx="6014399" cy="474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/>
              <a:t>Результат работы</a:t>
            </a:r>
            <a:endParaRPr sz="2000"/>
          </a:p>
        </p:txBody>
      </p:sp>
      <p:sp>
        <p:nvSpPr>
          <p:cNvPr id="5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30418" y="938963"/>
            <a:ext cx="7780172" cy="12292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Получается нормализованный вектор, уникальный только для различных изображений.</a:t>
            </a:r>
            <a:endParaRPr sz="2000"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8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89276" y="1829300"/>
            <a:ext cx="4474243" cy="3070559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788848" y="1829300"/>
            <a:ext cx="4257823" cy="2581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8231E6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4;p17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435142" y="2936329"/>
            <a:ext cx="3213213" cy="7446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chemeClr val="accent4">
                    <a:lumMod val="60000"/>
                    <a:lumOff val="40000"/>
                  </a:schemeClr>
                </a:solidFill>
              </a:rPr>
              <a:t>Спасибо за внимание</a:t>
            </a:r>
            <a:endParaRPr/>
          </a:p>
        </p:txBody>
      </p:sp>
      <p:sp>
        <p:nvSpPr>
          <p:cNvPr id="5" name="Google Shape;95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435142" y="3994082"/>
            <a:ext cx="1784463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Вопросы</a:t>
            </a:r>
            <a:endParaRPr sz="2400"/>
          </a:p>
        </p:txBody>
      </p:sp>
      <p:pic>
        <p:nvPicPr>
          <p:cNvPr id="6" name="Google Shape;9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6048560" y="2292121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5935954" y="3890303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 flipH="0" flipV="0">
            <a:off x="6831710" y="1917532"/>
            <a:ext cx="842869" cy="9544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3372631" y="3994082"/>
            <a:ext cx="547687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Мои контакты:  </a:t>
            </a:r>
            <a:endParaRPr lang="en" sz="24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1" u="sng">
                <a:hlinkClick r:id="rId5" tooltip=""/>
              </a:rPr>
              <a:t>https://www.linkedin.com/in/nikitapermikov/</a:t>
            </a:r>
            <a:endParaRPr sz="20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09511" y="401052"/>
            <a:ext cx="7958387" cy="22809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Весь код, включая выгрузку данных из интернет-магазина Etsy, фильтр, и визуализацию доступен на Github:</a:t>
            </a:r>
            <a:endParaRPr sz="2200">
              <a:solidFill>
                <a:schemeClr val="bg1"/>
              </a:solidFill>
            </a:endParaRPr>
          </a:p>
          <a:p>
            <a:pPr>
              <a:defRPr/>
            </a:pPr>
            <a:endParaRPr sz="2200">
              <a:solidFill>
                <a:schemeClr val="bg1"/>
              </a:solidFill>
            </a:endParaRPr>
          </a:p>
          <a:p>
            <a:pPr algn="l">
              <a:defRPr/>
            </a:pPr>
            <a:r>
              <a:rPr sz="2000" u="sng">
                <a:solidFill>
                  <a:schemeClr val="bg1"/>
                </a:solidFill>
                <a:hlinkClick r:id="rId6" tooltip=""/>
              </a:rPr>
              <a:t>https://github.com/nikit34/Etsy_analys_MY_ALGORITHM_DETECT_DIFFERENCE_IMG</a:t>
            </a:r>
            <a:endParaRPr sz="2200">
              <a:solidFill>
                <a:schemeClr val="bg1"/>
              </a:solidFill>
            </a:endParaRPr>
          </a:p>
        </p:txBody>
      </p:sp>
      <p:pic>
        <p:nvPicPr>
          <p:cNvPr id="11" name="Google Shape;384;p38" hidden="0"/>
          <p:cNvPicPr/>
          <p:nvPr isPhoto="0" userDrawn="0"/>
        </p:nvPicPr>
        <p:blipFill>
          <a:blip r:embed="rId7"/>
          <a:stretch/>
        </p:blipFill>
        <p:spPr bwMode="auto">
          <a:xfrm flipH="0" flipV="0">
            <a:off x="8092740" y="1226407"/>
            <a:ext cx="951690" cy="53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2019-10-07T23:25:04Z</dcterms:modified>
  <cp:category/>
  <cp:contentStatus/>
  <cp:version/>
</cp:coreProperties>
</file>