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/>
  <p:notesSz cx="51435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0;p2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;p2" hidden="0"/>
          <p:cNvSpPr>
            <a:spLocks noAdjustHandles="0" noChangeArrowheads="0"/>
          </p:cNvSpPr>
          <p:nvPr isPhoto="0" userDrawn="0">
            <p:ph type="ctrTitle" hasCustomPrompt="0"/>
          </p:nvPr>
        </p:nvSpPr>
        <p:spPr bwMode="auto"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· Big circuit" preserve="0" showMasterPhAnim="0" userDrawn="1">
  <p:cSld name="BLANK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2;p11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3;p11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userDrawn="1">
  <p:cSld name="BLANK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5;p12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ubtitle" preserve="0" showMasterPhAnim="0" userDrawn="1">
  <p:cSld name="TITLE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3;p3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;p3" hidden="0"/>
          <p:cNvSpPr>
            <a:spLocks noAdjustHandles="0" noChangeArrowheads="0"/>
          </p:cNvSpPr>
          <p:nvPr isPhoto="0" userDrawn="0">
            <p:ph type="ctrTitle" hasCustomPrompt="0"/>
          </p:nvPr>
        </p:nvSpPr>
        <p:spPr bwMode="auto"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5;p3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TITLE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7;p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;p4" hidden="0"/>
          <p:cNvSpPr/>
          <p:nvPr isPhoto="0" userDrawn="0"/>
        </p:nvSpPr>
        <p:spPr bwMode="auto">
          <a:xfrm>
            <a:off x="42525" y="42525"/>
            <a:ext cx="2000099" cy="2000099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19;p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</a:defRPr>
            </a:lvl1pPr>
            <a:lvl2pPr marL="914400" lvl="1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</a:defRPr>
            </a:lvl2pPr>
            <a:lvl3pPr marL="1371600" lvl="2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</a:defRPr>
            </a:lvl3pPr>
            <a:lvl4pPr marL="1828800" lvl="3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</a:defRPr>
            </a:lvl4pPr>
            <a:lvl5pPr marL="2286000" lvl="4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</a:defRPr>
            </a:lvl5pPr>
            <a:lvl6pPr marL="2743200" lvl="5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</a:defRPr>
            </a:lvl6pPr>
            <a:lvl7pPr marL="3200400" lvl="6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</a:defRPr>
            </a:lvl7pPr>
            <a:lvl8pPr marL="3657600" lvl="7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0;p4" hidden="0"/>
          <p:cNvSpPr>
            <a:spLocks noAdjustHandles="0" noChangeArrowheads="0"/>
          </p:cNvSpPr>
          <p:nvPr isPhoto="0" userDrawn="0"/>
        </p:nvSpPr>
        <p:spPr bwMode="auto"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7200">
                <a:solidFill>
                  <a:schemeClr val="lt1"/>
                </a:solidFill>
                <a:latin typeface="Muli ExtraBold"/>
                <a:ea typeface="Muli ExtraBold"/>
                <a:cs typeface="Muli ExtraBold"/>
              </a:rPr>
              <a:t>“</a:t>
            </a:r>
            <a:endParaRPr sz="7200">
              <a:solidFill>
                <a:schemeClr val="lt1"/>
              </a:solidFill>
              <a:latin typeface="Muli ExtraBold"/>
              <a:ea typeface="Muli ExtraBold"/>
              <a:cs typeface="Muli ExtraBold"/>
            </a:endParaRPr>
          </a:p>
        </p:txBody>
      </p:sp>
      <p:sp>
        <p:nvSpPr>
          <p:cNvPr id="8" name="Google Shape;21;p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23;p5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4;p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5;p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6;p5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2 columns" preserve="0" showMasterPhAnim="0" type="twoColTx" userDrawn="1">
  <p:cSld name="TITLE_AND_TWO_COLUMN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28;p6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9;p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0;p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1;p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32;p6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3 columns" preserve="0" showMasterPhAnim="0" userDrawn="1">
  <p:cSld name="TITLE_AND_TWO_COLUMNS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34;p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5;p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6;p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7;p7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38;p7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39;p7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41;p8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2;p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8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45;p9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6;p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pPr>
              <a:defRPr/>
            </a:pPr>
            <a:endParaRPr/>
          </a:p>
        </p:txBody>
      </p:sp>
      <p:sp>
        <p:nvSpPr>
          <p:cNvPr id="6" name="Google Shape;47;p9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· Small circuit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49;p10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0;p10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">
    <p:bg>
      <p:bgPr shadeToTitle="0"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;p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;p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</a:defRPr>
            </a:lvl1pPr>
            <a:lvl2pPr marL="914400" lvl="1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</a:defRPr>
            </a:lvl2pPr>
            <a:lvl3pPr marL="1371600" lvl="2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</a:defRPr>
            </a:lvl3pPr>
            <a:lvl4pPr marL="1828800" lvl="3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</a:defRPr>
            </a:lvl4pPr>
            <a:lvl5pPr marL="2286000" lvl="4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</a:defRPr>
            </a:lvl5pPr>
            <a:lvl6pPr marL="2743200" lvl="5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</a:defRPr>
            </a:lvl6pPr>
            <a:lvl7pPr marL="3200400" lvl="6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</a:defRPr>
            </a:lvl7pPr>
            <a:lvl8pPr marL="3657600" lvl="7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</a:defRPr>
            </a:lvl8pPr>
            <a:lvl9pPr marL="4114800" lvl="8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;p1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habr.com/ru/post/122372/" TargetMode="External"/><Relationship Id="rId3" Type="http://schemas.openxmlformats.org/officeDocument/2006/relationships/hyperlink" Target="https://habr.com/ru/post/320720/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habr.com/ru/company/funcorp/blog/450120/" TargetMode="External"/><Relationship Id="rId3" Type="http://schemas.openxmlformats.org/officeDocument/2006/relationships/image" Target="../media/image10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3" Type="http://schemas.openxmlformats.org/officeDocument/2006/relationships/image" Target="../media/image8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2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hyperlink" Target="https://www.linkedin.com/in/nikitapermikov/" TargetMode="External"/><Relationship Id="rId6" Type="http://schemas.openxmlformats.org/officeDocument/2006/relationships/hyperlink" Target="https://github.com/nikit34/Etsy_analys_MY_ALGORITHM_DETECT_DIFFERENCE_IMG" TargetMode="External"/><Relationship Id="rId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6">
                <a:lumMod val="75000"/>
              </a:schemeClr>
            </a:gs>
            <a:gs pos="39000">
              <a:srgbClr val="3544FF"/>
            </a:gs>
            <a:gs pos="100000">
              <a:srgbClr val="0A2F9E"/>
            </a:gs>
          </a:gsLst>
          <a:lin ang="81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0;p13" hidden="0"/>
          <p:cNvSpPr>
            <a:spLocks noAdjustHandles="0" noChangeArrowheads="0"/>
          </p:cNvSpPr>
          <p:nvPr isPhoto="0" userDrawn="0">
            <p:ph type="ctrTitle" hasCustomPrompt="0"/>
          </p:nvPr>
        </p:nvSpPr>
        <p:spPr bwMode="auto">
          <a:xfrm flipH="0" flipV="0">
            <a:off x="403619" y="1547672"/>
            <a:ext cx="6666215" cy="11597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500"/>
              <a:t>Алгоритм определения зависимости </a:t>
            </a:r>
            <a:r>
              <a:rPr lang="en" sz="3500" b="1" i="0" u="none" strike="noStrike" cap="none" spc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предпочтений покупателя</a:t>
            </a:r>
            <a:r>
              <a:rPr lang="en" sz="3500"/>
              <a:t> от </a:t>
            </a:r>
            <a:r>
              <a:rPr lang="en" sz="3500" b="1" i="0" u="none" strike="noStrike" cap="none" spc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цветового оттенка витрины </a:t>
            </a:r>
            <a:endParaRPr/>
          </a:p>
        </p:txBody>
      </p:sp>
      <p:pic>
        <p:nvPicPr>
          <p:cNvPr id="5" name="Google Shape;61;p13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6408323" y="1111697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2;p13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233294" y="227928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3;p13" hidden="0"/>
          <p:cNvPicPr/>
          <p:nvPr isPhoto="0" userDrawn="0"/>
        </p:nvPicPr>
        <p:blipFill>
          <a:blip r:embed="rId4">
            <a:alphaModFix/>
          </a:blip>
          <a:stretch/>
        </p:blipFill>
        <p:spPr bwMode="auto"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4;p13" hidden="0"/>
          <p:cNvPicPr/>
          <p:nvPr isPhoto="0" userDrawn="0"/>
        </p:nvPicPr>
        <p:blipFill>
          <a:blip r:embed="rId5">
            <a:alphaModFix/>
          </a:blip>
          <a:stretch/>
        </p:blipFill>
        <p:spPr bwMode="auto"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5;p13" hidden="0"/>
          <p:cNvPicPr/>
          <p:nvPr isPhoto="0" userDrawn="0"/>
        </p:nvPicPr>
        <p:blipFill>
          <a:blip r:embed="rId6">
            <a:alphaModFix/>
          </a:blip>
          <a:stretch/>
        </p:blipFill>
        <p:spPr bwMode="auto">
          <a:xfrm>
            <a:off x="403619" y="4272450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6;p13" hidden="0"/>
          <p:cNvPicPr/>
          <p:nvPr isPhoto="0" userDrawn="0"/>
        </p:nvPicPr>
        <p:blipFill>
          <a:blip r:embed="rId6">
            <a:alphaModFix/>
          </a:blip>
          <a:stretch/>
        </p:blipFill>
        <p:spPr bwMode="auto"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 flipH="0" flipV="0">
            <a:off x="8359304" y="4531548"/>
            <a:ext cx="466212" cy="451293"/>
          </a:xfrm>
          <a:prstGeom prst="rect">
            <a:avLst/>
          </a:prstGeom>
        </p:spPr>
      </p:pic>
      <p:sp>
        <p:nvSpPr>
          <p:cNvPr id="12" name="" hidden="0"/>
          <p:cNvSpPr/>
          <p:nvPr isPhoto="0" userDrawn="0"/>
        </p:nvSpPr>
        <p:spPr bwMode="auto">
          <a:xfrm flipH="0" flipV="0">
            <a:off x="1029622" y="429907"/>
            <a:ext cx="2168190" cy="32259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НИУ МАИ - 2019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3" name="" hidden="0"/>
          <p:cNvSpPr/>
          <p:nvPr isPhoto="0" userDrawn="0"/>
        </p:nvSpPr>
        <p:spPr bwMode="auto">
          <a:xfrm flipH="0" flipV="0">
            <a:off x="1029622" y="4272450"/>
            <a:ext cx="2707104" cy="5181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>
                <a:solidFill>
                  <a:schemeClr val="bg1"/>
                </a:solidFill>
              </a:rPr>
              <a:t>Пермяков Никита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8075844" y="4589537"/>
            <a:ext cx="513956" cy="3353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bg1"/>
                </a:solidFill>
              </a:rPr>
              <a:t>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1;p1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 flipH="0" flipV="0">
            <a:off x="580549" y="263190"/>
            <a:ext cx="6014399" cy="5495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/>
              <a:t>Существующие решения</a:t>
            </a:r>
            <a:endParaRPr/>
          </a:p>
        </p:txBody>
      </p:sp>
      <p:sp>
        <p:nvSpPr>
          <p:cNvPr id="5" name="Google Shape;72;p1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 flipH="0" flipV="0">
            <a:off x="3587748" y="1218430"/>
            <a:ext cx="2619374" cy="31550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" sz="1800" b="1"/>
              <a:t>Коммерческие реализации:</a:t>
            </a:r>
            <a:endParaRPr sz="1200"/>
          </a:p>
          <a:p>
            <a:pPr marL="101599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" sz="1600"/>
              <a:t>(API YANDEX, </a:t>
            </a:r>
            <a:r>
              <a:rPr lang="en" sz="1600"/>
              <a:t>API GOOGLE, </a:t>
            </a:r>
            <a:r>
              <a:rPr lang="en" sz="1600"/>
              <a:t>Поисковики (yandex, google и т.д.))</a:t>
            </a:r>
            <a:endParaRPr sz="1600"/>
          </a:p>
          <a:p>
            <a:pPr lvl="0" algn="l">
              <a:spcBef>
                <a:spcPts val="5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" sz="1600"/>
              <a:t>Дорогая подписка</a:t>
            </a:r>
            <a:endParaRPr sz="1600"/>
          </a:p>
          <a:p>
            <a:pPr lvl="0" algn="l">
              <a:spcBef>
                <a:spcPts val="5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" sz="1600"/>
              <a:t>Черный ящик</a:t>
            </a:r>
            <a:endParaRPr sz="1600"/>
          </a:p>
          <a:p>
            <a:pPr marL="101599" lvl="0" indent="0" algn="l">
              <a:spcBef>
                <a:spcPts val="599"/>
              </a:spcBef>
              <a:spcAft>
                <a:spcPts val="0"/>
              </a:spcAft>
              <a:buNone/>
              <a:defRPr/>
            </a:pPr>
            <a:r>
              <a:rPr lang="en" sz="1600" b="1"/>
              <a:t>но высокое качество</a:t>
            </a:r>
            <a:endParaRPr sz="1600" b="1"/>
          </a:p>
          <a:p>
            <a:pPr marL="0" lvl="0" indent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200" b="1"/>
          </a:p>
        </p:txBody>
      </p:sp>
      <p:sp>
        <p:nvSpPr>
          <p:cNvPr id="6" name="Google Shape;73;p1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 flipH="0" flipV="0">
            <a:off x="389802" y="1218430"/>
            <a:ext cx="3032960" cy="31550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 sz="2000" b="1"/>
              <a:t>Теоретические:</a:t>
            </a:r>
            <a:endParaRPr sz="2000"/>
          </a:p>
          <a:p>
            <a:pPr lvl="0" algn="l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1600"/>
              <a:t>Отсутствует реализация, даже псевдо-код</a:t>
            </a:r>
            <a:endParaRPr sz="1600"/>
          </a:p>
          <a:p>
            <a:pPr lvl="0" algn="l">
              <a:spcBef>
                <a:spcPts val="5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1600"/>
              <a:t>Алгоритмы описаны в трудно </a:t>
            </a:r>
            <a:r>
              <a:rPr lang="en-US" sz="16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интерпретируемой </a:t>
            </a:r>
            <a:r>
              <a:rPr sz="1600"/>
              <a:t>форме</a:t>
            </a:r>
            <a:endParaRPr sz="1600"/>
          </a:p>
          <a:p>
            <a:pPr marL="0" lvl="0" indent="0" algn="l"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sz="1600"/>
              <a:t>Доступные примеры:</a:t>
            </a:r>
            <a:endParaRPr sz="1600"/>
          </a:p>
          <a:p>
            <a:pPr lvl="0" algn="l">
              <a:spcBef>
                <a:spcPts val="5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1600" u="sng">
                <a:hlinkClick r:id="rId2" tooltip=""/>
              </a:rPr>
              <a:t>Ermlg</a:t>
            </a:r>
            <a:r>
              <a:rPr sz="1600"/>
              <a:t> (статья на habr)</a:t>
            </a:r>
            <a:endParaRPr sz="1600"/>
          </a:p>
          <a:p>
            <a:pPr lvl="0" algn="l">
              <a:spcBef>
                <a:spcPts val="5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1600" u="sng">
                <a:hlinkClick r:id="rId3" tooltip=""/>
              </a:rPr>
              <a:t>bezdolgoff</a:t>
            </a:r>
            <a:r>
              <a:rPr sz="1600"/>
              <a:t> </a:t>
            </a:r>
            <a:r>
              <a:rPr lang="en-US" sz="16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(статья на habr)</a:t>
            </a:r>
            <a:endParaRPr sz="1400"/>
          </a:p>
          <a:p>
            <a:pPr marL="0" lvl="0" indent="0" algn="l"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400"/>
          </a:p>
        </p:txBody>
      </p:sp>
      <p:sp>
        <p:nvSpPr>
          <p:cNvPr id="7" name="Google Shape;31;p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 flipH="0" flipV="0">
            <a:off x="5992006" y="1218430"/>
            <a:ext cx="3083091" cy="31550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599">
              <a:spcBef>
                <a:spcPts val="599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599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599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599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599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599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599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599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599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marL="101599" indent="0">
              <a:buNone/>
              <a:defRPr/>
            </a:pPr>
            <a:r>
              <a:rPr sz="1800" b="1"/>
              <a:t>Open source:</a:t>
            </a:r>
            <a:endParaRPr sz="1800" b="1"/>
          </a:p>
          <a:p>
            <a:pPr>
              <a:buFont typeface="Arial"/>
              <a:buChar char="•"/>
              <a:defRPr/>
            </a:pPr>
            <a:r>
              <a:rPr lang="en" sz="16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Серый ящик (доверие другому) </a:t>
            </a:r>
            <a:endParaRPr sz="1600" b="0" i="0" u="none" strike="noStrike" cap="none" spc="0">
              <a:solidFill>
                <a:schemeClr val="lt1"/>
              </a:solidFill>
              <a:latin typeface="Muli Light"/>
              <a:ea typeface="Muli Light"/>
              <a:cs typeface="Muli Light"/>
            </a:endParaRPr>
          </a:p>
          <a:p>
            <a:pPr>
              <a:buFont typeface="Arial"/>
              <a:buChar char="•"/>
              <a:defRPr/>
            </a:pPr>
            <a:r>
              <a:rPr lang="en" sz="16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Потребность в вычислительных ресурсах (считать на своем железе)</a:t>
            </a:r>
            <a:endParaRPr sz="1600" b="0" i="0" u="none" strike="noStrike" cap="none" spc="0">
              <a:solidFill>
                <a:schemeClr val="lt1"/>
              </a:solidFill>
              <a:latin typeface="Muli Light"/>
              <a:ea typeface="Muli Light"/>
              <a:cs typeface="Muli Light"/>
            </a:endParaRPr>
          </a:p>
          <a:p>
            <a:pPr>
              <a:buFont typeface="Arial"/>
              <a:buChar char="•"/>
              <a:defRPr/>
            </a:pPr>
            <a:r>
              <a:rPr lang="en" sz="16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Качество ниже чем у коммерческих проектов</a:t>
            </a:r>
            <a:endParaRPr lang="en" sz="1600" b="1"/>
          </a:p>
          <a:p>
            <a:pPr marL="101599" indent="0">
              <a:buNone/>
              <a:defRPr/>
            </a:pPr>
            <a:r>
              <a:rPr sz="1600" b="1"/>
              <a:t>но доступ к коду и</a:t>
            </a:r>
            <a:endParaRPr sz="1600" b="1"/>
          </a:p>
          <a:p>
            <a:pPr marL="101599" indent="0">
              <a:buNone/>
              <a:defRPr/>
            </a:pPr>
            <a:r>
              <a:rPr sz="1600" b="1"/>
              <a:t>постоянные патчи</a:t>
            </a:r>
            <a:endParaRPr sz="1600" b="1"/>
          </a:p>
        </p:txBody>
      </p:sp>
      <p:sp>
        <p:nvSpPr>
          <p:cNvPr id="8" name="Google Shape;75;p1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7816340" y="4560395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1600">
                <a:latin typeface="Arial"/>
                <a:ea typeface="Arial"/>
                <a:cs typeface="Arial"/>
              </a:rPr>
              <a:t>2</a:t>
            </a: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8421969" y="4531548"/>
            <a:ext cx="466211" cy="451292"/>
          </a:xfrm>
          <a:prstGeom prst="rect">
            <a:avLst/>
          </a:prstGeom>
        </p:spPr>
      </p:pic>
      <p:pic>
        <p:nvPicPr>
          <p:cNvPr id="10" name="Google Shape;381;p38" hidden="0"/>
          <p:cNvPicPr/>
          <p:nvPr isPhoto="0" userDrawn="0"/>
        </p:nvPicPr>
        <p:blipFill>
          <a:blip r:embed="rId5"/>
          <a:stretch/>
        </p:blipFill>
        <p:spPr bwMode="auto">
          <a:xfrm>
            <a:off x="3648355" y="3924731"/>
            <a:ext cx="1717627" cy="8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0;p15" hidden="0"/>
          <p:cNvSpPr>
            <a:spLocks noAdjustHandles="0" noChangeArrowheads="0"/>
          </p:cNvSpPr>
          <p:nvPr isPhoto="0" userDrawn="0">
            <p:ph type="ctrTitle" idx="4294967295" hasCustomPrompt="0"/>
          </p:nvPr>
        </p:nvSpPr>
        <p:spPr bwMode="auto">
          <a:xfrm flipH="0" flipV="0">
            <a:off x="578694" y="413585"/>
            <a:ext cx="7511995" cy="31332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/>
              <a:t>Идея решения позаимствована со статьи </a:t>
            </a:r>
            <a:r>
              <a:rPr lang="en" sz="2000" u="sng">
                <a:solidFill>
                  <a:schemeClr val="bg1"/>
                </a:solidFill>
                <a:hlinkClick r:id="rId2" tooltip=""/>
              </a:rPr>
              <a:t>rjhdby</a:t>
            </a:r>
            <a:endParaRPr sz="7200"/>
          </a:p>
        </p:txBody>
      </p:sp>
      <p:sp>
        <p:nvSpPr>
          <p:cNvPr id="5" name="Google Shape;81;p15" hidden="0"/>
          <p:cNvSpPr>
            <a:spLocks noAdjustHandles="0" noChangeArrowheads="0"/>
          </p:cNvSpPr>
          <p:nvPr isPhoto="0" userDrawn="0">
            <p:ph type="subTitle" idx="4294967295" hasCustomPrompt="0"/>
          </p:nvPr>
        </p:nvSpPr>
        <p:spPr bwMode="auto">
          <a:xfrm flipH="0" flipV="0">
            <a:off x="272214" y="1437276"/>
            <a:ext cx="8351699" cy="32500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defRPr/>
            </a:pPr>
            <a:r>
              <a:rPr sz="2200"/>
              <a:t>Учитываются три канала изображения RGB (а не Ч/Б)</a:t>
            </a:r>
            <a:endParaRPr sz="2200"/>
          </a:p>
          <a:p>
            <a:pPr>
              <a:defRPr/>
            </a:pPr>
            <a:r>
              <a:rPr sz="2200"/>
              <a:t>Результат отображен на графике scatterplot 3D</a:t>
            </a:r>
            <a:endParaRPr sz="2200"/>
          </a:p>
          <a:p>
            <a:pPr>
              <a:defRPr/>
            </a:pPr>
            <a:r>
              <a:rPr sz="2200"/>
              <a:t>Добавлен порог для весов яркости вертикальных и горизонтальных линий пикселей</a:t>
            </a:r>
            <a:endParaRPr sz="2200"/>
          </a:p>
          <a:p>
            <a:pPr>
              <a:defRPr/>
            </a:pPr>
            <a:endParaRPr sz="2200"/>
          </a:p>
          <a:p>
            <a:pPr>
              <a:defRPr/>
            </a:pPr>
            <a:r>
              <a:rPr sz="2200"/>
              <a:t>Сложность алгоритма ~ O(n</a:t>
            </a:r>
            <a:r>
              <a:rPr sz="2200" baseline="30000"/>
              <a:t>2</a:t>
            </a:r>
            <a:r>
              <a:rPr sz="2200"/>
              <a:t>)</a:t>
            </a:r>
            <a:r>
              <a:rPr sz="2200"/>
              <a:t> </a:t>
            </a:r>
            <a:endParaRPr sz="2200"/>
          </a:p>
        </p:txBody>
      </p:sp>
      <p:sp>
        <p:nvSpPr>
          <p:cNvPr id="6" name="Google Shape;75;p1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7816340" y="4560394"/>
            <a:ext cx="548699" cy="3935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3</a:t>
            </a: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8421968" y="4531548"/>
            <a:ext cx="466211" cy="451292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578694" y="858121"/>
            <a:ext cx="2243387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>
                <a:solidFill>
                  <a:schemeClr val="bg1"/>
                </a:solidFill>
              </a:rPr>
              <a:t>Особенности:</a:t>
            </a:r>
            <a:endParaRPr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0;p15" hidden="0"/>
          <p:cNvSpPr>
            <a:spLocks noAdjustHandles="0" noChangeArrowheads="0"/>
          </p:cNvSpPr>
          <p:nvPr isPhoto="0" userDrawn="0">
            <p:ph type="ctrTitle" idx="4294967295" hasCustomPrompt="0"/>
          </p:nvPr>
        </p:nvSpPr>
        <p:spPr bwMode="auto">
          <a:xfrm flipH="0" flipV="0">
            <a:off x="578693" y="350920"/>
            <a:ext cx="7511995" cy="31332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/>
              <a:t>Начальные предположения</a:t>
            </a:r>
            <a:endParaRPr sz="7200"/>
          </a:p>
        </p:txBody>
      </p:sp>
      <p:sp>
        <p:nvSpPr>
          <p:cNvPr id="5" name="Google Shape;81;p15" hidden="0"/>
          <p:cNvSpPr>
            <a:spLocks noAdjustHandles="0" noChangeArrowheads="0"/>
          </p:cNvSpPr>
          <p:nvPr isPhoto="0" userDrawn="0">
            <p:ph type="subTitle" idx="4294967295" hasCustomPrompt="0"/>
          </p:nvPr>
        </p:nvSpPr>
        <p:spPr bwMode="auto">
          <a:xfrm flipH="0" flipV="0">
            <a:off x="366039" y="1061290"/>
            <a:ext cx="8351697" cy="32500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defRPr/>
            </a:pPr>
            <a:r>
              <a:rPr lang="en" sz="2000" b="0" i="0" u="none" strike="noStrike" cap="none" spc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Фотография одного и того же продукта, с разным освещением и теплотой цвета, будет способствовать различному потребительскому спросу</a:t>
            </a:r>
            <a:endParaRPr sz="2000" b="0" i="0" u="none" strike="noStrike" cap="none" spc="0">
              <a:solidFill>
                <a:schemeClr val="lt1"/>
              </a:solidFill>
              <a:latin typeface="Lexend Deca"/>
              <a:ea typeface="Lexend Deca"/>
              <a:cs typeface="Lexend Deca"/>
            </a:endParaRPr>
          </a:p>
          <a:p>
            <a:pPr>
              <a:defRPr/>
            </a:pPr>
            <a:r>
              <a:rPr lang="en" sz="2000" b="0" i="0" u="none" strike="noStrike" cap="none" spc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При этом потенциальные покупатели не должны иметь принципиального отношения к цветовому оттенку продукта</a:t>
            </a:r>
            <a:endParaRPr sz="2000" b="0" i="0" u="none" strike="noStrike" cap="none" spc="0">
              <a:solidFill>
                <a:schemeClr val="lt1"/>
              </a:solidFill>
              <a:latin typeface="Lexend Deca"/>
              <a:ea typeface="Lexend Deca"/>
              <a:cs typeface="Lexend Deca"/>
            </a:endParaRPr>
          </a:p>
          <a:p>
            <a:pPr>
              <a:defRPr/>
            </a:pPr>
            <a:r>
              <a:rPr lang="en" sz="2000" b="1" i="0" u="none" strike="noStrike" cap="none" spc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Вывод:</a:t>
            </a:r>
            <a:r>
              <a:rPr lang="en" sz="2000" b="0" i="0" u="none" strike="noStrike" cap="none" spc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 не меняя тип продукта, можно манипулировать спросом клиента, тем самым максимизируя прибыль от продаж по отношению к каждому покупателю в отдельности, затрачивая ресурсы только на этот анализ и персонализированное фото.</a:t>
            </a:r>
            <a:endParaRPr sz="2000" b="0" i="0" u="none" strike="noStrike" cap="none" spc="0">
              <a:solidFill>
                <a:schemeClr val="lt1"/>
              </a:solidFill>
              <a:latin typeface="Lexend Deca"/>
              <a:ea typeface="Lexend Deca"/>
              <a:cs typeface="Lexend Deca"/>
            </a:endParaRPr>
          </a:p>
        </p:txBody>
      </p:sp>
      <p:sp>
        <p:nvSpPr>
          <p:cNvPr id="6" name="Google Shape;75;p1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7816339" y="4560394"/>
            <a:ext cx="548699" cy="3935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4</a:t>
            </a: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421967" y="4531548"/>
            <a:ext cx="466211" cy="451292"/>
          </a:xfrm>
          <a:prstGeom prst="rect">
            <a:avLst/>
          </a:prstGeom>
        </p:spPr>
      </p:pic>
      <p:pic>
        <p:nvPicPr>
          <p:cNvPr id="8" name="Google Shape;389;p38" hidden="0"/>
          <p:cNvPicPr/>
          <p:nvPr isPhoto="0" userDrawn="0"/>
        </p:nvPicPr>
        <p:blipFill>
          <a:blip r:embed="rId3"/>
          <a:stretch/>
        </p:blipFill>
        <p:spPr bwMode="auto">
          <a:xfrm flipH="0" flipV="0">
            <a:off x="8199573" y="139863"/>
            <a:ext cx="688605" cy="735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1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 flipH="0" flipV="0">
            <a:off x="580549" y="275723"/>
            <a:ext cx="6014399" cy="47432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/>
              <a:t>Реализация</a:t>
            </a:r>
            <a:endParaRPr/>
          </a:p>
        </p:txBody>
      </p:sp>
      <p:sp>
        <p:nvSpPr>
          <p:cNvPr id="5" name="Google Shape;104;p1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 flipH="0" flipV="0">
            <a:off x="580549" y="1001628"/>
            <a:ext cx="7780173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199" indent="0">
              <a:buNone/>
              <a:defRPr/>
            </a:pPr>
            <a:r>
              <a:rPr lang="en-US" sz="2200" b="0" i="0" u="none" strike="noStrike" cap="none" spc="0">
                <a:solidFill>
                  <a:schemeClr val="accent5">
                    <a:lumMod val="60000"/>
                    <a:lumOff val="40000"/>
                  </a:schemeClr>
                </a:solidFill>
                <a:latin typeface="Muli Light"/>
                <a:ea typeface="Muli Light"/>
                <a:cs typeface="Muli Light"/>
              </a:rPr>
              <a:t>1.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 Изображение переводится в вектор размерности три. (Основание: кодирование RGB, максимальне значение 255). </a:t>
            </a:r>
            <a:endParaRPr sz="2200" b="0" i="0" u="none" strike="noStrike" cap="none" spc="0">
              <a:solidFill>
                <a:schemeClr val="lt1"/>
              </a:solidFill>
              <a:latin typeface="Muli Light"/>
              <a:ea typeface="Muli Light"/>
              <a:cs typeface="Muli Light"/>
            </a:endParaRPr>
          </a:p>
          <a:p>
            <a:pPr marL="76199" indent="0">
              <a:buNone/>
              <a:defRPr/>
            </a:pPr>
            <a:r>
              <a:rPr lang="en-US" sz="2200" b="0" i="0" u="none" strike="noStrike" cap="none" spc="0">
                <a:solidFill>
                  <a:schemeClr val="accent5">
                    <a:lumMod val="60000"/>
                    <a:lumOff val="40000"/>
                  </a:schemeClr>
                </a:solidFill>
                <a:latin typeface="Muli Light"/>
                <a:ea typeface="Muli Light"/>
                <a:cs typeface="Muli Light"/>
              </a:rPr>
              <a:t>2.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 Монотонные участки, близкие по значению, рассчитываются по строкам и столбцам и удаляются из матрицы изображения. В результате размерность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матрицы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уменьшается относительно исходной. </a:t>
            </a:r>
            <a:r>
              <a:rPr sz="2200"/>
              <a:t>(Отпимизация вычислений для монотонных изображений, выделение "рамки").</a:t>
            </a:r>
            <a:endParaRPr/>
          </a:p>
        </p:txBody>
      </p:sp>
      <p:sp>
        <p:nvSpPr>
          <p:cNvPr id="6" name="Google Shape;75;p1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7816340" y="4560394"/>
            <a:ext cx="548699" cy="3935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5</a:t>
            </a: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421968" y="4531548"/>
            <a:ext cx="466211" cy="451292"/>
          </a:xfrm>
          <a:prstGeom prst="rect">
            <a:avLst/>
          </a:prstGeom>
        </p:spPr>
      </p:pic>
      <p:pic>
        <p:nvPicPr>
          <p:cNvPr id="8" name="Google Shape;388;p38" hidden="0"/>
          <p:cNvPicPr/>
          <p:nvPr isPhoto="0" userDrawn="0"/>
        </p:nvPicPr>
        <p:blipFill>
          <a:blip r:embed="rId3"/>
          <a:stretch/>
        </p:blipFill>
        <p:spPr bwMode="auto">
          <a:xfrm flipH="0" flipV="0">
            <a:off x="8258452" y="275723"/>
            <a:ext cx="629727" cy="597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5;p1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7816340" y="4560394"/>
            <a:ext cx="548699" cy="3935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6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421968" y="4531548"/>
            <a:ext cx="466211" cy="451292"/>
          </a:xfrm>
          <a:prstGeom prst="rect">
            <a:avLst/>
          </a:prstGeom>
        </p:spPr>
      </p:pic>
      <p:sp>
        <p:nvSpPr>
          <p:cNvPr id="6" name="Google Shape;104;p1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 flipH="0" flipV="0">
            <a:off x="530418" y="537910"/>
            <a:ext cx="5185864" cy="42245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199" indent="0">
              <a:buNone/>
              <a:defRPr/>
            </a:pPr>
            <a:r>
              <a:rPr lang="en-US" sz="2200" b="0" i="0" u="none" strike="noStrike" cap="none" spc="0">
                <a:solidFill>
                  <a:schemeClr val="accent5">
                    <a:lumMod val="60000"/>
                    <a:lumOff val="40000"/>
                  </a:schemeClr>
                </a:solidFill>
                <a:latin typeface="Muli Light"/>
                <a:ea typeface="Muli Light"/>
                <a:cs typeface="Muli Light"/>
              </a:rPr>
              <a:t>3.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 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Определяются узловые точки, количество которых берется произвольно, но чем их больше, тем точнее определяется характеристика изображения. </a:t>
            </a:r>
            <a:endParaRPr lang="en-US" sz="2200" b="0" i="0" u="none" strike="noStrike" cap="none" spc="0">
              <a:solidFill>
                <a:schemeClr val="lt1"/>
              </a:solidFill>
              <a:latin typeface="Muli Light"/>
              <a:ea typeface="Muli Light"/>
              <a:cs typeface="Muli Light"/>
            </a:endParaRPr>
          </a:p>
          <a:p>
            <a:pPr marL="76199" indent="0">
              <a:buNone/>
              <a:defRPr/>
            </a:pP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(При увеличении числа узловых точек сложность алгоритма удваивается). </a:t>
            </a:r>
            <a:endParaRPr lang="en-US" sz="2200" b="0" i="0" u="none" strike="noStrike" cap="none" spc="0">
              <a:solidFill>
                <a:schemeClr val="lt1"/>
              </a:solidFill>
              <a:latin typeface="Muli Light"/>
              <a:ea typeface="Muli Light"/>
              <a:cs typeface="Muli Light"/>
            </a:endParaRPr>
          </a:p>
          <a:p>
            <a:pPr marL="76199" indent="0">
              <a:buNone/>
              <a:defRPr/>
            </a:pP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Например количество точек можно взять как квадратный корень из суммы разрешения изображения. </a:t>
            </a:r>
            <a:endParaRPr sz="2200" b="0" i="0" u="none" strike="noStrike" cap="none" spc="0">
              <a:solidFill>
                <a:schemeClr val="lt1"/>
              </a:solidFill>
              <a:latin typeface="Muli Light"/>
              <a:ea typeface="Muli Light"/>
              <a:cs typeface="Muli Light"/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5979473" y="345832"/>
            <a:ext cx="2813605" cy="3940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4;p1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 flipH="0" flipV="0">
            <a:off x="430155" y="337384"/>
            <a:ext cx="7780172" cy="43875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198" indent="0">
              <a:buNone/>
              <a:defRPr/>
            </a:pPr>
            <a:r>
              <a:rPr lang="en-US" sz="2400" b="0" i="0" u="none" strike="noStrike" cap="none" spc="0">
                <a:solidFill>
                  <a:schemeClr val="accent6">
                    <a:lumMod val="60000"/>
                    <a:lumOff val="40000"/>
                  </a:schemeClr>
                </a:solidFill>
                <a:latin typeface="Muli Light"/>
                <a:ea typeface="Muli Light"/>
                <a:cs typeface="Muli Light"/>
              </a:rPr>
              <a:t>4.</a:t>
            </a:r>
            <a:r>
              <a:rPr lang="en-US" sz="24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Рассчитываем среднюю яркость областей, разделенных этими точками. На выходе три числа для каждого треугольника. </a:t>
            </a:r>
            <a:endParaRPr sz="2200" b="0" i="0" u="none" strike="noStrike" cap="none" spc="0">
              <a:solidFill>
                <a:schemeClr val="accent6">
                  <a:lumMod val="60000"/>
                  <a:lumOff val="40000"/>
                </a:schemeClr>
              </a:solidFill>
              <a:latin typeface="Muli Light"/>
              <a:ea typeface="Muli Light"/>
              <a:cs typeface="Muli Light"/>
            </a:endParaRPr>
          </a:p>
          <a:p>
            <a:pPr marL="76198" indent="0">
              <a:buNone/>
              <a:defRPr/>
            </a:pPr>
            <a:r>
              <a:rPr lang="en-US" sz="2200" b="0" i="0" u="none" strike="noStrike" cap="none" spc="0">
                <a:solidFill>
                  <a:schemeClr val="accent6">
                    <a:lumMod val="60000"/>
                    <a:lumOff val="40000"/>
                  </a:schemeClr>
                </a:solidFill>
                <a:latin typeface="Muli Light"/>
                <a:ea typeface="Muli Light"/>
                <a:cs typeface="Muli Light"/>
              </a:rPr>
              <a:t>5.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 Берем только области, не смежные с краями изображения, и считаем их разность между собой. Размер матрицы снова уменьшается. </a:t>
            </a:r>
            <a:endParaRPr sz="2200" b="0" i="0" u="none" strike="noStrike" cap="none" spc="0">
              <a:solidFill>
                <a:schemeClr val="lt1"/>
              </a:solidFill>
              <a:latin typeface="Muli Light"/>
              <a:ea typeface="Muli Light"/>
              <a:cs typeface="Muli Light"/>
            </a:endParaRPr>
          </a:p>
          <a:p>
            <a:pPr marL="76198" indent="0">
              <a:buNone/>
              <a:defRPr/>
            </a:pPr>
            <a:r>
              <a:rPr lang="en-US" sz="2200" b="0" i="0" u="none" strike="noStrike" cap="none" spc="0">
                <a:solidFill>
                  <a:schemeClr val="accent6">
                    <a:lumMod val="60000"/>
                    <a:lumOff val="40000"/>
                  </a:schemeClr>
                </a:solidFill>
                <a:latin typeface="Muli Light"/>
                <a:ea typeface="Muli Light"/>
                <a:cs typeface="Muli Light"/>
              </a:rPr>
              <a:t>6.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 Полученные 8 модулей 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для каждого прямоугольника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складываются. </a:t>
            </a:r>
            <a:endParaRPr lang="en-US" sz="2200" b="0" i="0" u="none" strike="noStrike" cap="none" spc="0">
              <a:solidFill>
                <a:schemeClr val="lt1"/>
              </a:solidFill>
              <a:latin typeface="Muli Light"/>
              <a:ea typeface="Muli Light"/>
              <a:cs typeface="Muli Light"/>
            </a:endParaRPr>
          </a:p>
          <a:p>
            <a:pPr marL="76198" indent="0">
              <a:buNone/>
              <a:defRPr/>
            </a:pPr>
            <a:r>
              <a:rPr lang="en-US" sz="2200" b="0" i="0" u="none" strike="noStrike" cap="none" spc="0">
                <a:solidFill>
                  <a:schemeClr val="accent6">
                    <a:lumMod val="60000"/>
                    <a:lumOff val="40000"/>
                  </a:schemeClr>
                </a:solidFill>
                <a:latin typeface="Muli Light"/>
                <a:ea typeface="Muli Light"/>
                <a:cs typeface="Muli Light"/>
              </a:rPr>
              <a:t>7.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 Затем все векторы изображения суммируются и делятся на (длинна средних * 3 * 256). </a:t>
            </a:r>
            <a:endParaRPr lang="en-US" sz="2200" b="0" i="0" u="none" strike="noStrike" cap="none" spc="0">
              <a:solidFill>
                <a:schemeClr val="lt1"/>
              </a:solidFill>
              <a:latin typeface="Muli Light"/>
              <a:ea typeface="Muli Light"/>
              <a:cs typeface="Muli Light"/>
            </a:endParaRPr>
          </a:p>
          <a:p>
            <a:pPr marL="76198" indent="0">
              <a:buNone/>
              <a:defRPr/>
            </a:pPr>
            <a:endParaRPr/>
          </a:p>
        </p:txBody>
      </p:sp>
      <p:sp>
        <p:nvSpPr>
          <p:cNvPr id="5" name="Google Shape;75;p1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7816339" y="4560394"/>
            <a:ext cx="548699" cy="3935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7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421967" y="4531548"/>
            <a:ext cx="466211" cy="451292"/>
          </a:xfrm>
          <a:prstGeom prst="rect">
            <a:avLst/>
          </a:prstGeom>
        </p:spPr>
      </p:pic>
      <p:pic>
        <p:nvPicPr>
          <p:cNvPr id="7" name="Google Shape;386;p38" hidden="0"/>
          <p:cNvPicPr/>
          <p:nvPr isPhoto="0" userDrawn="0"/>
        </p:nvPicPr>
        <p:blipFill>
          <a:blip r:embed="rId3"/>
          <a:stretch/>
        </p:blipFill>
        <p:spPr bwMode="auto">
          <a:xfrm flipH="0" flipV="0">
            <a:off x="8122598" y="313322"/>
            <a:ext cx="592684" cy="59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1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 flipH="0" flipV="0">
            <a:off x="530418" y="275722"/>
            <a:ext cx="6014399" cy="4743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000"/>
              <a:t>Результат работы</a:t>
            </a:r>
            <a:endParaRPr sz="2000"/>
          </a:p>
        </p:txBody>
      </p:sp>
      <p:sp>
        <p:nvSpPr>
          <p:cNvPr id="5" name="Google Shape;104;p1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 flipH="0" flipV="0">
            <a:off x="530418" y="938963"/>
            <a:ext cx="7780172" cy="12292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defRPr/>
            </a:pPr>
            <a:r>
              <a:rPr lang="en-US" sz="20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Получается нормализованный вектор, уникальный только для различных изображений.</a:t>
            </a:r>
            <a:endParaRPr sz="2000"/>
          </a:p>
        </p:txBody>
      </p:sp>
      <p:sp>
        <p:nvSpPr>
          <p:cNvPr id="6" name="Google Shape;75;p1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7816339" y="4560394"/>
            <a:ext cx="548699" cy="3935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8</a:t>
            </a: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421967" y="4531548"/>
            <a:ext cx="466211" cy="451292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89276" y="1829300"/>
            <a:ext cx="4474243" cy="3070559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4788848" y="1829300"/>
            <a:ext cx="4257823" cy="2581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8231E6"/>
            </a:gs>
            <a:gs pos="39000">
              <a:srgbClr val="3544FF"/>
            </a:gs>
            <a:gs pos="100000">
              <a:srgbClr val="0A2F9E"/>
            </a:gs>
          </a:gsLst>
          <a:lin ang="81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4;p17" hidden="0"/>
          <p:cNvSpPr>
            <a:spLocks noAdjustHandles="0" noChangeArrowheads="0"/>
          </p:cNvSpPr>
          <p:nvPr isPhoto="0" userDrawn="0">
            <p:ph type="ctrTitle" hasCustomPrompt="0"/>
          </p:nvPr>
        </p:nvSpPr>
        <p:spPr bwMode="auto">
          <a:xfrm flipH="0" flipV="0">
            <a:off x="435142" y="2936329"/>
            <a:ext cx="3213213" cy="74464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chemeClr val="accent4">
                    <a:lumMod val="60000"/>
                    <a:lumOff val="40000"/>
                  </a:schemeClr>
                </a:solidFill>
              </a:rPr>
              <a:t>Спасибо за внимание</a:t>
            </a:r>
            <a:endParaRPr/>
          </a:p>
        </p:txBody>
      </p:sp>
      <p:sp>
        <p:nvSpPr>
          <p:cNvPr id="5" name="Google Shape;95;p1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 flipH="0" flipV="0">
            <a:off x="435142" y="3994082"/>
            <a:ext cx="1784463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/>
              <a:t>Вопросы</a:t>
            </a:r>
            <a:endParaRPr sz="2400"/>
          </a:p>
        </p:txBody>
      </p:sp>
      <p:pic>
        <p:nvPicPr>
          <p:cNvPr id="6" name="Google Shape;96;p1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6048560" y="2292121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7;p17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5935954" y="3890303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8;p17" hidden="0"/>
          <p:cNvPicPr/>
          <p:nvPr isPhoto="0" userDrawn="0"/>
        </p:nvPicPr>
        <p:blipFill>
          <a:blip r:embed="rId4">
            <a:alphaModFix/>
          </a:blip>
          <a:stretch/>
        </p:blipFill>
        <p:spPr bwMode="auto">
          <a:xfrm flipH="0" flipV="0">
            <a:off x="6831710" y="1917532"/>
            <a:ext cx="842869" cy="95448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5;p1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 flipH="0" flipV="0">
            <a:off x="3372631" y="3994082"/>
            <a:ext cx="5476874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/>
              <a:t>Мои контакты:  </a:t>
            </a:r>
            <a:endParaRPr lang="en" sz="2400"/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000" b="1" u="sng">
                <a:hlinkClick r:id="rId5" tooltip=""/>
              </a:rPr>
              <a:t>https://www.linkedin.com/in/nikitapermikov/</a:t>
            </a:r>
            <a:endParaRPr sz="2000"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309511" y="401052"/>
            <a:ext cx="7958387" cy="228098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200">
                <a:solidFill>
                  <a:schemeClr val="bg1"/>
                </a:solidFill>
              </a:rPr>
              <a:t>Весь код, включая выгрузку данных из интернет-магазина Etsy, фильтр, и визуализацию доступен на Github:</a:t>
            </a:r>
            <a:endParaRPr sz="2200">
              <a:solidFill>
                <a:schemeClr val="bg1"/>
              </a:solidFill>
            </a:endParaRPr>
          </a:p>
          <a:p>
            <a:pPr>
              <a:defRPr/>
            </a:pPr>
            <a:endParaRPr sz="2200">
              <a:solidFill>
                <a:schemeClr val="bg1"/>
              </a:solidFill>
            </a:endParaRPr>
          </a:p>
          <a:p>
            <a:pPr algn="l">
              <a:defRPr/>
            </a:pPr>
            <a:r>
              <a:rPr sz="1400" u="sng">
                <a:solidFill>
                  <a:schemeClr val="bg1"/>
                </a:solidFill>
                <a:hlinkClick r:id="rId6" tooltip=""/>
              </a:rPr>
              <a:t>https://github.com/nikit34/Etsy_analys_MY_ALGORITHM_DETECT_DIFFERENCE_IMG</a:t>
            </a:r>
            <a:endParaRPr sz="1400">
              <a:solidFill>
                <a:schemeClr val="bg1"/>
              </a:solidFill>
            </a:endParaRPr>
          </a:p>
        </p:txBody>
      </p:sp>
      <p:pic>
        <p:nvPicPr>
          <p:cNvPr id="11" name="Google Shape;384;p38" hidden="0"/>
          <p:cNvPicPr/>
          <p:nvPr isPhoto="0" userDrawn="0"/>
        </p:nvPicPr>
        <p:blipFill>
          <a:blip r:embed="rId7"/>
          <a:stretch/>
        </p:blipFill>
        <p:spPr bwMode="auto">
          <a:xfrm flipH="0" flipV="0">
            <a:off x="8092740" y="1226407"/>
            <a:ext cx="951690" cy="530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ONLYOFFICE/5.4.1.33</Application>
  <DocSecurity>0</DocSecurity>
  <PresentationFormat>On-screen Show (4:3)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modified xsi:type="dcterms:W3CDTF">2019-10-08T11:26:26Z</dcterms:modified>
  <cp:category/>
  <cp:contentStatus/>
  <cp:version/>
</cp:coreProperties>
</file>