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12192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9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0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1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2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3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9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1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3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4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31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32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3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4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35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6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7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3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4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5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47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8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9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5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6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7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8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59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60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61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7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8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9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70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71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72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73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74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75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76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77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78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79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0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81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82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83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84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85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86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87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8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89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90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91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92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93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9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6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7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8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0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1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2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3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20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1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2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3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4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5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1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2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3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4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5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6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37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3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44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5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6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7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8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9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5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56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57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58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59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0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1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67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68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69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70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1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72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3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74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5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76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77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8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79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80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1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82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3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84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85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86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87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88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9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90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91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2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93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94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95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96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97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98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99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0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01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02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03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104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105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06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7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108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109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110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11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12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113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114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15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116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117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118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119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120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121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122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123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124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125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126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127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128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29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13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3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132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3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34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35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36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3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3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40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1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42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43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44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4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4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48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9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50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51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52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4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55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56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5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5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60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1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62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63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64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6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6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8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9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70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71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72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3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74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75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78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9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docs.microsoft.com/en-us/windows/win32/apiindex/windows-api-list" TargetMode="External"/><Relationship Id="rId3" Type="http://schemas.openxmlformats.org/officeDocument/2006/relationships/hyperlink" Target="https://github.com/nikit34/Key_Mause_Logger" TargetMode="Externa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900278" y="2052396"/>
            <a:ext cx="9994346" cy="2233853"/>
          </a:xfrm>
        </p:spPr>
        <p:txBody>
          <a:bodyPr/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ПРЕЗЕНТАЦИЯ</a:t>
            </a:r>
            <a:br>
              <a:rPr sz="2400">
                <a:latin typeface="Times New Roman"/>
                <a:ea typeface="Times New Roman"/>
                <a:cs typeface="Times New Roman"/>
              </a:rPr>
            </a:br>
            <a:r>
              <a:rPr sz="2400">
                <a:latin typeface="Times New Roman"/>
                <a:ea typeface="Times New Roman"/>
                <a:cs typeface="Times New Roman"/>
              </a:rPr>
              <a:t>по циклу дисциплин «Фундаментальная информатика»</a:t>
            </a:r>
            <a:endParaRPr sz="2400">
              <a:latin typeface="Times New Roman"/>
              <a:ea typeface="Times New Roman"/>
              <a:cs typeface="Times New Roman"/>
            </a:endParaRPr>
          </a:p>
          <a:p>
            <a:pPr marL="0" marR="0" indent="0" algn="ctr">
              <a:spcBef>
                <a:spcPts val="0"/>
              </a:spcBef>
              <a:spcAft>
                <a:spcPts val="0"/>
              </a:spcAft>
              <a:defRPr/>
            </a:pPr>
            <a:r>
              <a:rPr sz="2400">
                <a:latin typeface="Times New Roman"/>
                <a:ea typeface="Times New Roman"/>
                <a:cs typeface="Times New Roman"/>
              </a:rPr>
              <a:t>тема работы «Сетевые технологии: </a:t>
            </a:r>
            <a:br>
              <a:rPr sz="2400">
                <a:latin typeface="Times New Roman"/>
                <a:ea typeface="Times New Roman"/>
                <a:cs typeface="Times New Roman"/>
              </a:rPr>
            </a:br>
            <a:r>
              <a:rPr sz="2400">
                <a:latin typeface="Times New Roman"/>
                <a:ea typeface="Times New Roman"/>
                <a:cs typeface="Times New Roman"/>
              </a:rPr>
              <a:t>Что происходит, при вводе символов в адресную строку браузера?»</a:t>
            </a:r>
            <a:endParaRPr sz="1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2043473" y="4609418"/>
            <a:ext cx="8520812" cy="1802946"/>
          </a:xfrm>
        </p:spPr>
        <p:txBody>
          <a:bodyPr/>
          <a:lstStyle/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1800">
                <a:latin typeface="Times New Roman"/>
                <a:ea typeface="Times New Roman"/>
                <a:cs typeface="Times New Roman"/>
              </a:rPr>
              <a:t>Студент: Пермяков Н.А.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1800">
                <a:latin typeface="Times New Roman"/>
                <a:ea typeface="Times New Roman"/>
                <a:cs typeface="Times New Roman"/>
              </a:rPr>
              <a:t>Год приема: </a:t>
            </a:r>
            <a:r>
              <a:rPr sz="1800">
                <a:latin typeface="Times New Roman"/>
                <a:ea typeface="Times New Roman"/>
                <a:cs typeface="Times New Roman"/>
              </a:rPr>
              <a:t>2019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1800">
                <a:latin typeface="Times New Roman"/>
                <a:ea typeface="Times New Roman"/>
                <a:cs typeface="Times New Roman"/>
              </a:rPr>
              <a:t>Группа: М8О - 108Б - 19  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0" marR="0" indent="0" algn="r">
              <a:spcBef>
                <a:spcPts val="0"/>
              </a:spcBef>
              <a:spcAft>
                <a:spcPts val="0"/>
              </a:spcAft>
              <a:defRPr/>
            </a:pPr>
            <a:r>
              <a:rPr sz="1800">
                <a:latin typeface="Times New Roman"/>
                <a:ea typeface="Times New Roman"/>
                <a:cs typeface="Times New Roman"/>
              </a:rPr>
              <a:t>Руководитель: Поповкин А.В.</a:t>
            </a:r>
            <a:endParaRPr sz="180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307901" y="1156606"/>
            <a:ext cx="5686498" cy="52047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 sz="3200"/>
              <a:t>Замыкается контур</a:t>
            </a:r>
            <a:endParaRPr sz="3200"/>
          </a:p>
          <a:p>
            <a:pPr>
              <a:defRPr/>
            </a:pPr>
            <a:r>
              <a:rPr sz="3200"/>
              <a:t>Определяется код клавишы</a:t>
            </a:r>
            <a:endParaRPr sz="3200"/>
          </a:p>
          <a:p>
            <a:pPr>
              <a:defRPr/>
            </a:pPr>
            <a:r>
              <a:rPr sz="3200"/>
              <a:t>Сохраняется во внутреннем регистре клавиатуры (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endpoint)</a:t>
            </a:r>
            <a:endParaRPr sz="32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Контролером 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(USB  или PS/2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) достаются каждые 10мс.</a:t>
            </a:r>
            <a:r>
              <a:rPr sz="320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3200"/>
          </a:p>
          <a:p>
            <a:pPr>
              <a:defRPr/>
            </a:pPr>
            <a:r>
              <a:rPr sz="3200"/>
              <a:t>Движком 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SIE</a:t>
            </a:r>
            <a:r>
              <a:rPr sz="3200"/>
              <a:t> формируются пакеты</a:t>
            </a:r>
            <a:endParaRPr sz="3200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5954865" y="1423317"/>
            <a:ext cx="5627533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Драйвером HID через     низкоуровневый протокол передаются сигналами в ОС (1,5 Мб/сек.)</a:t>
            </a:r>
            <a:endParaRPr sz="3200"/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Сигнал декодируется USB-контроллером компьютера и интерпретируется HID</a:t>
            </a:r>
            <a:r>
              <a:rPr lang="ru-RU" sz="32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и переходит на железный уровень ОС</a:t>
            </a:r>
            <a:endParaRPr sz="3200"/>
          </a:p>
        </p:txBody>
      </p:sp>
      <p:sp>
        <p:nvSpPr>
          <p:cNvPr id="6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первая клавиша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512008" y="2500312"/>
            <a:ext cx="2653392" cy="113959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" hidden="0"/>
          <p:cNvSpPr/>
          <p:nvPr isPhoto="0" userDrawn="0"/>
        </p:nvSpPr>
        <p:spPr bwMode="auto">
          <a:xfrm flipH="0" flipV="0">
            <a:off x="512008" y="1088571"/>
            <a:ext cx="2687410" cy="85044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" hidden="0"/>
          <p:cNvSpPr/>
          <p:nvPr isPhoto="0" userDrawn="0"/>
        </p:nvSpPr>
        <p:spPr bwMode="auto">
          <a:xfrm flipH="0" flipV="0">
            <a:off x="588548" y="4260840"/>
            <a:ext cx="8487455" cy="213451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7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955684" y="322693"/>
            <a:ext cx="6750077" cy="856126"/>
          </a:xfrm>
        </p:spPr>
        <p:txBody>
          <a:bodyPr/>
          <a:lstStyle/>
          <a:p>
            <a:pPr>
              <a:defRPr/>
            </a:pPr>
            <a:r>
              <a:rPr/>
              <a:t>Обработка в Windows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597053" y="1114188"/>
            <a:ext cx="2551339" cy="824828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Драйвер KBDHID.sys </a:t>
            </a:r>
            <a:r>
              <a:rPr>
                <a:solidFill>
                  <a:schemeClr val="tx1"/>
                </a:solidFill>
              </a:rPr>
              <a:t>конвертация в скан код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988257" y="1939017"/>
            <a:ext cx="306160" cy="544285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588548" y="2564095"/>
            <a:ext cx="2364240" cy="956752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Драйвер KBDCLASS.sys</a:t>
            </a:r>
            <a:endParaRPr/>
          </a:p>
          <a:p>
            <a:pPr>
              <a:defRPr/>
            </a:pPr>
            <a:r>
              <a:rPr/>
              <a:t>Безопасная обработка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988257" y="3639910"/>
            <a:ext cx="306159" cy="629329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733124" y="4371294"/>
            <a:ext cx="2789463" cy="42522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Win32K.sys драйвер API</a:t>
            </a:r>
            <a:endParaRPr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818169" y="4830535"/>
            <a:ext cx="5834062" cy="3657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GetForegroundWindow()   &lt;-- Обработка активного окна</a:t>
            </a:r>
            <a:endParaRPr/>
          </a:p>
        </p:txBody>
      </p:sp>
      <p:sp>
        <p:nvSpPr>
          <p:cNvPr id="14" name="" hidden="0"/>
          <p:cNvSpPr/>
          <p:nvPr isPhoto="0" userDrawn="0"/>
        </p:nvSpPr>
        <p:spPr bwMode="auto">
          <a:xfrm flipH="0" flipV="0">
            <a:off x="818169" y="5391830"/>
            <a:ext cx="5817053" cy="3020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SendMessage(hWnd, KEYDOWN, VK_RETURN, lParam)  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818168" y="5851071"/>
            <a:ext cx="5766027" cy="3998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WindowProc()   &lt;-- Обработчик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6584196" y="3639910"/>
            <a:ext cx="646338" cy="2483303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5835803" y="2840490"/>
            <a:ext cx="2466294" cy="799419"/>
          </a:xfrm>
          <a:prstGeom prst="bevel">
            <a:avLst>
              <a:gd name="adj" fmla="val 12500"/>
            </a:avLst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5299973" y="2840490"/>
            <a:ext cx="3537954" cy="986517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upright="0" compatLnSpc="1">
            <a:prstTxWarp prst="textNoShape"/>
            <a:noAutofit/>
          </a:bodyPr>
          <a:p>
            <a:pPr algn="ctr">
              <a:defRPr/>
            </a:pPr>
            <a:r>
              <a:rPr sz="3600" b="1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</a:rPr>
              <a:t>Браузер</a:t>
            </a:r>
            <a:endParaRPr sz="5400" b="1">
              <a:ln>
                <a:noFill/>
              </a:ln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19" name="" hidden="0"/>
          <p:cNvSpPr/>
          <p:nvPr isPhoto="0" userDrawn="0"/>
        </p:nvSpPr>
        <p:spPr bwMode="auto">
          <a:xfrm flipH="0" flipV="0">
            <a:off x="5765602" y="1526603"/>
            <a:ext cx="6144651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hWind - обработчик окон</a:t>
            </a:r>
            <a:endParaRPr/>
          </a:p>
          <a:p>
            <a:pPr>
              <a:defRPr/>
            </a:pPr>
            <a:r>
              <a:rPr/>
              <a:t>WM_KEYDOWN - клавиша ALT не нажата</a:t>
            </a:r>
            <a:endParaRPr/>
          </a:p>
          <a:p>
            <a:pPr>
              <a:defRPr/>
            </a:pPr>
            <a:r>
              <a:rPr/>
              <a:t>VK_RETURN - Enter key</a:t>
            </a:r>
            <a:endParaRPr/>
          </a:p>
          <a:p>
            <a:pPr>
              <a:defRPr/>
            </a:pPr>
            <a:r>
              <a:rPr/>
              <a:t>lParam - битовая маска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3199419" y="1258660"/>
            <a:ext cx="918482" cy="289151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4117901" y="1173615"/>
            <a:ext cx="935490" cy="4762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4117901" y="1144138"/>
            <a:ext cx="1293074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/>
              <a:t>HID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Обработка в Linux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>
            <a:off x="3145512" y="2929575"/>
            <a:ext cx="182988" cy="9144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clip" vert="horz" wrap="non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endParaRPr sz="5400" b="1">
              <a:ln>
                <a:noFill/>
              </a:ln>
              <a:gradFill>
                <a:gsLst>
                  <a:gs pos="6900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205848" y="3010569"/>
            <a:ext cx="7143749" cy="3908013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lnSpc>
                <a:spcPct val="100000"/>
              </a:lnSpc>
              <a:spcAft>
                <a:spcPts val="396"/>
              </a:spcAft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Pagul"/>
                <a:ea typeface="Pagul"/>
                <a:cs typeface="Pagul"/>
              </a:rPr>
              <a:t>X - это общее имя сервера дисплея X Window System. Часто это ссылка или копия соответствующего двоичного файла сервера для управления наиболее часто используемым сервером на данном компьютере.</a:t>
            </a:r>
            <a:endParaRPr sz="2600" b="0" i="0" u="none" strike="noStrike" cap="none" spc="0">
              <a:solidFill>
                <a:schemeClr val="tx1"/>
              </a:solidFill>
              <a:latin typeface="Pagul"/>
              <a:ea typeface="Pagul"/>
              <a:cs typeface="Pagul"/>
            </a:endParaRPr>
          </a:p>
          <a:p>
            <a:pPr>
              <a:lnSpc>
                <a:spcPct val="100000"/>
              </a:lnSpc>
              <a:defRPr/>
            </a:pPr>
            <a:r>
              <a:rPr sz="2600">
                <a:latin typeface="Pagul"/>
                <a:ea typeface="Pagul"/>
                <a:cs typeface="Pagul"/>
              </a:rPr>
              <a:t>	</a:t>
            </a:r>
            <a:r>
              <a:rPr sz="2400">
                <a:latin typeface="Pagul"/>
                <a:ea typeface="Pagul"/>
                <a:cs typeface="Pagul"/>
              </a:rPr>
              <a:t>В Windows к большинству драйверов написанны API32 (программный интерфейс приложения) - </a:t>
            </a:r>
            <a:r>
              <a:rPr sz="2400" u="sng">
                <a:latin typeface="Pagul"/>
                <a:ea typeface="Pagul"/>
                <a:cs typeface="Pagul"/>
                <a:hlinkClick r:id="rId2" tooltip="API32"/>
              </a:rPr>
              <a:t>документация</a:t>
            </a:r>
            <a:r>
              <a:rPr sz="2400">
                <a:latin typeface="Pagul"/>
                <a:ea typeface="Pagul"/>
                <a:cs typeface="Pagul"/>
              </a:rPr>
              <a:t>, </a:t>
            </a:r>
            <a:r>
              <a:rPr sz="2400" u="sng">
                <a:latin typeface="Pagul"/>
                <a:ea typeface="Pagul"/>
                <a:cs typeface="Pagul"/>
                <a:hlinkClick r:id="rId3" tooltip=""/>
              </a:rPr>
              <a:t>пример </a:t>
            </a:r>
            <a:r>
              <a:rPr sz="2400" u="sng">
                <a:latin typeface="Pagul"/>
                <a:ea typeface="Pagul"/>
                <a:cs typeface="Pagul"/>
                <a:hlinkClick r:id="rId3" tooltip=""/>
              </a:rPr>
              <a:t>использования</a:t>
            </a:r>
            <a:endParaRPr sz="24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2600"/>
          </a:p>
        </p:txBody>
      </p: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1">
            <a:off x="205848" y="5085669"/>
            <a:ext cx="6752543" cy="0"/>
          </a:xfrm>
          <a:prstGeom prst="line">
            <a:avLst/>
          </a:prstGeom>
          <a:ln w="28575" cap="flat" cmpd="sng" algn="ctr">
            <a:solidFill>
              <a:schemeClr val="bg1">
                <a:lumMod val="50196"/>
              </a:schemeClr>
            </a:solidFill>
            <a:prstDash val="soli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7264553" y="3112633"/>
            <a:ext cx="4813526" cy="32613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600">
                <a:latin typeface="Pagul"/>
                <a:ea typeface="Pagul"/>
                <a:cs typeface="Pagul"/>
              </a:rPr>
              <a:t>Менеджеры окон бывают:</a:t>
            </a:r>
            <a:endParaRPr sz="2600">
              <a:latin typeface="Pagul"/>
              <a:ea typeface="Pagul"/>
              <a:cs typeface="Pagu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latin typeface="Pagul"/>
                <a:ea typeface="Pagul"/>
                <a:cs typeface="Pagul"/>
              </a:rPr>
              <a:t>Стековые - как в Windows</a:t>
            </a:r>
            <a:endParaRPr sz="2600">
              <a:latin typeface="Pagul"/>
              <a:ea typeface="Pagul"/>
              <a:cs typeface="Pagu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latin typeface="Pagul"/>
                <a:ea typeface="Pagul"/>
                <a:cs typeface="Pagul"/>
              </a:rPr>
              <a:t>Фреймовые - не перекрывают друг друга</a:t>
            </a:r>
            <a:endParaRPr sz="2600">
              <a:latin typeface="Pagul"/>
              <a:ea typeface="Pagul"/>
              <a:cs typeface="Pagul"/>
            </a:endParaRPr>
          </a:p>
          <a:p>
            <a:pPr marL="371994" indent="-371994">
              <a:buFont typeface="Arial"/>
              <a:buChar char="•"/>
              <a:defRPr/>
            </a:pPr>
            <a:r>
              <a:rPr sz="2600">
                <a:latin typeface="Pagul"/>
                <a:ea typeface="Pagul"/>
                <a:cs typeface="Pagul"/>
              </a:rPr>
              <a:t>Динамические - могут быть и стековыми и фреймовыми</a:t>
            </a:r>
            <a:endParaRPr sz="2600">
              <a:latin typeface="Pagul"/>
              <a:ea typeface="Pagul"/>
              <a:cs typeface="Pagul"/>
            </a:endParaRPr>
          </a:p>
          <a:p>
            <a:pPr marL="371994" indent="-371994">
              <a:buFont typeface="Arial"/>
              <a:buChar char="•"/>
              <a:defRPr/>
            </a:pPr>
            <a:endParaRPr sz="2600">
              <a:latin typeface="Pagul"/>
              <a:ea typeface="Pagul"/>
              <a:cs typeface="Pagul"/>
            </a:endParaRPr>
          </a:p>
          <a:p>
            <a:pPr>
              <a:defRPr/>
            </a:pPr>
            <a:r>
              <a:rPr sz="2600">
                <a:latin typeface="Pagul"/>
                <a:ea typeface="Pagul"/>
                <a:cs typeface="Pagul"/>
              </a:rPr>
              <a:t>Наиболее распространен - DWM</a:t>
            </a:r>
            <a:endParaRPr/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1">
            <a:off x="7213525" y="3214687"/>
            <a:ext cx="0" cy="314629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flipH="0" flipV="0">
            <a:off x="1685624" y="1308598"/>
            <a:ext cx="2568348" cy="640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Универсальный драйвер evdev (при Xserver)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205848" y="1390531"/>
            <a:ext cx="935490" cy="47624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" hidden="0"/>
          <p:cNvSpPr/>
          <p:nvPr isPhoto="0" userDrawn="0"/>
        </p:nvSpPr>
        <p:spPr bwMode="auto">
          <a:xfrm flipH="0" flipV="0">
            <a:off x="299288" y="1390531"/>
            <a:ext cx="748608" cy="4572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HID</a:t>
            </a:r>
            <a:endParaRPr sz="2400"/>
          </a:p>
        </p:txBody>
      </p:sp>
      <p:sp>
        <p:nvSpPr>
          <p:cNvPr id="13" name="" hidden="0"/>
          <p:cNvSpPr/>
          <p:nvPr isPhoto="0" userDrawn="0"/>
        </p:nvSpPr>
        <p:spPr bwMode="auto">
          <a:xfrm flipH="0" flipV="0">
            <a:off x="1158347" y="1496785"/>
            <a:ext cx="527276" cy="25513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" hidden="0"/>
          <p:cNvSpPr/>
          <p:nvPr isPhoto="0" userDrawn="0"/>
        </p:nvSpPr>
        <p:spPr bwMode="auto">
          <a:xfrm flipH="0" flipV="0">
            <a:off x="4781249" y="1308598"/>
            <a:ext cx="2687410" cy="6401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Менеджер окон (DWM, metacity, i3 и т.д.)</a:t>
            </a:r>
            <a:endParaRPr/>
          </a:p>
        </p:txBody>
      </p:sp>
      <p:sp>
        <p:nvSpPr>
          <p:cNvPr id="15" name="" hidden="0"/>
          <p:cNvSpPr/>
          <p:nvPr isPhoto="0" userDrawn="0"/>
        </p:nvSpPr>
        <p:spPr bwMode="auto">
          <a:xfrm flipH="0" flipV="0">
            <a:off x="7995936" y="1445758"/>
            <a:ext cx="1956027" cy="36149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Графический API</a:t>
            </a:r>
            <a:endParaRPr/>
          </a:p>
        </p:txBody>
      </p:sp>
      <p:sp>
        <p:nvSpPr>
          <p:cNvPr id="16" name="" hidden="0"/>
          <p:cNvSpPr/>
          <p:nvPr isPhoto="0" userDrawn="0"/>
        </p:nvSpPr>
        <p:spPr bwMode="auto">
          <a:xfrm flipH="0" flipV="0">
            <a:off x="4253973" y="1496784"/>
            <a:ext cx="527275" cy="2551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" hidden="0"/>
          <p:cNvSpPr/>
          <p:nvPr isPhoto="0" userDrawn="0"/>
        </p:nvSpPr>
        <p:spPr bwMode="auto">
          <a:xfrm flipH="0" flipV="0">
            <a:off x="7468660" y="1501090"/>
            <a:ext cx="527275" cy="255132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rot="10799990" flipH="1" flipV="0">
            <a:off x="9985982" y="1528755"/>
            <a:ext cx="884464" cy="676052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" hidden="0"/>
          <p:cNvSpPr/>
          <p:nvPr isPhoto="0" userDrawn="0"/>
        </p:nvSpPr>
        <p:spPr bwMode="auto">
          <a:xfrm flipH="0" flipV="0">
            <a:off x="9671315" y="2204808"/>
            <a:ext cx="221170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туда, где фокус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8871897" y="2234625"/>
            <a:ext cx="697365" cy="306160"/>
          </a:xfrm>
          <a:prstGeom prst="lef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" hidden="0"/>
          <p:cNvSpPr/>
          <p:nvPr isPhoto="0" userDrawn="0"/>
        </p:nvSpPr>
        <p:spPr bwMode="auto">
          <a:xfrm flipH="0" flipV="0">
            <a:off x="6329061" y="2130155"/>
            <a:ext cx="2466293" cy="710334"/>
          </a:xfrm>
          <a:prstGeom prst="bevel">
            <a:avLst>
              <a:gd name="adj" fmla="val 12500"/>
            </a:avLst>
          </a:prstGeom>
          <a:solidFill>
            <a:schemeClr val="bg2">
              <a:lumMod val="90000"/>
            </a:schemeClr>
          </a:solidFill>
          <a:ln w="254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" hidden="0"/>
          <p:cNvSpPr/>
          <p:nvPr isPhoto="0" userDrawn="0"/>
        </p:nvSpPr>
        <p:spPr bwMode="auto">
          <a:xfrm flipH="0" flipV="0">
            <a:off x="6648708" y="2130155"/>
            <a:ext cx="1963071" cy="49961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 sz="3600" b="1">
                <a:ln>
                  <a:noFill/>
                </a:ln>
                <a:gradFill>
                  <a:gsLst>
                    <a:gs pos="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</a:rPr>
              <a:t>Браузер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35758" y="68035"/>
            <a:ext cx="3214687" cy="1564821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FFFFFF"/>
              </a:gs>
            </a:gsLst>
            <a:lin ang="0" scaled="1"/>
          </a:gra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2600">
                <a:solidFill>
                  <a:schemeClr val="accent4">
                    <a:lumMod val="75000"/>
                  </a:schemeClr>
                </a:solidFill>
              </a:rPr>
              <a:t>G</a:t>
            </a:r>
            <a:r>
              <a:rPr sz="260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r>
              <a:rPr sz="260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sz="2600">
                <a:solidFill>
                  <a:srgbClr val="00B050"/>
                </a:solidFill>
              </a:rPr>
              <a:t>g</a:t>
            </a:r>
            <a:r>
              <a:rPr sz="2600">
                <a:solidFill>
                  <a:schemeClr val="accent2">
                    <a:lumMod val="75000"/>
                  </a:schemeClr>
                </a:solidFill>
              </a:rPr>
              <a:t>l</a:t>
            </a:r>
            <a:r>
              <a:rPr sz="2600">
                <a:solidFill>
                  <a:srgbClr val="FFC000"/>
                </a:solidFill>
              </a:rPr>
              <a:t>e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2093839" y="1071562"/>
            <a:ext cx="1615848" cy="175191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9611785" y="5000625"/>
            <a:ext cx="2547086" cy="1309686"/>
          </a:xfrm>
        </p:spPr>
        <p:txBody>
          <a:bodyPr/>
          <a:lstStyle/>
          <a:p>
            <a:pPr>
              <a:defRPr/>
            </a:pPr>
            <a:r>
              <a:rPr/>
              <a:t>Работа за окном браузера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290892" y="544285"/>
            <a:ext cx="2704419" cy="306160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" hidden="0"/>
          <p:cNvSpPr/>
          <p:nvPr isPhoto="0" userDrawn="0"/>
        </p:nvSpPr>
        <p:spPr bwMode="auto">
          <a:xfrm flipH="0" flipV="0">
            <a:off x="273883" y="1071382"/>
            <a:ext cx="207580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Input браузера --&gt;</a:t>
            </a:r>
            <a:endParaRPr/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0" flipV="1">
            <a:off x="3505940" y="1016515"/>
            <a:ext cx="1003166" cy="23776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" hidden="0"/>
          <p:cNvSpPr/>
          <p:nvPr isPhoto="0" userDrawn="0"/>
        </p:nvSpPr>
        <p:spPr bwMode="auto">
          <a:xfrm flipH="0" flipV="0">
            <a:off x="2076830" y="1071562"/>
            <a:ext cx="1683883" cy="178593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file://</a:t>
            </a:r>
            <a:endParaRPr/>
          </a:p>
          <a:p>
            <a:pPr>
              <a:defRPr/>
            </a:pPr>
            <a:r>
              <a:rPr/>
              <a:t>http://</a:t>
            </a:r>
            <a:endParaRPr/>
          </a:p>
          <a:p>
            <a:pPr>
              <a:defRPr/>
            </a:pPr>
            <a:r>
              <a:rPr/>
              <a:t>//localhost/</a:t>
            </a:r>
            <a:endParaRPr/>
          </a:p>
          <a:p>
            <a:pPr>
              <a:defRPr/>
            </a:pPr>
            <a:r>
              <a:rPr/>
              <a:t>https://</a:t>
            </a:r>
            <a:endParaRPr/>
          </a:p>
          <a:p>
            <a:pPr>
              <a:defRPr/>
            </a:pPr>
            <a:r>
              <a:rPr/>
              <a:t>port://</a:t>
            </a:r>
            <a:endParaRPr/>
          </a:p>
          <a:p>
            <a:pPr>
              <a:defRPr/>
            </a:pPr>
            <a:r>
              <a:rPr/>
              <a:t>запрос по умл.</a:t>
            </a:r>
            <a:endParaRPr/>
          </a:p>
        </p:txBody>
      </p:sp>
      <p:sp>
        <p:nvSpPr>
          <p:cNvPr id="11" name="" hidden="0"/>
          <p:cNvSpPr/>
          <p:nvPr isPhoto="0" userDrawn="0"/>
        </p:nvSpPr>
        <p:spPr bwMode="auto">
          <a:xfrm flipH="0" flipV="0">
            <a:off x="4458080" y="612321"/>
            <a:ext cx="1735594" cy="365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список HSTS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7213526" y="431266"/>
            <a:ext cx="2859444" cy="64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некоторые сайты отказываются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rot="0" flipH="0" flipV="0">
            <a:off x="6193674" y="1016515"/>
            <a:ext cx="1036860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 hidden="0"/>
          <p:cNvSpPr/>
          <p:nvPr isPhoto="0" userDrawn="0"/>
        </p:nvSpPr>
        <p:spPr bwMode="auto">
          <a:xfrm flipH="0" flipV="0">
            <a:off x="6346125" y="612321"/>
            <a:ext cx="731959" cy="365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http</a:t>
            </a:r>
            <a:endParaRPr/>
          </a:p>
        </p:txBody>
      </p:sp>
      <p:cxnSp>
        <p:nvCxnSpPr>
          <p:cNvPr id="15" name="" hidden="0"/>
          <p:cNvCxnSpPr>
            <a:cxnSpLocks/>
            <a:stCxn id="12" idx="2"/>
            <a:endCxn id="11" idx="2"/>
          </p:cNvCxnSpPr>
          <p:nvPr isPhoto="0" userDrawn="0"/>
        </p:nvCxnSpPr>
        <p:spPr bwMode="auto">
          <a:xfrm rot="5399978" flipH="1" flipV="0">
            <a:off x="6937930" y="-633935"/>
            <a:ext cx="93264" cy="3317370"/>
          </a:xfrm>
          <a:prstGeom prst="curvedConnector3">
            <a:avLst>
              <a:gd name="adj1" fmla="val -474359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 hidden="0"/>
          <p:cNvSpPr/>
          <p:nvPr isPhoto="0" userDrawn="0"/>
        </p:nvSpPr>
        <p:spPr bwMode="auto">
          <a:xfrm flipH="0" flipV="0">
            <a:off x="6304178" y="1105580"/>
            <a:ext cx="1419615" cy="374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дай HTTPS</a:t>
            </a:r>
            <a:endParaRPr/>
          </a:p>
        </p:txBody>
      </p:sp>
      <p:sp>
        <p:nvSpPr>
          <p:cNvPr id="17" name="" hidden="0"/>
          <p:cNvSpPr/>
          <p:nvPr isPhoto="0" userDrawn="0"/>
        </p:nvSpPr>
        <p:spPr bwMode="auto">
          <a:xfrm flipH="0" flipV="0">
            <a:off x="7927901" y="1190624"/>
            <a:ext cx="476249" cy="408214"/>
          </a:xfrm>
          <a:prstGeom prst="mathMultiply">
            <a:avLst>
              <a:gd name="adj1" fmla="val 23520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" hidden="0"/>
          <p:cNvSpPr/>
          <p:nvPr isPhoto="0" userDrawn="0"/>
        </p:nvSpPr>
        <p:spPr bwMode="auto">
          <a:xfrm flipH="0" flipV="0">
            <a:off x="8557232" y="1135397"/>
            <a:ext cx="2585356" cy="40821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>
                <a:solidFill>
                  <a:schemeClr val="accent4"/>
                </a:solidFill>
              </a:rPr>
              <a:t>drowngrade - атака</a:t>
            </a:r>
            <a:endParaRPr sz="2000">
              <a:solidFill>
                <a:schemeClr val="accent4"/>
              </a:solidFill>
            </a:endParaRPr>
          </a:p>
        </p:txBody>
      </p:sp>
      <p:cxnSp>
        <p:nvCxnSpPr>
          <p:cNvPr id="19" name="" hidden="0"/>
          <p:cNvCxnSpPr>
            <a:cxnSpLocks/>
          </p:cNvCxnSpPr>
          <p:nvPr isPhoto="0" userDrawn="0"/>
        </p:nvCxnSpPr>
        <p:spPr bwMode="auto">
          <a:xfrm flipH="0" flipV="0">
            <a:off x="3675669" y="1496785"/>
            <a:ext cx="799419" cy="27214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" hidden="0"/>
          <p:cNvSpPr/>
          <p:nvPr isPhoto="0" userDrawn="0"/>
        </p:nvSpPr>
        <p:spPr bwMode="auto">
          <a:xfrm flipH="0" flipV="0">
            <a:off x="4509106" y="1668974"/>
            <a:ext cx="3214687" cy="5762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конвертация не-ASCII Unicode символов в названии хоста</a:t>
            </a:r>
            <a:endParaRPr/>
          </a:p>
        </p:txBody>
      </p:sp>
      <p:cxnSp>
        <p:nvCxnSpPr>
          <p:cNvPr id="21" name="" hidden="0"/>
          <p:cNvCxnSpPr>
            <a:cxnSpLocks/>
            <a:endCxn id="22" idx="1"/>
          </p:cNvCxnSpPr>
          <p:nvPr isPhoto="0" userDrawn="0"/>
        </p:nvCxnSpPr>
        <p:spPr bwMode="auto">
          <a:xfrm rot="0" flipH="0" flipV="0">
            <a:off x="7723794" y="1872032"/>
            <a:ext cx="595312" cy="6698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" hidden="0"/>
          <p:cNvSpPr/>
          <p:nvPr isPhoto="0" userDrawn="0"/>
        </p:nvSpPr>
        <p:spPr bwMode="auto">
          <a:xfrm flipH="0" flipV="0">
            <a:off x="8319106" y="1751919"/>
            <a:ext cx="2262187" cy="374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кодировка Punycode</a:t>
            </a:r>
            <a:endParaRPr/>
          </a:p>
        </p:txBody>
      </p:sp>
      <p:cxnSp>
        <p:nvCxnSpPr>
          <p:cNvPr id="23" name="" hidden="0"/>
          <p:cNvCxnSpPr>
            <a:cxnSpLocks/>
          </p:cNvCxnSpPr>
          <p:nvPr isPhoto="0" userDrawn="0"/>
        </p:nvCxnSpPr>
        <p:spPr bwMode="auto">
          <a:xfrm rot="5399978" flipH="0" flipV="0">
            <a:off x="8004621" y="1845648"/>
            <a:ext cx="50666" cy="51026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 hidden="0"/>
          <p:cNvCxnSpPr>
            <a:cxnSpLocks/>
            <a:stCxn id="10" idx="3"/>
          </p:cNvCxnSpPr>
          <p:nvPr isPhoto="0" userDrawn="0"/>
        </p:nvCxnSpPr>
        <p:spPr bwMode="auto">
          <a:xfrm rot="0" flipH="0" flipV="0">
            <a:off x="3760714" y="1964531"/>
            <a:ext cx="714375" cy="65484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 hidden="0"/>
          <p:cNvSpPr/>
          <p:nvPr isPhoto="0" userDrawn="0"/>
        </p:nvSpPr>
        <p:spPr bwMode="auto">
          <a:xfrm flipH="0" flipV="0">
            <a:off x="4543124" y="2415267"/>
            <a:ext cx="2092097" cy="64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определение DNS </a:t>
            </a:r>
            <a:endParaRPr/>
          </a:p>
          <a:p>
            <a:pPr>
              <a:defRPr/>
            </a:pPr>
            <a:r>
              <a:rPr/>
              <a:t>домен есть в кэше?</a:t>
            </a:r>
            <a:endParaRPr/>
          </a:p>
        </p:txBody>
      </p:sp>
      <p:cxnSp>
        <p:nvCxnSpPr>
          <p:cNvPr id="26" name="" hidden="0"/>
          <p:cNvCxnSpPr>
            <a:cxnSpLocks/>
            <a:stCxn id="19" idx="0"/>
            <a:endCxn id="19" idx="1"/>
          </p:cNvCxnSpPr>
          <p:nvPr isPhoto="0" userDrawn="0"/>
        </p:nvCxnSpPr>
        <p:spPr bwMode="auto">
          <a:xfrm rot="5399978" flipH="0" flipV="1">
            <a:off x="3939307" y="1233147"/>
            <a:ext cx="272142" cy="799419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 hidden="0"/>
          <p:cNvCxnSpPr>
            <a:cxnSpLocks/>
            <a:stCxn id="9" idx="0"/>
            <a:endCxn id="9" idx="1"/>
          </p:cNvCxnSpPr>
          <p:nvPr isPhoto="0" userDrawn="0"/>
        </p:nvCxnSpPr>
        <p:spPr bwMode="auto">
          <a:xfrm rot="16199969" flipH="0" flipV="0">
            <a:off x="3888641" y="633814"/>
            <a:ext cx="237764" cy="1003166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" hidden="0"/>
          <p:cNvCxnSpPr>
            <a:cxnSpLocks/>
            <a:stCxn id="25" idx="3"/>
          </p:cNvCxnSpPr>
          <p:nvPr isPhoto="0" userDrawn="0"/>
        </p:nvCxnSpPr>
        <p:spPr bwMode="auto">
          <a:xfrm rot="0" flipH="0" flipV="0">
            <a:off x="6635223" y="2735325"/>
            <a:ext cx="629330" cy="3712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 hidden="0"/>
          <p:cNvSpPr/>
          <p:nvPr isPhoto="0" userDrawn="0"/>
        </p:nvSpPr>
        <p:spPr bwMode="auto">
          <a:xfrm flipH="0" flipV="0">
            <a:off x="7264553" y="2551339"/>
            <a:ext cx="1634837" cy="914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gethostbuname()  -&gt; поиск в файле hosts</a:t>
            </a:r>
            <a:endParaRPr/>
          </a:p>
        </p:txBody>
      </p:sp>
      <p:cxnSp>
        <p:nvCxnSpPr>
          <p:cNvPr id="30" name="" hidden="0"/>
          <p:cNvCxnSpPr>
            <a:cxnSpLocks/>
            <a:stCxn id="29" idx="3"/>
          </p:cNvCxnSpPr>
          <p:nvPr isPhoto="0" userDrawn="0"/>
        </p:nvCxnSpPr>
        <p:spPr bwMode="auto">
          <a:xfrm rot="0" flipH="0" flipV="1">
            <a:off x="8899390" y="2670401"/>
            <a:ext cx="491278" cy="33815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 hidden="0"/>
          <p:cNvSpPr/>
          <p:nvPr isPhoto="0" userDrawn="0"/>
        </p:nvSpPr>
        <p:spPr bwMode="auto">
          <a:xfrm flipH="0" flipV="0">
            <a:off x="9390669" y="2253578"/>
            <a:ext cx="1734910" cy="9100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DNS - сервер интернет-провайдера</a:t>
            </a:r>
            <a:endParaRPr/>
          </a:p>
        </p:txBody>
      </p:sp>
      <p:cxnSp>
        <p:nvCxnSpPr>
          <p:cNvPr id="32" name="" hidden="0"/>
          <p:cNvCxnSpPr>
            <a:cxnSpLocks/>
          </p:cNvCxnSpPr>
          <p:nvPr isPhoto="0" userDrawn="0"/>
        </p:nvCxnSpPr>
        <p:spPr bwMode="auto">
          <a:xfrm flipH="1" flipV="0">
            <a:off x="11023526" y="1819955"/>
            <a:ext cx="221115" cy="459240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" hidden="0"/>
          <p:cNvSpPr/>
          <p:nvPr isPhoto="0" userDrawn="0"/>
        </p:nvSpPr>
        <p:spPr bwMode="auto">
          <a:xfrm flipH="0" flipV="0">
            <a:off x="11040535" y="1445758"/>
            <a:ext cx="1071562" cy="374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свой кэш</a:t>
            </a:r>
            <a:endParaRPr/>
          </a:p>
        </p:txBody>
      </p:sp>
      <p:cxnSp>
        <p:nvCxnSpPr>
          <p:cNvPr id="34" name="" hidden="0"/>
          <p:cNvCxnSpPr>
            <a:cxnSpLocks/>
          </p:cNvCxnSpPr>
          <p:nvPr isPhoto="0" userDrawn="0"/>
        </p:nvCxnSpPr>
        <p:spPr bwMode="auto">
          <a:xfrm rot="0" flipH="0" flipV="0">
            <a:off x="11108571" y="2432276"/>
            <a:ext cx="510267" cy="91848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 hidden="0"/>
          <p:cNvSpPr/>
          <p:nvPr isPhoto="0" userDrawn="0"/>
        </p:nvSpPr>
        <p:spPr bwMode="auto">
          <a:xfrm flipH="0" flipV="0">
            <a:off x="10411205" y="3418794"/>
            <a:ext cx="1632857" cy="3912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корневой DNS</a:t>
            </a:r>
            <a:endParaRPr/>
          </a:p>
        </p:txBody>
      </p:sp>
      <p:cxnSp>
        <p:nvCxnSpPr>
          <p:cNvPr id="36" name="" hidden="0"/>
          <p:cNvCxnSpPr>
            <a:cxnSpLocks/>
            <a:stCxn id="35" idx="2"/>
          </p:cNvCxnSpPr>
          <p:nvPr isPhoto="0" userDrawn="0"/>
        </p:nvCxnSpPr>
        <p:spPr bwMode="auto">
          <a:xfrm rot="5399978" flipH="0" flipV="0">
            <a:off x="10946986" y="4005602"/>
            <a:ext cx="476249" cy="8504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" hidden="0"/>
          <p:cNvSpPr/>
          <p:nvPr isPhoto="0" userDrawn="0"/>
        </p:nvSpPr>
        <p:spPr bwMode="auto">
          <a:xfrm flipH="0" flipV="0">
            <a:off x="9169553" y="4337276"/>
            <a:ext cx="2807444" cy="4252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далее по цепочке серверов</a:t>
            </a:r>
            <a:endParaRPr/>
          </a:p>
        </p:txBody>
      </p:sp>
      <p:cxnSp>
        <p:nvCxnSpPr>
          <p:cNvPr id="38" name="" hidden="0"/>
          <p:cNvCxnSpPr>
            <a:cxnSpLocks/>
          </p:cNvCxnSpPr>
          <p:nvPr isPhoto="0" userDrawn="0"/>
        </p:nvCxnSpPr>
        <p:spPr bwMode="auto">
          <a:xfrm rot="5399978" flipH="0" flipV="0">
            <a:off x="6873347" y="3265714"/>
            <a:ext cx="306160" cy="40821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 hidden="0"/>
          <p:cNvSpPr/>
          <p:nvPr isPhoto="0" userDrawn="0"/>
        </p:nvSpPr>
        <p:spPr bwMode="auto">
          <a:xfrm flipH="0" flipV="0">
            <a:off x="4696205" y="3614397"/>
            <a:ext cx="2075088" cy="3741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локальный роутер</a:t>
            </a:r>
            <a:endParaRPr/>
          </a:p>
        </p:txBody>
      </p: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flipH="1" flipV="1">
            <a:off x="3658660" y="2347232"/>
            <a:ext cx="1513794" cy="122464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 hidden="0"/>
          <p:cNvCxnSpPr>
            <a:cxnSpLocks/>
          </p:cNvCxnSpPr>
          <p:nvPr isPhoto="0" userDrawn="0"/>
        </p:nvCxnSpPr>
        <p:spPr bwMode="auto">
          <a:xfrm flipH="1" flipV="1">
            <a:off x="8676294" y="4099151"/>
            <a:ext cx="1037544" cy="22111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" hidden="0"/>
          <p:cNvSpPr/>
          <p:nvPr isPhoto="0" userDrawn="0"/>
        </p:nvSpPr>
        <p:spPr bwMode="auto">
          <a:xfrm flipH="0" flipV="0">
            <a:off x="7621740" y="3707946"/>
            <a:ext cx="986517" cy="61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наша подсеть</a:t>
            </a:r>
            <a:endParaRPr/>
          </a:p>
        </p:txBody>
      </p:sp>
      <p:cxnSp>
        <p:nvCxnSpPr>
          <p:cNvPr id="43" name="" hidden="0"/>
          <p:cNvCxnSpPr>
            <a:cxnSpLocks/>
          </p:cNvCxnSpPr>
          <p:nvPr isPhoto="0" userDrawn="0"/>
        </p:nvCxnSpPr>
        <p:spPr bwMode="auto">
          <a:xfrm flipH="1" flipV="0">
            <a:off x="8404151" y="4728481"/>
            <a:ext cx="901473" cy="6803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" hidden="0"/>
          <p:cNvCxnSpPr>
            <a:cxnSpLocks/>
            <a:stCxn id="42" idx="1"/>
            <a:endCxn id="39" idx="3"/>
          </p:cNvCxnSpPr>
          <p:nvPr isPhoto="0" userDrawn="0"/>
        </p:nvCxnSpPr>
        <p:spPr bwMode="auto">
          <a:xfrm rot="10799990" flipH="0" flipV="0">
            <a:off x="6771294" y="3801495"/>
            <a:ext cx="850446" cy="212611"/>
          </a:xfrm>
          <a:prstGeom prst="curved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" hidden="0"/>
          <p:cNvSpPr/>
          <p:nvPr isPhoto="0" userDrawn="0"/>
        </p:nvSpPr>
        <p:spPr bwMode="auto">
          <a:xfrm flipH="0" flipV="0">
            <a:off x="7332589" y="4711472"/>
            <a:ext cx="986517" cy="61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чужая подсеть</a:t>
            </a:r>
            <a:endParaRPr/>
          </a:p>
        </p:txBody>
      </p:sp>
      <p:cxnSp>
        <p:nvCxnSpPr>
          <p:cNvPr id="46" name="" hidden="0"/>
          <p:cNvCxnSpPr>
            <a:cxnSpLocks/>
            <a:stCxn id="45" idx="1"/>
          </p:cNvCxnSpPr>
          <p:nvPr isPhoto="0" userDrawn="0"/>
        </p:nvCxnSpPr>
        <p:spPr bwMode="auto">
          <a:xfrm rot="10799990" flipH="0" flipV="0">
            <a:off x="6448124" y="4932588"/>
            <a:ext cx="884464" cy="8504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" hidden="0"/>
          <p:cNvSpPr/>
          <p:nvPr isPhoto="0" userDrawn="0"/>
        </p:nvSpPr>
        <p:spPr bwMode="auto">
          <a:xfrm flipH="0" flipV="0">
            <a:off x="4458080" y="4362790"/>
            <a:ext cx="1939017" cy="61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IP-адрес шлюза по умл.</a:t>
            </a:r>
            <a:endParaRPr/>
          </a:p>
        </p:txBody>
      </p:sp>
      <p:cxnSp>
        <p:nvCxnSpPr>
          <p:cNvPr id="48" name="" hidden="0"/>
          <p:cNvCxnSpPr>
            <a:cxnSpLocks/>
          </p:cNvCxnSpPr>
          <p:nvPr isPhoto="0" userDrawn="0"/>
        </p:nvCxnSpPr>
        <p:spPr bwMode="auto">
          <a:xfrm rot="10799990" flipH="0" flipV="0">
            <a:off x="3641651" y="2449285"/>
            <a:ext cx="1216138" cy="188799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 hidden="0"/>
          <p:cNvCxnSpPr>
            <a:cxnSpLocks/>
          </p:cNvCxnSpPr>
          <p:nvPr isPhoto="0" userDrawn="0"/>
        </p:nvCxnSpPr>
        <p:spPr bwMode="auto">
          <a:xfrm rot="10799990" flipH="0" flipV="1">
            <a:off x="2842232" y="2755445"/>
            <a:ext cx="119063" cy="52727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 hidden="0"/>
          <p:cNvSpPr/>
          <p:nvPr isPhoto="0" userDrawn="0"/>
        </p:nvSpPr>
        <p:spPr bwMode="auto">
          <a:xfrm flipH="0" flipV="0">
            <a:off x="2161875" y="3316740"/>
            <a:ext cx="1564820" cy="9354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узнаем IP-получателя и MAC-адрес</a:t>
            </a:r>
            <a:endParaRPr/>
          </a:p>
        </p:txBody>
      </p:sp>
      <p:cxnSp>
        <p:nvCxnSpPr>
          <p:cNvPr id="51" name="" hidden="0"/>
          <p:cNvCxnSpPr>
            <a:cxnSpLocks/>
          </p:cNvCxnSpPr>
          <p:nvPr isPhoto="0" userDrawn="0"/>
        </p:nvCxnSpPr>
        <p:spPr bwMode="auto">
          <a:xfrm rot="10799990" flipH="0" flipV="1">
            <a:off x="3063348" y="4235222"/>
            <a:ext cx="119062" cy="52727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" hidden="0"/>
          <p:cNvSpPr/>
          <p:nvPr isPhoto="0" userDrawn="0"/>
        </p:nvSpPr>
        <p:spPr bwMode="auto">
          <a:xfrm flipH="0" flipV="0">
            <a:off x="2119533" y="4796517"/>
            <a:ext cx="1887629" cy="408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кэш ARP запроса</a:t>
            </a:r>
            <a:endParaRPr/>
          </a:p>
        </p:txBody>
      </p:sp>
      <p:cxnSp>
        <p:nvCxnSpPr>
          <p:cNvPr id="53" name="" hidden="0"/>
          <p:cNvCxnSpPr>
            <a:cxnSpLocks/>
          </p:cNvCxnSpPr>
          <p:nvPr isPhoto="0" userDrawn="0"/>
        </p:nvCxnSpPr>
        <p:spPr bwMode="auto">
          <a:xfrm rot="10799990" flipH="0" flipV="0">
            <a:off x="1753660" y="4252231"/>
            <a:ext cx="493258" cy="56129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" hidden="0"/>
          <p:cNvSpPr/>
          <p:nvPr isPhoto="0" userDrawn="0"/>
        </p:nvSpPr>
        <p:spPr bwMode="auto">
          <a:xfrm flipH="0" flipV="0">
            <a:off x="112660" y="3809999"/>
            <a:ext cx="1887628" cy="4082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есть, возвращаем</a:t>
            </a:r>
            <a:endParaRPr/>
          </a:p>
        </p:txBody>
      </p:sp>
      <p:cxnSp>
        <p:nvCxnSpPr>
          <p:cNvPr id="55" name="" hidden="0"/>
          <p:cNvCxnSpPr>
            <a:cxnSpLocks/>
            <a:endCxn id="4" idx="2"/>
          </p:cNvCxnSpPr>
          <p:nvPr isPhoto="0" userDrawn="0"/>
        </p:nvCxnSpPr>
        <p:spPr bwMode="auto">
          <a:xfrm rot="16199969" flipH="0" flipV="1">
            <a:off x="622566" y="2653392"/>
            <a:ext cx="2151629" cy="11055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" hidden="0"/>
          <p:cNvSpPr/>
          <p:nvPr isPhoto="0" userDrawn="0"/>
        </p:nvSpPr>
        <p:spPr bwMode="auto">
          <a:xfrm flipH="0" flipV="0">
            <a:off x="35758" y="4813526"/>
            <a:ext cx="1734910" cy="714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таблица маршрутизации</a:t>
            </a:r>
            <a:endParaRPr/>
          </a:p>
        </p:txBody>
      </p:sp>
      <p:cxnSp>
        <p:nvCxnSpPr>
          <p:cNvPr id="57" name="" hidden="0"/>
          <p:cNvCxnSpPr>
            <a:cxnSpLocks/>
            <a:endCxn id="56" idx="3"/>
          </p:cNvCxnSpPr>
          <p:nvPr isPhoto="0" userDrawn="0"/>
        </p:nvCxnSpPr>
        <p:spPr bwMode="auto">
          <a:xfrm rot="10799990" flipH="0" flipV="1">
            <a:off x="1770669" y="4813525"/>
            <a:ext cx="476248" cy="35718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" hidden="0"/>
          <p:cNvCxnSpPr>
            <a:cxnSpLocks/>
            <a:endCxn id="54" idx="2"/>
          </p:cNvCxnSpPr>
          <p:nvPr isPhoto="0" userDrawn="0"/>
        </p:nvCxnSpPr>
        <p:spPr bwMode="auto">
          <a:xfrm rot="16199969" flipH="0" flipV="0">
            <a:off x="733215" y="4490266"/>
            <a:ext cx="595312" cy="5120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 hidden="0"/>
          <p:cNvSpPr/>
          <p:nvPr isPhoto="0" userDrawn="0"/>
        </p:nvSpPr>
        <p:spPr bwMode="auto">
          <a:xfrm flipH="0" flipV="0">
            <a:off x="426963" y="5749017"/>
            <a:ext cx="2075988" cy="64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интерфейс основного шлюза</a:t>
            </a:r>
            <a:endParaRPr/>
          </a:p>
        </p:txBody>
      </p:sp>
      <p:cxnSp>
        <p:nvCxnSpPr>
          <p:cNvPr id="60" name="" hidden="0"/>
          <p:cNvCxnSpPr>
            <a:cxnSpLocks/>
          </p:cNvCxnSpPr>
          <p:nvPr isPhoto="0" userDrawn="0"/>
        </p:nvCxnSpPr>
        <p:spPr bwMode="auto">
          <a:xfrm rot="10799990" flipH="0" flipV="1">
            <a:off x="1770669" y="5136696"/>
            <a:ext cx="1003976" cy="61232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 hidden="0"/>
          <p:cNvCxnSpPr>
            <a:cxnSpLocks/>
            <a:stCxn id="59" idx="3"/>
          </p:cNvCxnSpPr>
          <p:nvPr isPhoto="0" userDrawn="0"/>
        </p:nvCxnSpPr>
        <p:spPr bwMode="auto">
          <a:xfrm rot="0" flipH="0" flipV="1">
            <a:off x="2502953" y="5697990"/>
            <a:ext cx="526376" cy="37108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" hidden="0"/>
          <p:cNvSpPr/>
          <p:nvPr isPhoto="0" userDrawn="0"/>
        </p:nvSpPr>
        <p:spPr bwMode="auto">
          <a:xfrm flipH="0" flipV="0">
            <a:off x="2995312" y="5306785"/>
            <a:ext cx="1854909" cy="6401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определяем MAC-адрес</a:t>
            </a:r>
            <a:endParaRPr/>
          </a:p>
        </p:txBody>
      </p:sp>
      <p:cxnSp>
        <p:nvCxnSpPr>
          <p:cNvPr id="63" name="" hidden="0"/>
          <p:cNvCxnSpPr>
            <a:cxnSpLocks/>
          </p:cNvCxnSpPr>
          <p:nvPr isPhoto="0" userDrawn="0"/>
        </p:nvCxnSpPr>
        <p:spPr bwMode="auto">
          <a:xfrm rot="0" flipH="0" flipV="0">
            <a:off x="3369508" y="5919107"/>
            <a:ext cx="408214" cy="32316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" hidden="0"/>
          <p:cNvSpPr/>
          <p:nvPr isPhoto="0" userDrawn="0"/>
        </p:nvSpPr>
        <p:spPr bwMode="auto">
          <a:xfrm flipH="0" flipV="0">
            <a:off x="3777723" y="5970133"/>
            <a:ext cx="1854945" cy="5442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определяем MAC-адрес</a:t>
            </a:r>
            <a:endParaRPr/>
          </a:p>
        </p:txBody>
      </p:sp>
      <p:cxnSp>
        <p:nvCxnSpPr>
          <p:cNvPr id="65" name="" hidden="0"/>
          <p:cNvCxnSpPr>
            <a:cxnSpLocks/>
          </p:cNvCxnSpPr>
          <p:nvPr isPhoto="0" userDrawn="0"/>
        </p:nvCxnSpPr>
        <p:spPr bwMode="auto">
          <a:xfrm flipH="0" flipV="1">
            <a:off x="5632668" y="5919107"/>
            <a:ext cx="526304" cy="221115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 hidden="0"/>
          <p:cNvSpPr/>
          <p:nvPr isPhoto="0" userDrawn="0"/>
        </p:nvSpPr>
        <p:spPr bwMode="auto">
          <a:xfrm flipH="0" flipV="0">
            <a:off x="5189464" y="5068660"/>
            <a:ext cx="1037544" cy="3571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роутер</a:t>
            </a:r>
            <a:endParaRPr/>
          </a:p>
        </p:txBody>
      </p:sp>
      <p:sp>
        <p:nvSpPr>
          <p:cNvPr id="67" name="" hidden="0"/>
          <p:cNvSpPr/>
          <p:nvPr isPhoto="0" userDrawn="0"/>
        </p:nvSpPr>
        <p:spPr bwMode="auto">
          <a:xfrm flipH="0" flipV="0">
            <a:off x="6227008" y="5651164"/>
            <a:ext cx="544285" cy="365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хаб</a:t>
            </a:r>
            <a:endParaRPr/>
          </a:p>
        </p:txBody>
      </p:sp>
      <p:cxnSp>
        <p:nvCxnSpPr>
          <p:cNvPr id="68" name="" hidden="0"/>
          <p:cNvCxnSpPr>
            <a:cxnSpLocks/>
            <a:stCxn id="66" idx="2"/>
          </p:cNvCxnSpPr>
          <p:nvPr isPhoto="0" userDrawn="0"/>
        </p:nvCxnSpPr>
        <p:spPr bwMode="auto">
          <a:xfrm rot="5399978" flipH="0" flipV="0">
            <a:off x="5312778" y="5506640"/>
            <a:ext cx="476249" cy="314664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" hidden="0"/>
          <p:cNvCxnSpPr>
            <a:cxnSpLocks/>
          </p:cNvCxnSpPr>
          <p:nvPr isPhoto="0" userDrawn="0"/>
        </p:nvCxnSpPr>
        <p:spPr bwMode="auto">
          <a:xfrm flipH="0" flipV="1">
            <a:off x="6805312" y="5646963"/>
            <a:ext cx="510267" cy="5102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 hidden="0"/>
          <p:cNvCxnSpPr>
            <a:cxnSpLocks/>
          </p:cNvCxnSpPr>
          <p:nvPr isPhoto="0" userDrawn="0"/>
        </p:nvCxnSpPr>
        <p:spPr bwMode="auto">
          <a:xfrm flipH="0" flipV="0">
            <a:off x="5648705" y="6344330"/>
            <a:ext cx="969508" cy="0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 hidden="0"/>
          <p:cNvSpPr/>
          <p:nvPr isPhoto="0" userDrawn="0"/>
        </p:nvSpPr>
        <p:spPr bwMode="auto">
          <a:xfrm flipH="0" flipV="0">
            <a:off x="6669240" y="6157231"/>
            <a:ext cx="2449285" cy="64011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продолжение следует</a:t>
            </a:r>
            <a:endParaRPr/>
          </a:p>
        </p:txBody>
      </p:sp>
      <p:sp>
        <p:nvSpPr>
          <p:cNvPr id="72" name="" hidden="0"/>
          <p:cNvSpPr/>
          <p:nvPr isPhoto="0" userDrawn="0"/>
        </p:nvSpPr>
        <p:spPr bwMode="auto">
          <a:xfrm flipH="0" flipV="0">
            <a:off x="7332589" y="5425848"/>
            <a:ext cx="2840490" cy="61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широковещательный ARP запрос со всех портов</a:t>
            </a:r>
            <a:endParaRPr/>
          </a:p>
        </p:txBody>
      </p:sp>
      <p:cxnSp>
        <p:nvCxnSpPr>
          <p:cNvPr id="73" name="" hidden="0"/>
          <p:cNvCxnSpPr>
            <a:cxnSpLocks/>
          </p:cNvCxnSpPr>
          <p:nvPr isPhoto="0" userDrawn="0"/>
        </p:nvCxnSpPr>
        <p:spPr bwMode="auto">
          <a:xfrm flipH="1" flipV="0">
            <a:off x="154821" y="1632857"/>
            <a:ext cx="714375" cy="1207633"/>
          </a:xfrm>
          <a:prstGeom prst="curvedConnector3">
            <a:avLst>
              <a:gd name="adj1" fmla="val 0"/>
            </a:avLst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" hidden="0"/>
          <p:cNvSpPr/>
          <p:nvPr isPhoto="0" userDrawn="0"/>
        </p:nvSpPr>
        <p:spPr bwMode="auto">
          <a:xfrm flipH="0" flipV="0">
            <a:off x="35758" y="2074984"/>
            <a:ext cx="1558414" cy="35718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l">
              <a:defRPr/>
            </a:pPr>
            <a:r>
              <a:rPr/>
              <a:t>продолжение следует</a:t>
            </a:r>
            <a:endParaRPr/>
          </a:p>
        </p:txBody>
      </p:sp>
      <p:sp>
        <p:nvSpPr>
          <p:cNvPr id="75" name="" hidden="0"/>
          <p:cNvSpPr/>
          <p:nvPr isPhoto="0" userDrawn="0"/>
        </p:nvSpPr>
        <p:spPr bwMode="auto">
          <a:xfrm flipH="0" flipV="0">
            <a:off x="3845758" y="952499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  <p:sp>
        <p:nvSpPr>
          <p:cNvPr id="76" name="" hidden="0"/>
          <p:cNvSpPr/>
          <p:nvPr isPhoto="0" userDrawn="0"/>
        </p:nvSpPr>
        <p:spPr bwMode="auto">
          <a:xfrm flipH="0" flipV="0">
            <a:off x="3922767" y="1454159"/>
            <a:ext cx="914435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</a:t>
            </a:r>
            <a:endParaRPr/>
          </a:p>
        </p:txBody>
      </p:sp>
      <p:sp>
        <p:nvSpPr>
          <p:cNvPr id="77" name="" hidden="0"/>
          <p:cNvSpPr/>
          <p:nvPr isPhoto="0" userDrawn="0"/>
        </p:nvSpPr>
        <p:spPr bwMode="auto">
          <a:xfrm flipH="0" flipV="0">
            <a:off x="3981830" y="2143125"/>
            <a:ext cx="9144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</a:t>
            </a:r>
            <a:endParaRPr/>
          </a:p>
        </p:txBody>
      </p:sp>
      <p:sp>
        <p:nvSpPr>
          <p:cNvPr id="78" name="" hidden="0"/>
          <p:cNvSpPr/>
          <p:nvPr isPhoto="0" userDrawn="0"/>
        </p:nvSpPr>
        <p:spPr bwMode="auto">
          <a:xfrm flipH="0" flipV="0">
            <a:off x="2665625" y="2872485"/>
            <a:ext cx="914507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</a:t>
            </a:r>
            <a:endParaRPr/>
          </a:p>
        </p:txBody>
      </p:sp>
      <p:sp>
        <p:nvSpPr>
          <p:cNvPr id="79" name="" hidden="0"/>
          <p:cNvSpPr/>
          <p:nvPr isPhoto="0" userDrawn="0"/>
        </p:nvSpPr>
        <p:spPr bwMode="auto">
          <a:xfrm flipH="0" flipV="0">
            <a:off x="614062" y="1785937"/>
            <a:ext cx="914724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5,  6,  7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noFill/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" hidden="0"/>
          <p:cNvSpPr/>
          <p:nvPr isPhoto="0" userDrawn="0"/>
        </p:nvSpPr>
        <p:spPr bwMode="auto">
          <a:xfrm flipH="0" flipV="0">
            <a:off x="154820" y="1326695"/>
            <a:ext cx="1854945" cy="663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определяем MAC-адрес</a:t>
            </a:r>
            <a:endParaRPr/>
          </a:p>
        </p:txBody>
      </p:sp>
      <p:cxnSp>
        <p:nvCxnSpPr>
          <p:cNvPr id="5" name="" hidden="0"/>
          <p:cNvCxnSpPr>
            <a:cxnSpLocks/>
          </p:cNvCxnSpPr>
          <p:nvPr isPhoto="0" userDrawn="0"/>
        </p:nvCxnSpPr>
        <p:spPr bwMode="auto">
          <a:xfrm flipH="0" flipV="0">
            <a:off x="375937" y="850446"/>
            <a:ext cx="136071" cy="44223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" hidden="0"/>
          <p:cNvCxnSpPr>
            <a:cxnSpLocks/>
          </p:cNvCxnSpPr>
          <p:nvPr isPhoto="0" userDrawn="0"/>
        </p:nvCxnSpPr>
        <p:spPr bwMode="auto">
          <a:xfrm flipH="1" flipV="0">
            <a:off x="1277410" y="867455"/>
            <a:ext cx="0" cy="44223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" hidden="0"/>
          <p:cNvCxnSpPr>
            <a:cxnSpLocks/>
          </p:cNvCxnSpPr>
          <p:nvPr isPhoto="0" userDrawn="0"/>
        </p:nvCxnSpPr>
        <p:spPr bwMode="auto">
          <a:xfrm flipH="0" flipV="0">
            <a:off x="1712109" y="1462767"/>
            <a:ext cx="595312" cy="0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" hidden="0"/>
          <p:cNvSpPr/>
          <p:nvPr isPhoto="0" userDrawn="0"/>
        </p:nvSpPr>
        <p:spPr bwMode="auto">
          <a:xfrm flipH="0" flipV="0">
            <a:off x="2387334" y="1131093"/>
            <a:ext cx="1475432" cy="6633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провод </a:t>
            </a:r>
            <a:endParaRPr/>
          </a:p>
          <a:p>
            <a:pPr>
              <a:defRPr/>
            </a:pPr>
            <a:r>
              <a:rPr/>
              <a:t>ARP - ответ</a:t>
            </a:r>
            <a:endParaRPr/>
          </a:p>
        </p:txBody>
      </p:sp>
      <p:cxnSp>
        <p:nvCxnSpPr>
          <p:cNvPr id="9" name="" hidden="0"/>
          <p:cNvCxnSpPr>
            <a:cxnSpLocks/>
          </p:cNvCxnSpPr>
          <p:nvPr isPhoto="0" userDrawn="0"/>
        </p:nvCxnSpPr>
        <p:spPr bwMode="auto">
          <a:xfrm flipH="1" flipV="0">
            <a:off x="886205" y="1990044"/>
            <a:ext cx="85043" cy="25513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 hidden="0"/>
          <p:cNvCxnSpPr>
            <a:cxnSpLocks/>
          </p:cNvCxnSpPr>
          <p:nvPr isPhoto="0" userDrawn="0"/>
        </p:nvCxnSpPr>
        <p:spPr bwMode="auto">
          <a:xfrm flipH="0" flipV="0">
            <a:off x="690602" y="2505600"/>
            <a:ext cx="85045" cy="48465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" hidden="0"/>
          <p:cNvSpPr/>
          <p:nvPr isPhoto="0" userDrawn="0"/>
        </p:nvSpPr>
        <p:spPr bwMode="auto">
          <a:xfrm flipH="0" flipV="0">
            <a:off x="129307" y="3027589"/>
            <a:ext cx="1207633" cy="663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локальная таблица</a:t>
            </a:r>
            <a:endParaRPr/>
          </a:p>
        </p:txBody>
      </p:sp>
      <p:sp>
        <p:nvSpPr>
          <p:cNvPr id="12" name="" hidden="0"/>
          <p:cNvSpPr/>
          <p:nvPr isPhoto="0" userDrawn="0"/>
        </p:nvSpPr>
        <p:spPr bwMode="auto">
          <a:xfrm flipH="0" flipV="0">
            <a:off x="293359" y="4299212"/>
            <a:ext cx="2279196" cy="6123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есть, отправка на исполняемый MAC</a:t>
            </a:r>
            <a:endParaRPr/>
          </a:p>
        </p:txBody>
      </p:sp>
      <p:cxnSp>
        <p:nvCxnSpPr>
          <p:cNvPr id="13" name="" hidden="0"/>
          <p:cNvCxnSpPr>
            <a:cxnSpLocks/>
          </p:cNvCxnSpPr>
          <p:nvPr isPhoto="0" userDrawn="0"/>
        </p:nvCxnSpPr>
        <p:spPr bwMode="auto">
          <a:xfrm flipH="0" flipV="0">
            <a:off x="546025" y="3690937"/>
            <a:ext cx="85045" cy="57830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</p:cNvCxnSpPr>
          <p:nvPr isPhoto="0" userDrawn="0"/>
        </p:nvCxnSpPr>
        <p:spPr bwMode="auto">
          <a:xfrm flipH="0" flipV="0">
            <a:off x="716151" y="3699441"/>
            <a:ext cx="561294" cy="195602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 hidden="0"/>
          <p:cNvSpPr/>
          <p:nvPr isPhoto="0" userDrawn="0"/>
        </p:nvSpPr>
        <p:spPr bwMode="auto">
          <a:xfrm flipH="0" flipV="0">
            <a:off x="1319932" y="3690937"/>
            <a:ext cx="2831986" cy="612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нет, широковещательный запрос по всем портам</a:t>
            </a:r>
            <a:endParaRPr/>
          </a:p>
        </p:txBody>
      </p:sp>
      <p:cxnSp>
        <p:nvCxnSpPr>
          <p:cNvPr id="16" name="" hidden="0"/>
          <p:cNvCxnSpPr>
            <a:cxnSpLocks/>
            <a:endCxn id="17" idx="1"/>
          </p:cNvCxnSpPr>
          <p:nvPr isPhoto="0" userDrawn="0"/>
        </p:nvCxnSpPr>
        <p:spPr bwMode="auto">
          <a:xfrm rot="0" flipH="0" flipV="0">
            <a:off x="1740" y="5919107"/>
            <a:ext cx="481882" cy="202083"/>
          </a:xfrm>
          <a:prstGeom prst="curvedConnector3">
            <a:avLst>
              <a:gd name="adj1" fmla="val 50000"/>
            </a:avLst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 hidden="0"/>
          <p:cNvSpPr/>
          <p:nvPr isPhoto="0" userDrawn="0"/>
        </p:nvSpPr>
        <p:spPr bwMode="auto">
          <a:xfrm flipH="0" flipV="0">
            <a:off x="483623" y="5663972"/>
            <a:ext cx="2721428" cy="914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для UDP-запроса 53 порт открывается (если ответ велик -&gt; TCP)</a:t>
            </a:r>
            <a:endParaRPr/>
          </a:p>
        </p:txBody>
      </p:sp>
      <p:sp>
        <p:nvSpPr>
          <p:cNvPr id="18" name="" hidden="0"/>
          <p:cNvSpPr/>
          <p:nvPr isPhoto="0" userDrawn="0"/>
        </p:nvSpPr>
        <p:spPr bwMode="auto">
          <a:xfrm flipH="0" flipV="0">
            <a:off x="928727" y="5077062"/>
            <a:ext cx="1394732" cy="36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DNS сервер</a:t>
            </a:r>
            <a:endParaRPr/>
          </a:p>
        </p:txBody>
      </p:sp>
      <p:sp>
        <p:nvSpPr>
          <p:cNvPr id="19" name="" hidden="0"/>
          <p:cNvSpPr/>
          <p:nvPr isPhoto="0" userDrawn="0"/>
        </p:nvSpPr>
        <p:spPr bwMode="auto">
          <a:xfrm flipH="0" flipV="0">
            <a:off x="2629914" y="5325894"/>
            <a:ext cx="1207633" cy="36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ответа нет</a:t>
            </a:r>
            <a:endParaRPr/>
          </a:p>
        </p:txBody>
      </p:sp>
      <p:sp>
        <p:nvSpPr>
          <p:cNvPr id="20" name="" hidden="0"/>
          <p:cNvSpPr/>
          <p:nvPr isPhoto="0" userDrawn="0"/>
        </p:nvSpPr>
        <p:spPr bwMode="auto">
          <a:xfrm flipH="0" flipV="0">
            <a:off x="3888280" y="5661950"/>
            <a:ext cx="2636383" cy="9184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рекурсивный поиск плоть до SOA-записи, ответ находится</a:t>
            </a:r>
            <a:endParaRPr/>
          </a:p>
        </p:txBody>
      </p:sp>
      <p:cxnSp>
        <p:nvCxnSpPr>
          <p:cNvPr id="21" name="" hidden="0"/>
          <p:cNvCxnSpPr>
            <a:cxnSpLocks/>
          </p:cNvCxnSpPr>
          <p:nvPr isPhoto="0" userDrawn="0"/>
        </p:nvCxnSpPr>
        <p:spPr bwMode="auto">
          <a:xfrm flipH="0" flipV="1">
            <a:off x="1005267" y="5425848"/>
            <a:ext cx="527276" cy="23812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 hidden="0"/>
          <p:cNvCxnSpPr>
            <a:cxnSpLocks/>
          </p:cNvCxnSpPr>
          <p:nvPr isPhoto="0" userDrawn="0"/>
        </p:nvCxnSpPr>
        <p:spPr bwMode="auto">
          <a:xfrm flipH="0" flipV="0">
            <a:off x="2323459" y="5259959"/>
            <a:ext cx="382700" cy="13187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 hidden="0"/>
          <p:cNvCxnSpPr>
            <a:cxnSpLocks/>
            <a:endCxn id="20" idx="1"/>
          </p:cNvCxnSpPr>
          <p:nvPr isPhoto="0" userDrawn="0"/>
        </p:nvCxnSpPr>
        <p:spPr bwMode="auto">
          <a:xfrm rot="5399978" flipH="0" flipV="1">
            <a:off x="3468321" y="5701231"/>
            <a:ext cx="457217" cy="38270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" hidden="0"/>
          <p:cNvSpPr/>
          <p:nvPr isPhoto="0" userDrawn="0"/>
        </p:nvSpPr>
        <p:spPr bwMode="auto">
          <a:xfrm flipH="0" flipV="0">
            <a:off x="171830" y="5646963"/>
            <a:ext cx="544321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5</a:t>
            </a:r>
            <a:endParaRPr/>
          </a:p>
        </p:txBody>
      </p:sp>
      <p:cxnSp>
        <p:nvCxnSpPr>
          <p:cNvPr id="25" name="" hidden="0"/>
          <p:cNvCxnSpPr>
            <a:cxnSpLocks/>
          </p:cNvCxnSpPr>
          <p:nvPr isPhoto="0" userDrawn="0"/>
        </p:nvCxnSpPr>
        <p:spPr bwMode="auto">
          <a:xfrm flipH="0" flipV="0">
            <a:off x="4866294" y="884464"/>
            <a:ext cx="357187" cy="663347"/>
          </a:xfrm>
          <a:prstGeom prst="curvedConnector3">
            <a:avLst>
              <a:gd name="adj1" fmla="val -6976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" hidden="0"/>
          <p:cNvSpPr/>
          <p:nvPr isPhoto="0" userDrawn="0"/>
        </p:nvSpPr>
        <p:spPr bwMode="auto">
          <a:xfrm flipH="0" flipV="0">
            <a:off x="4568567" y="1126789"/>
            <a:ext cx="544428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6</a:t>
            </a:r>
            <a:endParaRPr/>
          </a:p>
        </p:txBody>
      </p:sp>
      <p:sp>
        <p:nvSpPr>
          <p:cNvPr id="27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1844337" y="121884"/>
            <a:ext cx="8045224" cy="856126"/>
          </a:xfrm>
        </p:spPr>
        <p:txBody>
          <a:bodyPr/>
          <a:lstStyle/>
          <a:p>
            <a:pPr>
              <a:defRPr/>
            </a:pPr>
            <a:r>
              <a:rPr/>
              <a:t>Открытие сокета</a:t>
            </a:r>
            <a:r>
              <a:rPr/>
              <a:t> - обработка HTTP</a:t>
            </a:r>
            <a:endParaRPr/>
          </a:p>
        </p:txBody>
      </p:sp>
      <p:sp>
        <p:nvSpPr>
          <p:cNvPr id="28" name="" hidden="0"/>
          <p:cNvSpPr/>
          <p:nvPr isPhoto="0" userDrawn="0"/>
        </p:nvSpPr>
        <p:spPr bwMode="auto">
          <a:xfrm flipH="0" flipV="0">
            <a:off x="5209878" y="1088571"/>
            <a:ext cx="1969630" cy="663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80 порт - HTTP</a:t>
            </a:r>
            <a:endParaRPr/>
          </a:p>
          <a:p>
            <a:pPr>
              <a:defRPr/>
            </a:pPr>
            <a:r>
              <a:rPr/>
              <a:t>443 порт - HTTPS</a:t>
            </a:r>
            <a:endParaRPr/>
          </a:p>
        </p:txBody>
      </p:sp>
      <p:cxnSp>
        <p:nvCxnSpPr>
          <p:cNvPr id="29" name="" hidden="0"/>
          <p:cNvCxnSpPr>
            <a:cxnSpLocks/>
          </p:cNvCxnSpPr>
          <p:nvPr isPhoto="0" userDrawn="0"/>
        </p:nvCxnSpPr>
        <p:spPr bwMode="auto">
          <a:xfrm flipH="0" flipV="0">
            <a:off x="7179508" y="1330999"/>
            <a:ext cx="561294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 hidden="0"/>
          <p:cNvSpPr/>
          <p:nvPr isPhoto="0" userDrawn="0"/>
        </p:nvSpPr>
        <p:spPr bwMode="auto">
          <a:xfrm flipH="0" flipV="0">
            <a:off x="7740803" y="909975"/>
            <a:ext cx="1969629" cy="663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данные о порте</a:t>
            </a:r>
            <a:endParaRPr/>
          </a:p>
          <a:p>
            <a:pPr>
              <a:defRPr/>
            </a:pPr>
            <a:r>
              <a:rPr/>
              <a:t>socket() -&gt; TCP</a:t>
            </a:r>
            <a:endParaRPr/>
          </a:p>
        </p:txBody>
      </p:sp>
      <p:sp>
        <p:nvSpPr>
          <p:cNvPr id="31" name="" hidden="0"/>
          <p:cNvSpPr/>
          <p:nvPr isPhoto="0" userDrawn="0"/>
        </p:nvSpPr>
        <p:spPr bwMode="auto">
          <a:xfrm flipH="0" flipV="0">
            <a:off x="10023404" y="909975"/>
            <a:ext cx="1969629" cy="663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AF_INET</a:t>
            </a:r>
            <a:br>
              <a:rPr/>
            </a:br>
            <a:r>
              <a:rPr/>
              <a:t>SOCK_STREAM</a:t>
            </a:r>
            <a:endParaRPr/>
          </a:p>
        </p:txBody>
      </p:sp>
      <p:sp>
        <p:nvSpPr>
          <p:cNvPr id="32" name="" hidden="0"/>
          <p:cNvSpPr/>
          <p:nvPr isPhoto="0" userDrawn="0"/>
        </p:nvSpPr>
        <p:spPr bwMode="auto">
          <a:xfrm flipH="0" flipV="0">
            <a:off x="9696830" y="1990044"/>
            <a:ext cx="2296204" cy="663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сетевой уровень ---&gt; канальный уровень</a:t>
            </a:r>
            <a:endParaRPr/>
          </a:p>
        </p:txBody>
      </p:sp>
      <p:cxnSp>
        <p:nvCxnSpPr>
          <p:cNvPr id="33" name="" hidden="0"/>
          <p:cNvCxnSpPr>
            <a:cxnSpLocks/>
          </p:cNvCxnSpPr>
          <p:nvPr isPhoto="0" userDrawn="0"/>
        </p:nvCxnSpPr>
        <p:spPr bwMode="auto">
          <a:xfrm flipH="0" flipV="0">
            <a:off x="9611785" y="1207273"/>
            <a:ext cx="411618" cy="3437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" hidden="0"/>
          <p:cNvCxnSpPr>
            <a:cxnSpLocks/>
            <a:stCxn id="31" idx="2"/>
          </p:cNvCxnSpPr>
          <p:nvPr isPhoto="0" userDrawn="0"/>
        </p:nvCxnSpPr>
        <p:spPr bwMode="auto">
          <a:xfrm rot="5399978" flipH="0" flipV="0">
            <a:off x="10773495" y="1738311"/>
            <a:ext cx="399710" cy="6973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" hidden="0"/>
          <p:cNvSpPr/>
          <p:nvPr isPhoto="0" userDrawn="0"/>
        </p:nvSpPr>
        <p:spPr bwMode="auto">
          <a:xfrm flipH="0" flipV="0">
            <a:off x="7460156" y="1773180"/>
            <a:ext cx="1641361" cy="1517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Enthernet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WiFi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Сотовая связь</a:t>
            </a:r>
            <a:endParaRPr/>
          </a:p>
        </p:txBody>
      </p:sp>
      <p:cxnSp>
        <p:nvCxnSpPr>
          <p:cNvPr id="36" name="" hidden="0"/>
          <p:cNvCxnSpPr>
            <a:cxnSpLocks/>
            <a:stCxn id="32" idx="1"/>
          </p:cNvCxnSpPr>
          <p:nvPr isPhoto="0" userDrawn="0"/>
        </p:nvCxnSpPr>
        <p:spPr bwMode="auto">
          <a:xfrm rot="10799990" flipH="0" flipV="0">
            <a:off x="8676294" y="1990044"/>
            <a:ext cx="1020535" cy="33167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" hidden="0"/>
          <p:cNvCxnSpPr>
            <a:cxnSpLocks/>
          </p:cNvCxnSpPr>
          <p:nvPr isPhoto="0" userDrawn="0"/>
        </p:nvCxnSpPr>
        <p:spPr bwMode="auto">
          <a:xfrm rot="5399978" flipH="0" flipV="0">
            <a:off x="8877000" y="1678781"/>
            <a:ext cx="161584" cy="144745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 hidden="0"/>
          <p:cNvCxnSpPr>
            <a:cxnSpLocks/>
          </p:cNvCxnSpPr>
          <p:nvPr isPhoto="0" userDrawn="0"/>
        </p:nvCxnSpPr>
        <p:spPr bwMode="auto">
          <a:xfrm rot="5399978" flipH="0" flipV="0">
            <a:off x="8840430" y="2102303"/>
            <a:ext cx="625078" cy="98736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" hidden="0"/>
          <p:cNvSpPr/>
          <p:nvPr isPhoto="0" userDrawn="0"/>
        </p:nvSpPr>
        <p:spPr bwMode="auto">
          <a:xfrm flipH="0" flipV="0">
            <a:off x="5357004" y="1911378"/>
            <a:ext cx="1675378" cy="14840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модем </a:t>
            </a:r>
            <a:r>
              <a:rPr/>
              <a:t>(аналоговый сигнал)</a:t>
            </a:r>
            <a:endParaRPr/>
          </a:p>
          <a:p>
            <a:pPr>
              <a:defRPr/>
            </a:pPr>
            <a:r>
              <a:rPr/>
              <a:t>Enthernet</a:t>
            </a:r>
            <a:endParaRPr/>
          </a:p>
          <a:p>
            <a:pPr>
              <a:defRPr/>
            </a:pPr>
            <a:r>
              <a:rPr/>
              <a:t>оптика</a:t>
            </a:r>
            <a:endParaRPr/>
          </a:p>
        </p:txBody>
      </p:sp>
      <p:cxnSp>
        <p:nvCxnSpPr>
          <p:cNvPr id="40" name="" hidden="0"/>
          <p:cNvCxnSpPr>
            <a:cxnSpLocks/>
          </p:cNvCxnSpPr>
          <p:nvPr isPhoto="0" userDrawn="0"/>
        </p:nvCxnSpPr>
        <p:spPr bwMode="auto">
          <a:xfrm rot="0" flipH="1" flipV="0">
            <a:off x="6524664" y="2576852"/>
            <a:ext cx="671852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" hidden="0"/>
          <p:cNvSpPr/>
          <p:nvPr isPhoto="0" userDrawn="0"/>
        </p:nvSpPr>
        <p:spPr bwMode="auto">
          <a:xfrm rot="0" flipH="0" flipV="0">
            <a:off x="7179154" y="1820664"/>
            <a:ext cx="288000" cy="140400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39244" y="2074"/>
                </a:moveTo>
                <a:cubicBezTo>
                  <a:pt x="41286" y="327"/>
                  <a:pt x="43327" y="-1419"/>
                  <a:pt x="36795" y="2074"/>
                </a:cubicBezTo>
                <a:cubicBezTo>
                  <a:pt x="30262" y="5567"/>
                  <a:pt x="-357" y="16396"/>
                  <a:pt x="51" y="23034"/>
                </a:cubicBezTo>
                <a:cubicBezTo>
                  <a:pt x="459" y="29671"/>
                  <a:pt x="32304" y="38841"/>
                  <a:pt x="39244" y="41898"/>
                </a:cubicBezTo>
                <a:cubicBezTo>
                  <a:pt x="46185" y="44954"/>
                  <a:pt x="41694" y="41374"/>
                  <a:pt x="41694" y="41374"/>
                </a:cubicBezTo>
                <a:cubicBezTo>
                  <a:pt x="41694" y="41374"/>
                  <a:pt x="40469" y="41636"/>
                  <a:pt x="39244" y="41898"/>
                </a:cubicBez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2" name="" hidden="0"/>
          <p:cNvSpPr/>
          <p:nvPr isPhoto="0" userDrawn="0"/>
        </p:nvSpPr>
        <p:spPr bwMode="auto">
          <a:xfrm flipH="0" flipV="0">
            <a:off x="2572555" y="1973035"/>
            <a:ext cx="1264992" cy="9438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роутер локальной подсети</a:t>
            </a:r>
            <a:endParaRPr/>
          </a:p>
        </p:txBody>
      </p:sp>
      <p:sp>
        <p:nvSpPr>
          <p:cNvPr id="43" name="" hidden="0"/>
          <p:cNvSpPr/>
          <p:nvPr isPhoto="0" userDrawn="0"/>
        </p:nvSpPr>
        <p:spPr bwMode="auto">
          <a:xfrm flipH="0" flipV="0">
            <a:off x="4262477" y="2190989"/>
            <a:ext cx="782410" cy="663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узлы сети</a:t>
            </a:r>
            <a:endParaRPr/>
          </a:p>
        </p:txBody>
      </p:sp>
      <p:cxnSp>
        <p:nvCxnSpPr>
          <p:cNvPr id="44" name="" hidden="0"/>
          <p:cNvCxnSpPr>
            <a:cxnSpLocks/>
            <a:endCxn id="43" idx="3"/>
          </p:cNvCxnSpPr>
          <p:nvPr isPhoto="0" userDrawn="0"/>
        </p:nvCxnSpPr>
        <p:spPr bwMode="auto">
          <a:xfrm rot="10799990" flipH="0" flipV="1">
            <a:off x="5044888" y="2432276"/>
            <a:ext cx="348683" cy="90387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" hidden="0"/>
          <p:cNvCxnSpPr>
            <a:cxnSpLocks/>
          </p:cNvCxnSpPr>
          <p:nvPr isPhoto="0" userDrawn="0"/>
        </p:nvCxnSpPr>
        <p:spPr bwMode="auto">
          <a:xfrm rot="10799990" flipH="0" flipV="1">
            <a:off x="3862767" y="2505600"/>
            <a:ext cx="399709" cy="0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" hidden="0"/>
          <p:cNvSpPr/>
          <p:nvPr isPhoto="0" userDrawn="0"/>
        </p:nvSpPr>
        <p:spPr bwMode="auto">
          <a:xfrm flipH="0" flipV="0">
            <a:off x="171830" y="2294572"/>
            <a:ext cx="918481" cy="36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свитч</a:t>
            </a:r>
            <a:endParaRPr/>
          </a:p>
        </p:txBody>
      </p:sp>
      <p:sp>
        <p:nvSpPr>
          <p:cNvPr id="47" name="" hidden="0"/>
          <p:cNvSpPr/>
          <p:nvPr isPhoto="0" userDrawn="0"/>
        </p:nvSpPr>
        <p:spPr bwMode="auto">
          <a:xfrm flipH="0" flipV="0">
            <a:off x="1906812" y="3008299"/>
            <a:ext cx="2957086" cy="36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от одного к другому на хоп</a:t>
            </a:r>
            <a:endParaRPr/>
          </a:p>
        </p:txBody>
      </p:sp>
      <p:cxnSp>
        <p:nvCxnSpPr>
          <p:cNvPr id="48" name="" hidden="0"/>
          <p:cNvCxnSpPr>
            <a:cxnSpLocks/>
            <a:stCxn id="42" idx="1"/>
            <a:endCxn id="47" idx="1"/>
          </p:cNvCxnSpPr>
          <p:nvPr isPhoto="0" userDrawn="0"/>
        </p:nvCxnSpPr>
        <p:spPr bwMode="auto">
          <a:xfrm rot="10799990" flipH="0" flipV="1">
            <a:off x="1906812" y="2444981"/>
            <a:ext cx="665742" cy="746215"/>
          </a:xfrm>
          <a:prstGeom prst="curvedConnector3">
            <a:avLst>
              <a:gd name="adj1" fmla="val 134338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 hidden="0"/>
          <p:cNvCxnSpPr>
            <a:cxnSpLocks/>
          </p:cNvCxnSpPr>
          <p:nvPr isPhoto="0" userDrawn="0"/>
        </p:nvCxnSpPr>
        <p:spPr bwMode="auto">
          <a:xfrm flipH="0" flipV="0">
            <a:off x="4151919" y="3384776"/>
            <a:ext cx="374196" cy="34017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" hidden="0"/>
          <p:cNvSpPr/>
          <p:nvPr isPhoto="0" userDrawn="0"/>
        </p:nvSpPr>
        <p:spPr bwMode="auto">
          <a:xfrm flipH="0" flipV="0">
            <a:off x="4526115" y="3522871"/>
            <a:ext cx="2281680" cy="9144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 хоп = (TTL-1)</a:t>
            </a:r>
            <a:endParaRPr/>
          </a:p>
          <a:p>
            <a:pPr>
              <a:defRPr/>
            </a:pPr>
            <a:r>
              <a:rPr/>
              <a:t>if </a:t>
            </a:r>
            <a:r>
              <a:rPr/>
              <a:t> (TTL==0) {</a:t>
            </a:r>
            <a:endParaRPr/>
          </a:p>
          <a:p>
            <a:pPr>
              <a:defRPr/>
            </a:pPr>
            <a:r>
              <a:rPr/>
              <a:t>пакет сбрасывается</a:t>
            </a:r>
            <a:r>
              <a:rPr/>
              <a:t> }</a:t>
            </a:r>
            <a:endParaRPr/>
          </a:p>
        </p:txBody>
      </p:sp>
      <p:sp>
        <p:nvSpPr>
          <p:cNvPr id="51" name="" hidden="0"/>
          <p:cNvSpPr/>
          <p:nvPr isPhoto="0" userDrawn="0"/>
        </p:nvSpPr>
        <p:spPr bwMode="auto">
          <a:xfrm flipH="0" flipV="0">
            <a:off x="11448497" y="2908526"/>
            <a:ext cx="544536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7</a:t>
            </a:r>
            <a:endParaRPr/>
          </a:p>
        </p:txBody>
      </p:sp>
      <p:cxnSp>
        <p:nvCxnSpPr>
          <p:cNvPr id="52" name="" hidden="0"/>
          <p:cNvCxnSpPr>
            <a:cxnSpLocks/>
          </p:cNvCxnSpPr>
          <p:nvPr isPhoto="0" userDrawn="0"/>
        </p:nvCxnSpPr>
        <p:spPr bwMode="auto">
          <a:xfrm flipH="1" flipV="0">
            <a:off x="11448749" y="2976562"/>
            <a:ext cx="680356" cy="289151"/>
          </a:xfrm>
          <a:prstGeom prst="curved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" hidden="0"/>
          <p:cNvSpPr/>
          <p:nvPr isPhoto="0" userDrawn="0"/>
        </p:nvSpPr>
        <p:spPr bwMode="auto">
          <a:xfrm flipH="0" flipV="0">
            <a:off x="9271607" y="2934039"/>
            <a:ext cx="2075088" cy="66334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браузер от Google - апгрейд до SPDY</a:t>
            </a:r>
            <a:endParaRPr/>
          </a:p>
        </p:txBody>
      </p:sp>
      <p:sp>
        <p:nvSpPr>
          <p:cNvPr id="54" name="" hidden="0"/>
          <p:cNvSpPr/>
          <p:nvPr isPhoto="0" userDrawn="0"/>
        </p:nvSpPr>
        <p:spPr bwMode="auto">
          <a:xfrm flipH="0" flipV="0">
            <a:off x="7077880" y="3554865"/>
            <a:ext cx="2075088" cy="1241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запрос:</a:t>
            </a:r>
            <a:endParaRPr/>
          </a:p>
          <a:p>
            <a:pPr>
              <a:defRPr/>
            </a:pPr>
            <a:r>
              <a:rPr/>
              <a:t>GET/HTTp/1.1</a:t>
            </a:r>
            <a:endParaRPr/>
          </a:p>
          <a:p>
            <a:pPr>
              <a:defRPr/>
            </a:pPr>
            <a:r>
              <a:rPr/>
              <a:t>Host: google.com</a:t>
            </a:r>
            <a:endParaRPr/>
          </a:p>
          <a:p>
            <a:pPr>
              <a:defRPr/>
            </a:pPr>
            <a:r>
              <a:rPr/>
              <a:t>connection: close</a:t>
            </a:r>
            <a:endParaRPr/>
          </a:p>
        </p:txBody>
      </p:sp>
      <p:sp>
        <p:nvSpPr>
          <p:cNvPr id="55" name="" hidden="0"/>
          <p:cNvSpPr/>
          <p:nvPr isPhoto="0" userDrawn="0"/>
        </p:nvSpPr>
        <p:spPr bwMode="auto">
          <a:xfrm flipH="0" flipV="0">
            <a:off x="5893566" y="4668846"/>
            <a:ext cx="892969" cy="408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сервер</a:t>
            </a:r>
            <a:endParaRPr/>
          </a:p>
        </p:txBody>
      </p:sp>
      <p:cxnSp>
        <p:nvCxnSpPr>
          <p:cNvPr id="56" name="" hidden="0"/>
          <p:cNvCxnSpPr>
            <a:cxnSpLocks/>
            <a:stCxn id="55" idx="1"/>
          </p:cNvCxnSpPr>
          <p:nvPr isPhoto="0" userDrawn="0"/>
        </p:nvCxnSpPr>
        <p:spPr bwMode="auto">
          <a:xfrm rot="10799990" flipH="0" flipV="0">
            <a:off x="5440346" y="4762499"/>
            <a:ext cx="453219" cy="110454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" hidden="0"/>
          <p:cNvSpPr/>
          <p:nvPr isPhoto="0" userDrawn="0"/>
        </p:nvSpPr>
        <p:spPr bwMode="auto">
          <a:xfrm flipH="0" flipV="0">
            <a:off x="3165401" y="4592410"/>
            <a:ext cx="2228169" cy="40821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HTTP-файл из кэша</a:t>
            </a:r>
            <a:endParaRPr/>
          </a:p>
        </p:txBody>
      </p:sp>
      <p:sp>
        <p:nvSpPr>
          <p:cNvPr id="58" name="" hidden="0"/>
          <p:cNvSpPr/>
          <p:nvPr isPhoto="0" userDrawn="0"/>
        </p:nvSpPr>
        <p:spPr bwMode="auto">
          <a:xfrm flipH="0" flipV="0">
            <a:off x="3964821" y="5136696"/>
            <a:ext cx="2041431" cy="365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HTTPDaemon</a:t>
            </a:r>
            <a:endParaRPr/>
          </a:p>
        </p:txBody>
      </p:sp>
      <p:cxnSp>
        <p:nvCxnSpPr>
          <p:cNvPr id="59" name="" hidden="0"/>
          <p:cNvCxnSpPr>
            <a:cxnSpLocks/>
          </p:cNvCxnSpPr>
          <p:nvPr isPhoto="0" userDrawn="0"/>
        </p:nvCxnSpPr>
        <p:spPr bwMode="auto">
          <a:xfrm rot="10799990" flipH="0" flipV="1">
            <a:off x="5410580" y="5017633"/>
            <a:ext cx="578303" cy="85044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 hidden="0"/>
          <p:cNvCxnSpPr>
            <a:cxnSpLocks/>
          </p:cNvCxnSpPr>
          <p:nvPr isPhoto="0" userDrawn="0"/>
        </p:nvCxnSpPr>
        <p:spPr bwMode="auto">
          <a:xfrm rot="10799990" flipH="0" flipV="1">
            <a:off x="6729197" y="4623653"/>
            <a:ext cx="348682" cy="9038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" hidden="0"/>
          <p:cNvCxnSpPr>
            <a:cxnSpLocks/>
          </p:cNvCxnSpPr>
          <p:nvPr isPhoto="0" userDrawn="0"/>
        </p:nvCxnSpPr>
        <p:spPr bwMode="auto">
          <a:xfrm rot="10799990" flipH="1" flipV="1">
            <a:off x="6699006" y="5102678"/>
            <a:ext cx="106305" cy="323169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" hidden="0"/>
          <p:cNvSpPr/>
          <p:nvPr isPhoto="0" userDrawn="0"/>
        </p:nvSpPr>
        <p:spPr bwMode="auto">
          <a:xfrm flipH="0" flipV="0">
            <a:off x="6699006" y="5421647"/>
            <a:ext cx="837689" cy="1432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get</a:t>
            </a:r>
            <a:endParaRPr/>
          </a:p>
          <a:p>
            <a:pPr>
              <a:defRPr/>
            </a:pPr>
            <a:r>
              <a:rPr/>
              <a:t>post</a:t>
            </a:r>
            <a:endParaRPr/>
          </a:p>
          <a:p>
            <a:pPr>
              <a:defRPr/>
            </a:pPr>
            <a:r>
              <a:rPr/>
              <a:t>head</a:t>
            </a:r>
            <a:endParaRPr/>
          </a:p>
          <a:p>
            <a:pPr>
              <a:defRPr/>
            </a:pPr>
            <a:r>
              <a:rPr/>
              <a:t>put</a:t>
            </a:r>
            <a:endParaRPr/>
          </a:p>
          <a:p>
            <a:pPr>
              <a:defRPr/>
            </a:pPr>
            <a:r>
              <a:rPr/>
              <a:t>delete</a:t>
            </a:r>
            <a:endParaRPr/>
          </a:p>
        </p:txBody>
      </p:sp>
      <p:cxnSp>
        <p:nvCxnSpPr>
          <p:cNvPr id="63" name="" hidden="0"/>
          <p:cNvCxnSpPr>
            <a:cxnSpLocks/>
          </p:cNvCxnSpPr>
          <p:nvPr isPhoto="0" userDrawn="0"/>
        </p:nvCxnSpPr>
        <p:spPr bwMode="auto">
          <a:xfrm rot="10799990" flipH="1" flipV="1">
            <a:off x="7407003" y="5919107"/>
            <a:ext cx="435853" cy="10205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" hidden="0"/>
          <p:cNvSpPr/>
          <p:nvPr isPhoto="0" userDrawn="0"/>
        </p:nvSpPr>
        <p:spPr bwMode="auto">
          <a:xfrm flipH="0" flipV="0">
            <a:off x="7904938" y="5951101"/>
            <a:ext cx="1281623" cy="629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право на перезапись</a:t>
            </a:r>
            <a:endParaRPr/>
          </a:p>
        </p:txBody>
      </p:sp>
      <p:cxnSp>
        <p:nvCxnSpPr>
          <p:cNvPr id="65" name="" hidden="0"/>
          <p:cNvCxnSpPr>
            <a:cxnSpLocks/>
          </p:cNvCxnSpPr>
          <p:nvPr isPhoto="0" userDrawn="0"/>
        </p:nvCxnSpPr>
        <p:spPr bwMode="auto">
          <a:xfrm rot="10799990" flipH="1" flipV="0">
            <a:off x="9186562" y="6259285"/>
            <a:ext cx="357187" cy="60748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 hidden="0"/>
          <p:cNvSpPr/>
          <p:nvPr isPhoto="0" userDrawn="0"/>
        </p:nvSpPr>
        <p:spPr bwMode="auto">
          <a:xfrm flipH="0" flipV="0">
            <a:off x="9543749" y="5951101"/>
            <a:ext cx="2619374" cy="629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находит GET -индексированный файл</a:t>
            </a:r>
            <a:endParaRPr/>
          </a:p>
        </p:txBody>
      </p:sp>
      <p:cxnSp>
        <p:nvCxnSpPr>
          <p:cNvPr id="67" name="" hidden="0"/>
          <p:cNvCxnSpPr>
            <a:cxnSpLocks/>
          </p:cNvCxnSpPr>
          <p:nvPr isPhoto="0" userDrawn="0"/>
        </p:nvCxnSpPr>
        <p:spPr bwMode="auto">
          <a:xfrm flipH="0" flipV="1">
            <a:off x="10258124" y="5691690"/>
            <a:ext cx="527275" cy="238124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" hidden="0"/>
          <p:cNvSpPr/>
          <p:nvPr isPhoto="0" userDrawn="0"/>
        </p:nvSpPr>
        <p:spPr bwMode="auto">
          <a:xfrm flipH="0" flipV="0">
            <a:off x="10156071" y="5319594"/>
            <a:ext cx="1990044" cy="3657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парсинг файла</a:t>
            </a:r>
            <a:endParaRPr/>
          </a:p>
        </p:txBody>
      </p:sp>
      <p:cxnSp>
        <p:nvCxnSpPr>
          <p:cNvPr id="69" name="" hidden="0"/>
          <p:cNvCxnSpPr>
            <a:cxnSpLocks/>
          </p:cNvCxnSpPr>
          <p:nvPr isPhoto="0" userDrawn="0"/>
        </p:nvCxnSpPr>
        <p:spPr bwMode="auto">
          <a:xfrm rot="10799990" flipH="1" flipV="1">
            <a:off x="6699005" y="5102677"/>
            <a:ext cx="854699" cy="102053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 hidden="0"/>
          <p:cNvCxnSpPr>
            <a:cxnSpLocks/>
          </p:cNvCxnSpPr>
          <p:nvPr isPhoto="0" userDrawn="0"/>
        </p:nvCxnSpPr>
        <p:spPr bwMode="auto">
          <a:xfrm rot="10799990" flipH="1" flipV="0">
            <a:off x="9263102" y="4524014"/>
            <a:ext cx="697365" cy="612681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" hidden="0"/>
          <p:cNvSpPr/>
          <p:nvPr isPhoto="0" userDrawn="0"/>
        </p:nvSpPr>
        <p:spPr bwMode="auto">
          <a:xfrm flipH="0" flipV="0">
            <a:off x="7553705" y="5089973"/>
            <a:ext cx="799419" cy="663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ответ</a:t>
            </a:r>
            <a:endParaRPr/>
          </a:p>
          <a:p>
            <a:pPr>
              <a:defRPr/>
            </a:pPr>
            <a:r>
              <a:rPr/>
              <a:t>look</a:t>
            </a:r>
            <a:endParaRPr/>
          </a:p>
        </p:txBody>
      </p:sp>
      <p:cxnSp>
        <p:nvCxnSpPr>
          <p:cNvPr id="72" name="" hidden="0"/>
          <p:cNvCxnSpPr>
            <a:cxnSpLocks/>
            <a:stCxn id="55" idx="3"/>
          </p:cNvCxnSpPr>
          <p:nvPr isPhoto="0" userDrawn="0"/>
        </p:nvCxnSpPr>
        <p:spPr bwMode="auto">
          <a:xfrm rot="0" flipH="0" flipV="0">
            <a:off x="6786535" y="4872954"/>
            <a:ext cx="1702660" cy="195706"/>
          </a:xfrm>
          <a:prstGeom prst="curvedConnector3">
            <a:avLst>
              <a:gd name="adj1" fmla="val 50000"/>
            </a:avLst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" hidden="0"/>
          <p:cNvSpPr/>
          <p:nvPr isPhoto="0" userDrawn="0"/>
        </p:nvSpPr>
        <p:spPr bwMode="auto">
          <a:xfrm flipH="0" flipV="0">
            <a:off x="8591249" y="4881562"/>
            <a:ext cx="1564821" cy="892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есть информация о версии</a:t>
            </a:r>
            <a:endParaRPr/>
          </a:p>
        </p:txBody>
      </p:sp>
      <p:sp>
        <p:nvSpPr>
          <p:cNvPr id="74" name="" hidden="0"/>
          <p:cNvSpPr/>
          <p:nvPr isPhoto="0" userDrawn="0"/>
        </p:nvSpPr>
        <p:spPr bwMode="auto">
          <a:xfrm flipH="0" flipV="0">
            <a:off x="9373660" y="3844017"/>
            <a:ext cx="1990044" cy="663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/>
              <a:t>ответ </a:t>
            </a:r>
            <a:endParaRPr/>
          </a:p>
          <a:p>
            <a:pPr>
              <a:defRPr/>
            </a:pPr>
            <a:r>
              <a:rPr/>
              <a:t>304 NotModified</a:t>
            </a:r>
            <a:endParaRPr/>
          </a:p>
        </p:txBody>
      </p:sp>
      <p:sp>
        <p:nvSpPr>
          <p:cNvPr id="75" name="" hidden="0"/>
          <p:cNvSpPr/>
          <p:nvPr isPhoto="0" userDrawn="0"/>
        </p:nvSpPr>
        <p:spPr bwMode="auto">
          <a:xfrm flipH="0" flipV="0">
            <a:off x="10360178" y="4609419"/>
            <a:ext cx="1615848" cy="578303"/>
          </a:xfrm>
          <a:prstGeom prst="irregularSeal2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" hidden="0"/>
          <p:cNvSpPr/>
          <p:nvPr isPhoto="0" userDrawn="0"/>
        </p:nvSpPr>
        <p:spPr bwMode="auto">
          <a:xfrm flipH="0" flipV="0">
            <a:off x="10785399" y="4728636"/>
            <a:ext cx="91530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accent4"/>
                </a:solidFill>
              </a:rPr>
              <a:t>ВСЕ!</a:t>
            </a:r>
            <a:endParaRPr/>
          </a:p>
        </p:txBody>
      </p:sp>
      <p:cxnSp>
        <p:nvCxnSpPr>
          <p:cNvPr id="77" name="" hidden="0"/>
          <p:cNvCxnSpPr>
            <a:cxnSpLocks/>
            <a:stCxn id="68" idx="0"/>
            <a:endCxn id="76" idx="2"/>
          </p:cNvCxnSpPr>
          <p:nvPr isPhoto="0" userDrawn="0"/>
        </p:nvCxnSpPr>
        <p:spPr bwMode="auto">
          <a:xfrm rot="16199969" flipH="0" flipV="0">
            <a:off x="11084490" y="5161034"/>
            <a:ext cx="225162" cy="91956"/>
          </a:xfrm>
          <a:prstGeom prst="line">
            <a:avLst/>
          </a:prstGeom>
          <a:ln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 flipH="0" flipV="0">
            <a:off x="218393" y="4626428"/>
            <a:ext cx="5566381" cy="134370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None/>
              <a:defRPr/>
            </a:pPr>
            <a:r>
              <a:rPr lang="ru-RU" sz="26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ISN</a:t>
            </a:r>
            <a:r>
              <a:rPr sz="2800" b="0">
                <a:latin typeface="Times New Roman"/>
                <a:ea typeface="Times New Roman"/>
                <a:cs typeface="Times New Roman"/>
              </a:rPr>
              <a:t> - номер начальной последовательности </a:t>
            </a:r>
            <a:endParaRPr sz="2800" b="0"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sz="2600" b="0" i="0" u="none" strike="noStrike" cap="none" spc="0">
                <a:latin typeface="Times New Roman"/>
                <a:ea typeface="Times New Roman"/>
                <a:cs typeface="Times New Roman"/>
              </a:rPr>
              <a:t>SYN</a:t>
            </a:r>
            <a:r>
              <a:rPr lang="ru-RU" sz="2800" b="0" i="0" u="none" strike="noStrike" cap="none" spc="0">
                <a:latin typeface="Times New Roman"/>
                <a:ea typeface="Times New Roman"/>
                <a:cs typeface="Times New Roman"/>
              </a:rPr>
              <a:t> - бит открытия соединения</a:t>
            </a:r>
            <a:endParaRPr sz="28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5988883" y="4643437"/>
            <a:ext cx="6021159" cy="1105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None/>
              <a:defRPr/>
            </a:pPr>
            <a:r>
              <a:rPr sz="2600"/>
              <a:t>ACK</a:t>
            </a:r>
            <a:r>
              <a:rPr/>
              <a:t> - </a:t>
            </a:r>
            <a:r>
              <a:rPr lang="ru-RU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поле номера подтверждения </a:t>
            </a:r>
            <a:endParaRPr lang="ru-RU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sz="26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FIN - </a:t>
            </a:r>
            <a:r>
              <a:rPr lang="ru-RU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последний пакет</a:t>
            </a:r>
            <a:endParaRPr lang="ru-RU" sz="28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endParaRPr sz="2800"/>
          </a:p>
        </p:txBody>
      </p:sp>
      <p:sp>
        <p:nvSpPr>
          <p:cNvPr id="6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rcRect l="22128" t="26198" r="9801" b="35958"/>
          <a:stretch/>
        </p:blipFill>
        <p:spPr bwMode="auto">
          <a:xfrm flipH="0" flipV="0">
            <a:off x="1740" y="-17008"/>
            <a:ext cx="12251409" cy="4541383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324910" y="6021159"/>
            <a:ext cx="11702142" cy="561294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SEQ - порядковое значение, равное кол-ву передаваемых битов </a:t>
            </a:r>
            <a:r>
              <a:rPr lang="ru-RU" sz="26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+</a:t>
            </a:r>
            <a:r>
              <a:rPr lang="ru-RU" sz="26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600"/>
              <a:t>прошлые биты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DOM - дерево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-32276" y="595312"/>
            <a:ext cx="12229419" cy="632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303438" y="103211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>
              <a:defRPr/>
            </a:pPr>
            <a:r>
              <a:rPr sz="2600" b="0">
                <a:latin typeface="Times New Roman"/>
                <a:ea typeface="Times New Roman"/>
                <a:cs typeface="Times New Roman"/>
              </a:rPr>
              <a:t>Пользовательский интерфейс</a:t>
            </a:r>
            <a:endParaRPr sz="26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>
                <a:latin typeface="Times New Roman"/>
                <a:ea typeface="Times New Roman"/>
                <a:cs typeface="Times New Roman"/>
              </a:rPr>
              <a:t>«Движок» браузера</a:t>
            </a:r>
            <a:endParaRPr sz="26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>
                <a:latin typeface="Times New Roman"/>
                <a:ea typeface="Times New Roman"/>
                <a:cs typeface="Times New Roman"/>
              </a:rPr>
              <a:t>«Движок» рендеринга</a:t>
            </a:r>
            <a:endParaRPr sz="26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>
                <a:latin typeface="Times New Roman"/>
                <a:ea typeface="Times New Roman"/>
                <a:cs typeface="Times New Roman"/>
              </a:rPr>
              <a:t>Сетевая часть</a:t>
            </a:r>
            <a:endParaRPr sz="26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>
                <a:latin typeface="Times New Roman"/>
                <a:ea typeface="Times New Roman"/>
                <a:cs typeface="Times New Roman"/>
              </a:rPr>
              <a:t>Бэкенд интерфейса (UI)</a:t>
            </a:r>
            <a:endParaRPr sz="26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>
                <a:latin typeface="Times New Roman"/>
                <a:ea typeface="Times New Roman"/>
                <a:cs typeface="Times New Roman"/>
              </a:rPr>
              <a:t>Интерпретатор JavaScript</a:t>
            </a:r>
            <a:endParaRPr sz="2600" b="0"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2600" b="0">
                <a:latin typeface="Times New Roman"/>
                <a:ea typeface="Times New Roman"/>
                <a:cs typeface="Times New Roman"/>
              </a:rPr>
              <a:t>Хранилище данных</a:t>
            </a:r>
            <a:endParaRPr sz="2600" b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 flipH="0" flipV="0">
            <a:off x="5665714" y="1032111"/>
            <a:ext cx="6157231" cy="41896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indent="0">
              <a:buNone/>
              <a:defRPr/>
            </a:pPr>
            <a:r>
              <a:rPr lang="ru-RU" sz="28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</a:t>
            </a:r>
            <a:r>
              <a:rPr lang="ru-RU" sz="26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Движок рендеринга начинает получать содержимое документа  по 8Кб.</a:t>
            </a:r>
            <a:r>
              <a:rPr sz="2600"/>
              <a:t> </a:t>
            </a:r>
            <a:endParaRPr sz="2600"/>
          </a:p>
          <a:p>
            <a:pPr marL="0" indent="0">
              <a:buNone/>
              <a:defRPr/>
            </a:pPr>
            <a:r>
              <a:rPr sz="2600"/>
              <a:t>	На выходе -</a:t>
            </a:r>
            <a:r>
              <a:rPr lang="ru-RU" sz="26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 DOM имеющее полное взаимно однозначное соответствие с разметкой</a:t>
            </a:r>
            <a:r>
              <a:rPr sz="2600"/>
              <a:t>. </a:t>
            </a:r>
            <a:endParaRPr sz="2600"/>
          </a:p>
          <a:p>
            <a:pPr marL="0" indent="0">
              <a:buNone/>
              <a:defRPr/>
            </a:pPr>
            <a:r>
              <a:rPr sz="2600"/>
              <a:t>	</a:t>
            </a:r>
            <a:r>
              <a:rPr lang="ru-RU" sz="26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После этого статус документа устанавливается в состояние «complete» и инициируется событие загрузки («load»). </a:t>
            </a:r>
            <a:endParaRPr sz="2600" b="0" i="0" u="none" strike="noStrike" cap="none" spc="0">
              <a:solidFill>
                <a:schemeClr val="tx2">
                  <a:lumMod val="50000"/>
                </a:schemeClr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sz="2600" b="0" i="0" u="none" strike="noStrike" cap="none" spc="0">
                <a:solidFill>
                  <a:schemeClr val="tx2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</a:rPr>
              <a:t>	Во время процесса рендеринга может использоваться CPU или GPU.</a:t>
            </a:r>
            <a:endParaRPr/>
          </a:p>
        </p:txBody>
      </p:sp>
      <p:sp>
        <p:nvSpPr>
          <p:cNvPr id="6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84151" y="101577"/>
            <a:ext cx="10273392" cy="856127"/>
          </a:xfrm>
        </p:spPr>
        <p:txBody>
          <a:bodyPr/>
          <a:lstStyle/>
          <a:p>
            <a:pPr>
              <a:defRPr/>
            </a:pPr>
            <a:r>
              <a:rPr lang="ru-RU" sz="32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Высокоуровневая структура браузера</a:t>
            </a:r>
            <a:endParaRPr/>
          </a:p>
        </p:txBody>
      </p:sp>
      <p:pic>
        <p:nvPicPr>
          <p:cNvPr id="7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375937" y="3980089"/>
            <a:ext cx="4490357" cy="2483303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5767767" y="5558074"/>
            <a:ext cx="5919107" cy="718219"/>
          </a:xfrm>
          <a:prstGeom prst="rect">
            <a:avLst/>
          </a:prstGeom>
          <a:pattFill prst="pct20">
            <a:fgClr>
              <a:schemeClr val="accent1"/>
            </a:fgClr>
            <a:bgClr>
              <a:srgbClr val="FFFFFF"/>
            </a:bgClr>
          </a:pattFill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 sz="3600" b="1"/>
              <a:t>Спасибо за внимание!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тандартная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ONLYOFFICE/5.3.5.47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2019-09-10T14:27:13Z</dcterms:modified>
  <cp:category/>
  <cp:contentStatus/>
  <cp:version/>
</cp:coreProperties>
</file>