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15CD3A-E6A5-46D6-9384-DB892FAE2000}">
  <a:tblStyle styleId="{8115CD3A-E6A5-46D6-9384-DB892FAE200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3fdfe47c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53fdfe47c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3fdfe47c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3fdfe47c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53fdfe47c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53fdfe47c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53fdfe47c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53fdfe47c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3fdfe47c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53fdfe47c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3fdfe47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3fdfe47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53fdfe47c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53fdfe47c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3fdfe47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53fdfe47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53fdfe47c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53fdfe47c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3fdfe47c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53fdfe47c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3fdfe47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53fdfe47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3fdfe47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3fdfe47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53fdfe47c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53fdfe47c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NYC 311 Service Requests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Niki Agrawal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67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025" y="113525"/>
            <a:ext cx="4357576" cy="255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101" y="2668925"/>
            <a:ext cx="3960719" cy="24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573425"/>
            <a:ext cx="4175223" cy="250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0" y="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Noise Complaints by Descriptor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Complaint Resolution Time 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00" y="1379825"/>
            <a:ext cx="7335776" cy="30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Complaint Resolution Time 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700" y="1099300"/>
            <a:ext cx="5238725" cy="35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Remarks  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analysis of complaints data allows for deeper understanding of customer behavior. 311 data is a unique data set with </a:t>
            </a:r>
            <a:r>
              <a:rPr b="1" lang="en" sz="1600"/>
              <a:t>key insights that can guide urban planners, </a:t>
            </a:r>
            <a:r>
              <a:rPr b="1" lang="en" sz="1600"/>
              <a:t>government</a:t>
            </a:r>
            <a:r>
              <a:rPr b="1" lang="en" sz="1600"/>
              <a:t> agencies and residents</a:t>
            </a:r>
            <a:r>
              <a:rPr lang="en" sz="1600"/>
              <a:t> to better understand the issues and solutions available in NYC.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Noise is the </a:t>
            </a:r>
            <a:r>
              <a:rPr b="1" lang="en" sz="1600"/>
              <a:t>number one issue</a:t>
            </a:r>
            <a:r>
              <a:rPr lang="en" sz="1600"/>
              <a:t> in this dataset, however, as the analysis reveals, each noise subset trends differently with time.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Pre-pandemic and pandemic data indicates noise complaints fluctuated with </a:t>
            </a:r>
            <a:r>
              <a:rPr lang="en" sz="1600"/>
              <a:t>government</a:t>
            </a:r>
            <a:r>
              <a:rPr lang="en" sz="1600"/>
              <a:t> policies on reopening. Further investigation may be warranted so see if this data can be used a </a:t>
            </a:r>
            <a:r>
              <a:rPr b="1" lang="en" sz="1600"/>
              <a:t>proxy for quality of life.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Response</a:t>
            </a:r>
            <a:r>
              <a:rPr lang="en" sz="1600"/>
              <a:t> time is a valuable metric to </a:t>
            </a:r>
            <a:r>
              <a:rPr lang="en" sz="1600"/>
              <a:t>gauge </a:t>
            </a:r>
            <a:r>
              <a:rPr b="1" lang="en" sz="1600"/>
              <a:t>agency performance</a:t>
            </a:r>
            <a:r>
              <a:rPr lang="en" sz="1600"/>
              <a:t> and responsiveness, according to complaint type and location.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work will include an analysis of complaints by location, as the data incorporates geo validated fields that allow for granular comparison.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NYC311’s provides the public with quick, easy access to all government services and information to address non-emergency requests.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Accepts Service Requests for a wide range of issues, including over 500 complaint types, ranging from street/sidewalk complaints to trash collection issues.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service is available 24/7. NYC residents can call or submit requests online, after which each request is logged into a database. 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NYC Open Data has made NYC’s 311 Service Request data publicly open from 2010- </a:t>
            </a:r>
            <a:r>
              <a:rPr lang="en" sz="1200">
                <a:solidFill>
                  <a:schemeClr val="dk1"/>
                </a:solidFill>
              </a:rPr>
              <a:t>present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350" y="2777150"/>
            <a:ext cx="6035999" cy="2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Proposal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This study will look at a subset of data, from 2019-2021, to uncover </a:t>
            </a:r>
            <a:r>
              <a:rPr b="1" lang="en" sz="1200">
                <a:solidFill>
                  <a:schemeClr val="dk1"/>
                </a:solidFill>
              </a:rPr>
              <a:t>the top categories of complaints</a:t>
            </a:r>
            <a:r>
              <a:rPr lang="en" sz="1200">
                <a:solidFill>
                  <a:schemeClr val="dk1"/>
                </a:solidFill>
              </a:rPr>
              <a:t> associated with all government agencies, so that each organization can better understand the target issues in and appropriately allocate </a:t>
            </a:r>
            <a:r>
              <a:rPr lang="en" sz="1200">
                <a:solidFill>
                  <a:schemeClr val="dk1"/>
                </a:solidFill>
              </a:rPr>
              <a:t>resources</a:t>
            </a:r>
            <a:r>
              <a:rPr lang="en" sz="1200">
                <a:solidFill>
                  <a:schemeClr val="dk1"/>
                </a:solidFill>
              </a:rPr>
              <a:t> and funding.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Additionally, this study aims to drill down into the </a:t>
            </a:r>
            <a:r>
              <a:rPr b="1" lang="en" sz="1200">
                <a:solidFill>
                  <a:schemeClr val="dk1"/>
                </a:solidFill>
              </a:rPr>
              <a:t>#1 complaint type, Noise, to identify the various subsets of noise complaints</a:t>
            </a:r>
            <a:r>
              <a:rPr lang="en" sz="1200">
                <a:solidFill>
                  <a:schemeClr val="dk1"/>
                </a:solidFill>
              </a:rPr>
              <a:t>, between 2019 - 2021, and uncover any trends observed within these </a:t>
            </a:r>
            <a:r>
              <a:rPr lang="en" sz="1200">
                <a:solidFill>
                  <a:schemeClr val="dk1"/>
                </a:solidFill>
              </a:rPr>
              <a:t>subsets, internally and in relation to pre-pandemic vs. pandemic time periods.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100" y="832150"/>
            <a:ext cx="6543601" cy="38373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178600" y="18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Complaint Categories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950925" y="128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{8115CD3A-E6A5-46D6-9384-DB892FAE2000}</a:tableStyleId>
              </a:tblPr>
              <a:tblGrid>
                <a:gridCol w="1538225"/>
                <a:gridCol w="15382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Agency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Percent of Complaints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NYPD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49.441066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HPD 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17.316882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DOT 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8.952663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DEP 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5.833692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DSNY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4.985590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DPR 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3.701364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DOB 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3.309110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DOHMH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1.635958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DHS 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1.107136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DCA 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1.100762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TLC 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0.649893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EDC 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0.354458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DFTA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0.055245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DOE 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0.037946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DOITT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0.016054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FDNY                         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0.000021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Google Shape;80;p17"/>
          <p:cNvGraphicFramePr/>
          <p:nvPr/>
        </p:nvGraphicFramePr>
        <p:xfrm>
          <a:off x="5115825" y="128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{8115CD3A-E6A5-46D6-9384-DB892FAE2000}</a:tableStyleId>
              </a:tblPr>
              <a:tblGrid>
                <a:gridCol w="1315100"/>
                <a:gridCol w="1315100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Complaint Type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Percent of Complaints 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Noise Related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55.79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Illegal parking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19.22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Blocked driveway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11.19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Non-emergency police matter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4.20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Abandoned vehicle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3.37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Illegal fireworks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2.65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Homeless street condition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0.69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Animal-abuse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0.60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Traffic      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0.40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Drug activity        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0.35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4829150" y="684750"/>
            <a:ext cx="3367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  <a:highlight>
                  <a:srgbClr val="FFFFFF"/>
                </a:highlight>
              </a:rPr>
              <a:t>Agency: NYPD:  'New York City Police Department</a:t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  <a:highlight>
                  <a:srgbClr val="FFFFFF"/>
                </a:highlight>
              </a:rPr>
              <a:t>Total complaints logged: 2303572</a:t>
            </a:r>
            <a:endParaRPr b="1" sz="1300"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5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Agency Complaint Distribution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40275" y="223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r>
              <a:rPr b="1" lang="en"/>
              <a:t>Noise Complaints Further Analysis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75" y="0"/>
            <a:ext cx="79707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0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875" y="2659013"/>
            <a:ext cx="4367977" cy="261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76" y="87625"/>
            <a:ext cx="4156262" cy="261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00" y="2802230"/>
            <a:ext cx="4011498" cy="232746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97925" y="2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Noise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