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Nikita Bachh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FEAD22-56FA-49D9-98AA-0621B41ADA75}">
  <a:tblStyle styleId="{15FEAD22-56FA-49D9-98AA-0621B41ADA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14T14:31:55.400">
    <p:pos x="6000" y="0"/>
    <p:text>1 to 11: Ernest
12 to 20: Nikita 
21 to 29: Hao Zhi 
30 to last slide: Jin Han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15T04:07:04.444">
    <p:pos x="885" y="640"/>
    <p:text>added stuff in slide 21</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Profs, Im ernest. Today our group is presententing on the aviation accident dataset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35f3fe0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35f3fe0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5f3fe03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5f3fe03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Lato"/>
              <a:buChar char="●"/>
            </a:pPr>
            <a:r>
              <a:rPr lang="en" sz="1400">
                <a:solidFill>
                  <a:schemeClr val="dk2"/>
                </a:solidFill>
                <a:latin typeface="Lato"/>
                <a:ea typeface="Lato"/>
                <a:cs typeface="Lato"/>
                <a:sym typeface="Lato"/>
              </a:rPr>
              <a:t>One-Hot Encoding of our categorical variables (e.g. Make, Model , Weather, Broad Phase of Flight, Engine Type). In order to run analysis of our variables, we had to convert our categorical variables into something we could work with, so we used get_dummies() to One-Hot encode the variables. An example of us One-Hot Encoding the Weather.Condition variable is shown above.</a:t>
            </a:r>
            <a:endParaRPr sz="1400">
              <a:solidFill>
                <a:schemeClr val="dk2"/>
              </a:solidFill>
              <a:latin typeface="Lato"/>
              <a:ea typeface="Lato"/>
              <a:cs typeface="Lato"/>
              <a:sym typeface="Lato"/>
            </a:endParaRPr>
          </a:p>
          <a:p>
            <a:pPr indent="-317500" lvl="0" marL="457200" rtl="0" algn="l">
              <a:lnSpc>
                <a:spcPct val="115000"/>
              </a:lnSpc>
              <a:spcBef>
                <a:spcPts val="1200"/>
              </a:spcBef>
              <a:spcAft>
                <a:spcPts val="1200"/>
              </a:spcAft>
              <a:buClr>
                <a:schemeClr val="dk2"/>
              </a:buClr>
              <a:buSzPts val="1400"/>
              <a:buFont typeface="Lato"/>
              <a:buChar char="●"/>
            </a:pPr>
            <a:r>
              <a:rPr lang="en" sz="1400">
                <a:solidFill>
                  <a:schemeClr val="dk2"/>
                </a:solidFill>
                <a:latin typeface="Lato"/>
                <a:ea typeface="Lato"/>
                <a:cs typeface="Lato"/>
                <a:sym typeface="Lato"/>
              </a:rPr>
              <a:t>I will now pass on the time to Nikita, who will be covering Analytic Visualisation of the dataset</a:t>
            </a:r>
            <a:endParaRPr sz="1400">
              <a:solidFill>
                <a:schemeClr val="dk2"/>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33dbe9d1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3dbe9d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Thank you Ernest, I will now be talking about analytical visualisation of our data.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goal was to determine the top three variables for predicting whether a plane crash will occur or not </a:t>
            </a:r>
            <a:endParaRPr/>
          </a:p>
          <a:p>
            <a:pPr indent="-317500" lvl="0" marL="457200" rtl="0" algn="l">
              <a:spcBef>
                <a:spcPts val="0"/>
              </a:spcBef>
              <a:spcAft>
                <a:spcPts val="0"/>
              </a:spcAft>
              <a:buSzPts val="1400"/>
              <a:buChar char="-"/>
            </a:pPr>
            <a:r>
              <a:rPr lang="en"/>
              <a:t>We found the classification accuracies for individual variables using the goodness of fit models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495a430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495a43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used confusion matrix and various decision trees between the different variables and our response variable, fatality</a:t>
            </a:r>
            <a:endParaRPr/>
          </a:p>
          <a:p>
            <a:pPr indent="-317500" lvl="0" marL="457200" rtl="0" algn="l">
              <a:spcBef>
                <a:spcPts val="0"/>
              </a:spcBef>
              <a:spcAft>
                <a:spcPts val="0"/>
              </a:spcAft>
              <a:buSzPts val="1400"/>
              <a:buChar char="-"/>
            </a:pPr>
            <a:r>
              <a:rPr lang="en"/>
              <a:t>This here is an example of the confusion matrix for the train and test datasets for the variable weather conditions against fatality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35f3fe03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35f3fe03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an example of a decision tree for the variable, the number of engines against fatality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35f3fe03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35f3fe03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However, we realised that most of them had roughly the same classification accuracy of around 82% </a:t>
            </a:r>
            <a:endParaRPr/>
          </a:p>
          <a:p>
            <a:pPr indent="-317500" lvl="0" marL="457200" rtl="0" algn="l">
              <a:spcBef>
                <a:spcPts val="0"/>
              </a:spcBef>
              <a:spcAft>
                <a:spcPts val="0"/>
              </a:spcAft>
              <a:buSzPts val="1400"/>
              <a:buChar char="-"/>
            </a:pPr>
            <a:r>
              <a:rPr lang="en"/>
              <a:t>Upon further research, we found that this was due to class imbalance, which occurs when the class distributions are highly skewed.  </a:t>
            </a:r>
            <a:endParaRPr/>
          </a:p>
          <a:p>
            <a:pPr indent="-317500" lvl="0" marL="457200" rtl="0" algn="l">
              <a:spcBef>
                <a:spcPts val="0"/>
              </a:spcBef>
              <a:spcAft>
                <a:spcPts val="0"/>
              </a:spcAft>
              <a:buSzPts val="1400"/>
              <a:buChar char="-"/>
            </a:pPr>
            <a:r>
              <a:rPr lang="en"/>
              <a:t>This was a problem as </a:t>
            </a:r>
            <a:r>
              <a:rPr b="1" lang="en" sz="1200">
                <a:solidFill>
                  <a:srgbClr val="222222"/>
                </a:solidFill>
                <a:highlight>
                  <a:srgbClr val="FFFFFF"/>
                </a:highlight>
              </a:rPr>
              <a:t>class</a:t>
            </a:r>
            <a:r>
              <a:rPr lang="en" sz="1200">
                <a:solidFill>
                  <a:srgbClr val="222222"/>
                </a:solidFill>
                <a:highlight>
                  <a:srgbClr val="FFFFFF"/>
                </a:highlight>
              </a:rPr>
              <a:t> imbalances are masked by relatively good accuracy scores, where the classifier is simply guessing the majority </a:t>
            </a:r>
            <a:r>
              <a:rPr b="1" lang="en" sz="1200">
                <a:solidFill>
                  <a:srgbClr val="222222"/>
                </a:solidFill>
                <a:highlight>
                  <a:srgbClr val="FFFFFF"/>
                </a:highlight>
              </a:rPr>
              <a:t>class</a:t>
            </a:r>
            <a:r>
              <a:rPr lang="en" sz="1200">
                <a:solidFill>
                  <a:srgbClr val="222222"/>
                </a:solidFill>
                <a:highlight>
                  <a:srgbClr val="FFFFFF"/>
                </a:highlight>
              </a:rPr>
              <a:t> and not making any evaluation on the underrepresented </a:t>
            </a:r>
            <a:r>
              <a:rPr b="1" lang="en" sz="1200">
                <a:solidFill>
                  <a:srgbClr val="222222"/>
                </a:solidFill>
                <a:highlight>
                  <a:srgbClr val="FFFFFF"/>
                </a:highlight>
              </a:rPr>
              <a:t>class</a:t>
            </a:r>
            <a:r>
              <a:rPr lang="en" sz="1200">
                <a:solidFill>
                  <a:srgbClr val="222222"/>
                </a:solidFill>
                <a:highlight>
                  <a:srgbClr val="FFFFFF"/>
                </a:highlight>
              </a:rPr>
              <a:t>.</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We solved this problem by using the random forest classification model and SMOTE, which will be explained in greater details in the later part of our presentation </a:t>
            </a:r>
            <a:endParaRPr sz="1200">
              <a:solidFill>
                <a:srgbClr val="222222"/>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33dbe9d1d_2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33dbe9d1d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Moving on to the next part: </a:t>
            </a:r>
            <a:r>
              <a:rPr lang="en"/>
              <a:t>Machine</a:t>
            </a:r>
            <a:r>
              <a:rPr lang="en"/>
              <a:t> Learning</a:t>
            </a:r>
            <a:endParaRPr/>
          </a:p>
          <a:p>
            <a:pPr indent="-317500" lvl="0" marL="457200" rtl="0" algn="l">
              <a:spcBef>
                <a:spcPts val="0"/>
              </a:spcBef>
              <a:spcAft>
                <a:spcPts val="0"/>
              </a:spcAft>
              <a:buSzPts val="1400"/>
              <a:buChar char="-"/>
            </a:pPr>
            <a:r>
              <a:rPr lang="en"/>
              <a:t>Initially we decided that using regression was the best method for tackling our problem, which is </a:t>
            </a:r>
            <a:r>
              <a:rPr b="1" lang="en" sz="1600">
                <a:solidFill>
                  <a:schemeClr val="dk2"/>
                </a:solidFill>
                <a:latin typeface="Lato"/>
                <a:ea typeface="Lato"/>
                <a:cs typeface="Lato"/>
                <a:sym typeface="Lato"/>
              </a:rPr>
              <a:t>What is the probability that a plane crash will result in fatalities?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33dbe9d1d_2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33dbe9d1d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However, our regression model also failed</a:t>
            </a:r>
            <a:endParaRPr/>
          </a:p>
          <a:p>
            <a:pPr indent="-317500" lvl="0" marL="457200" rtl="0" algn="l">
              <a:spcBef>
                <a:spcPts val="0"/>
              </a:spcBef>
              <a:spcAft>
                <a:spcPts val="0"/>
              </a:spcAft>
              <a:buSzPts val="1400"/>
              <a:buChar char="-"/>
            </a:pPr>
            <a:r>
              <a:rPr lang="en"/>
              <a:t>based on our problem, </a:t>
            </a:r>
            <a:r>
              <a:rPr lang="en"/>
              <a:t>we concluded that prediction works best with regression models </a:t>
            </a:r>
            <a:endParaRPr/>
          </a:p>
          <a:p>
            <a:pPr indent="-317500" lvl="0" marL="457200" rtl="0" algn="l">
              <a:spcBef>
                <a:spcPts val="0"/>
              </a:spcBef>
              <a:spcAft>
                <a:spcPts val="0"/>
              </a:spcAft>
              <a:buSzPts val="1400"/>
              <a:buChar char="-"/>
            </a:pPr>
            <a:r>
              <a:rPr lang="en" sz="1200">
                <a:solidFill>
                  <a:srgbClr val="222222"/>
                </a:solidFill>
                <a:highlight>
                  <a:srgbClr val="FFFFFF"/>
                </a:highlight>
              </a:rPr>
              <a:t>We wanted the </a:t>
            </a:r>
            <a:r>
              <a:rPr b="1" lang="en" sz="1200">
                <a:solidFill>
                  <a:srgbClr val="222222"/>
                </a:solidFill>
                <a:highlight>
                  <a:srgbClr val="FFFFFF"/>
                </a:highlight>
              </a:rPr>
              <a:t>predictions</a:t>
            </a:r>
            <a:r>
              <a:rPr lang="en" sz="1200">
                <a:solidFill>
                  <a:srgbClr val="222222"/>
                </a:solidFill>
                <a:highlight>
                  <a:srgbClr val="FFFFFF"/>
                </a:highlight>
              </a:rPr>
              <a:t> to be both unbiased </a:t>
            </a:r>
            <a:r>
              <a:rPr b="1" lang="en" sz="1200">
                <a:solidFill>
                  <a:srgbClr val="222222"/>
                </a:solidFill>
                <a:highlight>
                  <a:srgbClr val="FFFFFF"/>
                </a:highlight>
              </a:rPr>
              <a:t>and</a:t>
            </a:r>
            <a:r>
              <a:rPr lang="en" sz="1200">
                <a:solidFill>
                  <a:srgbClr val="222222"/>
                </a:solidFill>
                <a:highlight>
                  <a:srgbClr val="FFFFFF"/>
                </a:highlight>
              </a:rPr>
              <a:t> close to the actual values. </a:t>
            </a:r>
            <a:r>
              <a:rPr b="1" lang="en" sz="1200">
                <a:solidFill>
                  <a:srgbClr val="222222"/>
                </a:solidFill>
                <a:highlight>
                  <a:srgbClr val="FFFFFF"/>
                </a:highlight>
              </a:rPr>
              <a:t>Predictions are</a:t>
            </a:r>
            <a:r>
              <a:rPr lang="en" sz="1200">
                <a:solidFill>
                  <a:srgbClr val="222222"/>
                </a:solidFill>
                <a:highlight>
                  <a:srgbClr val="FFFFFF"/>
                </a:highlight>
              </a:rPr>
              <a:t> precise when the </a:t>
            </a:r>
            <a:r>
              <a:rPr b="1" lang="en" sz="1200">
                <a:solidFill>
                  <a:srgbClr val="222222"/>
                </a:solidFill>
                <a:highlight>
                  <a:srgbClr val="FFFFFF"/>
                </a:highlight>
              </a:rPr>
              <a:t>observed </a:t>
            </a:r>
            <a:r>
              <a:rPr lang="en" sz="1200">
                <a:solidFill>
                  <a:srgbClr val="222222"/>
                </a:solidFill>
                <a:highlight>
                  <a:srgbClr val="FFFFFF"/>
                </a:highlight>
              </a:rPr>
              <a:t>values cluster close to the already </a:t>
            </a:r>
            <a:r>
              <a:rPr b="1" lang="en" sz="1200">
                <a:solidFill>
                  <a:srgbClr val="222222"/>
                </a:solidFill>
                <a:highlight>
                  <a:srgbClr val="FFFFFF"/>
                </a:highlight>
              </a:rPr>
              <a:t>predicted</a:t>
            </a:r>
            <a:r>
              <a:rPr lang="en" sz="1200">
                <a:solidFill>
                  <a:srgbClr val="222222"/>
                </a:solidFill>
                <a:highlight>
                  <a:srgbClr val="FFFFFF"/>
                </a:highlight>
              </a:rPr>
              <a:t> values. </a:t>
            </a:r>
            <a:endParaRPr b="1" sz="1200">
              <a:solidFill>
                <a:srgbClr val="222222"/>
              </a:solidFill>
              <a:highlight>
                <a:srgbClr val="FFFFFF"/>
              </a:highlight>
            </a:endParaRPr>
          </a:p>
          <a:p>
            <a:pPr indent="-317500" lvl="0" marL="457200" rtl="0" algn="l">
              <a:spcBef>
                <a:spcPts val="0"/>
              </a:spcBef>
              <a:spcAft>
                <a:spcPts val="0"/>
              </a:spcAft>
              <a:buSzPts val="1400"/>
              <a:buChar char="-"/>
            </a:pPr>
            <a:r>
              <a:rPr lang="en"/>
              <a:t>We decided to use the linear prediction model  but came to the same conclusion for almost all our variables: that the r^2 value or the explained variance value </a:t>
            </a:r>
            <a:r>
              <a:rPr lang="en"/>
              <a:t> </a:t>
            </a:r>
            <a:r>
              <a:rPr lang="en" sz="1800">
                <a:solidFill>
                  <a:schemeClr val="dk2"/>
                </a:solidFill>
                <a:latin typeface="Lato"/>
                <a:ea typeface="Lato"/>
                <a:cs typeface="Lato"/>
                <a:sym typeface="Lato"/>
              </a:rPr>
              <a:t>was too small and close to zero.</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This meant that the data points were too varied and nowhere near the mean, to be plotted in a single linear regression line  </a:t>
            </a:r>
            <a:endParaRPr sz="1800">
              <a:solidFill>
                <a:schemeClr val="dk2"/>
              </a:solidFill>
              <a:latin typeface="Lato"/>
              <a:ea typeface="Lato"/>
              <a:cs typeface="Lato"/>
              <a:sym typeface="Lato"/>
            </a:endParaRPr>
          </a:p>
          <a:p>
            <a:pPr indent="-342900" lvl="0" marL="457200" rtl="0" algn="l">
              <a:lnSpc>
                <a:spcPct val="115000"/>
              </a:lnSpc>
              <a:spcBef>
                <a:spcPts val="1200"/>
              </a:spcBef>
              <a:spcAft>
                <a:spcPts val="1200"/>
              </a:spcAft>
              <a:buClr>
                <a:schemeClr val="dk2"/>
              </a:buClr>
              <a:buSzPts val="1800"/>
              <a:buFont typeface="Lato"/>
              <a:buChar char="-"/>
            </a:pPr>
            <a:r>
              <a:rPr lang="en" sz="1800">
                <a:solidFill>
                  <a:schemeClr val="dk2"/>
                </a:solidFill>
                <a:latin typeface="Lato"/>
                <a:ea typeface="Lato"/>
                <a:cs typeface="Lato"/>
                <a:sym typeface="Lato"/>
              </a:rPr>
              <a:t>There was just too much data that was too varied</a:t>
            </a:r>
            <a:endParaRPr sz="1800">
              <a:solidFill>
                <a:schemeClr val="dk2"/>
              </a:solidFill>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34f2206d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34f2206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you can see here, most of the data is collated to the sides of the graph rather than forming close to a singular line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consists of global civil aviation accidents from 1962 to present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84263 logged crashes, recorded using 31 unique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that this dataset was not complete as there were many fields that were left empty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35f3fe03f_4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35f3fe03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mentioned earlier the obtained r^2 values was too low, coming at around for example 0.004 and 0.003 for our train and test datasets respectively. </a:t>
            </a:r>
            <a:endParaRPr/>
          </a:p>
          <a:p>
            <a:pPr indent="-317500" lvl="0" marL="457200" rtl="0" algn="l">
              <a:spcBef>
                <a:spcPts val="0"/>
              </a:spcBef>
              <a:spcAft>
                <a:spcPts val="0"/>
              </a:spcAft>
              <a:buSzPts val="1400"/>
              <a:buChar char="-"/>
            </a:pPr>
            <a:r>
              <a:rPr lang="en"/>
              <a:t>As such to solve this problem, we had to use a different machine learning tool, which will be further explained to you by Hao Zhi.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35f3fe03f_4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35f3fe03f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However, our regression model also failed</a:t>
            </a:r>
            <a:endParaRPr/>
          </a:p>
          <a:p>
            <a:pPr indent="-317500" lvl="0" marL="457200" rtl="0" algn="l">
              <a:spcBef>
                <a:spcPts val="0"/>
              </a:spcBef>
              <a:spcAft>
                <a:spcPts val="0"/>
              </a:spcAft>
              <a:buSzPts val="1400"/>
              <a:buChar char="-"/>
            </a:pPr>
            <a:r>
              <a:rPr lang="en"/>
              <a:t>based on our problem, we concluded that prediction works best with regression models </a:t>
            </a:r>
            <a:endParaRPr/>
          </a:p>
          <a:p>
            <a:pPr indent="-317500" lvl="0" marL="457200" rtl="0" algn="l">
              <a:spcBef>
                <a:spcPts val="0"/>
              </a:spcBef>
              <a:spcAft>
                <a:spcPts val="0"/>
              </a:spcAft>
              <a:buSzPts val="1400"/>
              <a:buChar char="-"/>
            </a:pPr>
            <a:r>
              <a:rPr lang="en" sz="1200">
                <a:solidFill>
                  <a:srgbClr val="222222"/>
                </a:solidFill>
                <a:highlight>
                  <a:srgbClr val="FFFFFF"/>
                </a:highlight>
              </a:rPr>
              <a:t>We wanted the </a:t>
            </a:r>
            <a:r>
              <a:rPr b="1" lang="en" sz="1200">
                <a:solidFill>
                  <a:srgbClr val="222222"/>
                </a:solidFill>
                <a:highlight>
                  <a:srgbClr val="FFFFFF"/>
                </a:highlight>
              </a:rPr>
              <a:t>predictions</a:t>
            </a:r>
            <a:r>
              <a:rPr lang="en" sz="1200">
                <a:solidFill>
                  <a:srgbClr val="222222"/>
                </a:solidFill>
                <a:highlight>
                  <a:srgbClr val="FFFFFF"/>
                </a:highlight>
              </a:rPr>
              <a:t> to be both unbiased </a:t>
            </a:r>
            <a:r>
              <a:rPr b="1" lang="en" sz="1200">
                <a:solidFill>
                  <a:srgbClr val="222222"/>
                </a:solidFill>
                <a:highlight>
                  <a:srgbClr val="FFFFFF"/>
                </a:highlight>
              </a:rPr>
              <a:t>and</a:t>
            </a:r>
            <a:r>
              <a:rPr lang="en" sz="1200">
                <a:solidFill>
                  <a:srgbClr val="222222"/>
                </a:solidFill>
                <a:highlight>
                  <a:srgbClr val="FFFFFF"/>
                </a:highlight>
              </a:rPr>
              <a:t> close to the actual values. </a:t>
            </a:r>
            <a:r>
              <a:rPr b="1" lang="en" sz="1200">
                <a:solidFill>
                  <a:srgbClr val="222222"/>
                </a:solidFill>
                <a:highlight>
                  <a:srgbClr val="FFFFFF"/>
                </a:highlight>
              </a:rPr>
              <a:t>Predictions are</a:t>
            </a:r>
            <a:r>
              <a:rPr lang="en" sz="1200">
                <a:solidFill>
                  <a:srgbClr val="222222"/>
                </a:solidFill>
                <a:highlight>
                  <a:srgbClr val="FFFFFF"/>
                </a:highlight>
              </a:rPr>
              <a:t> precise when the </a:t>
            </a:r>
            <a:r>
              <a:rPr b="1" lang="en" sz="1200">
                <a:solidFill>
                  <a:srgbClr val="222222"/>
                </a:solidFill>
                <a:highlight>
                  <a:srgbClr val="FFFFFF"/>
                </a:highlight>
              </a:rPr>
              <a:t>observed </a:t>
            </a:r>
            <a:r>
              <a:rPr lang="en" sz="1200">
                <a:solidFill>
                  <a:srgbClr val="222222"/>
                </a:solidFill>
                <a:highlight>
                  <a:srgbClr val="FFFFFF"/>
                </a:highlight>
              </a:rPr>
              <a:t>values cluster close to the already </a:t>
            </a:r>
            <a:r>
              <a:rPr b="1" lang="en" sz="1200">
                <a:solidFill>
                  <a:srgbClr val="222222"/>
                </a:solidFill>
                <a:highlight>
                  <a:srgbClr val="FFFFFF"/>
                </a:highlight>
              </a:rPr>
              <a:t>predicted</a:t>
            </a:r>
            <a:r>
              <a:rPr lang="en" sz="1200">
                <a:solidFill>
                  <a:srgbClr val="222222"/>
                </a:solidFill>
                <a:highlight>
                  <a:srgbClr val="FFFFFF"/>
                </a:highlight>
              </a:rPr>
              <a:t> values. </a:t>
            </a:r>
            <a:endParaRPr b="1" sz="1200">
              <a:solidFill>
                <a:srgbClr val="222222"/>
              </a:solidFill>
              <a:highlight>
                <a:srgbClr val="FFFFFF"/>
              </a:highlight>
            </a:endParaRPr>
          </a:p>
          <a:p>
            <a:pPr indent="-317500" lvl="0" marL="457200" rtl="0" algn="l">
              <a:spcBef>
                <a:spcPts val="0"/>
              </a:spcBef>
              <a:spcAft>
                <a:spcPts val="0"/>
              </a:spcAft>
              <a:buSzPts val="1400"/>
              <a:buChar char="-"/>
            </a:pPr>
            <a:r>
              <a:rPr lang="en"/>
              <a:t>We decided to use the linear prediction model  but came to the same conclusion for almost all our variables: that the r^2 value or the explained variance value  </a:t>
            </a:r>
            <a:r>
              <a:rPr lang="en" sz="1800">
                <a:solidFill>
                  <a:schemeClr val="dk2"/>
                </a:solidFill>
                <a:latin typeface="Lato"/>
                <a:ea typeface="Lato"/>
                <a:cs typeface="Lato"/>
                <a:sym typeface="Lato"/>
              </a:rPr>
              <a:t>was too small and close to zero.</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This meant that the data points were too varied and nowhere near the mean, to be plotted in a single linear regression line  </a:t>
            </a:r>
            <a:endParaRPr sz="1800">
              <a:solidFill>
                <a:schemeClr val="dk2"/>
              </a:solidFill>
              <a:latin typeface="Lato"/>
              <a:ea typeface="Lato"/>
              <a:cs typeface="Lato"/>
              <a:sym typeface="Lato"/>
            </a:endParaRPr>
          </a:p>
          <a:p>
            <a:pPr indent="-342900" lvl="0" marL="457200" rtl="0" algn="l">
              <a:lnSpc>
                <a:spcPct val="115000"/>
              </a:lnSpc>
              <a:spcBef>
                <a:spcPts val="1200"/>
              </a:spcBef>
              <a:spcAft>
                <a:spcPts val="1200"/>
              </a:spcAft>
              <a:buClr>
                <a:schemeClr val="dk2"/>
              </a:buClr>
              <a:buSzPts val="1800"/>
              <a:buFont typeface="Lato"/>
              <a:buChar char="-"/>
            </a:pPr>
            <a:r>
              <a:rPr lang="en" sz="1800">
                <a:solidFill>
                  <a:schemeClr val="dk2"/>
                </a:solidFill>
                <a:latin typeface="Lato"/>
                <a:ea typeface="Lato"/>
                <a:cs typeface="Lato"/>
                <a:sym typeface="Lato"/>
              </a:rPr>
              <a:t>There was just too much data that was too varied</a:t>
            </a:r>
            <a:endParaRPr sz="1800">
              <a:solidFill>
                <a:schemeClr val="dk2"/>
              </a:solidFill>
              <a:latin typeface="Lato"/>
              <a:ea typeface="Lato"/>
              <a:cs typeface="Lato"/>
              <a:sym typeface="La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33dbe9d1d_2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33dbe9d1d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move on to </a:t>
            </a:r>
            <a:r>
              <a:rPr lang="en">
                <a:solidFill>
                  <a:schemeClr val="dk2"/>
                </a:solidFill>
              </a:rPr>
              <a:t>using classification for </a:t>
            </a:r>
            <a:r>
              <a:rPr lang="en"/>
              <a:t>the machine learning</a:t>
            </a:r>
            <a:r>
              <a:rPr lang="en"/>
              <a:t> portion of the data science pipeline</a:t>
            </a:r>
            <a:r>
              <a:rPr lang="en"/>
              <a:t>, </a:t>
            </a:r>
            <a:r>
              <a:rPr lang="en">
                <a:solidFill>
                  <a:schemeClr val="dk2"/>
                </a:solidFill>
              </a:rPr>
              <a:t>seeing how regression it</a:t>
            </a:r>
            <a:r>
              <a:rPr lang="en"/>
              <a:t> isn’t suitable for our data set.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35f3fe03f_4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35f3fe03f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random forest instead of decision tree as our classification model.</a:t>
            </a:r>
            <a:endParaRPr/>
          </a:p>
          <a:p>
            <a:pPr indent="0" lvl="0" marL="0" rtl="0" algn="l">
              <a:spcBef>
                <a:spcPts val="0"/>
              </a:spcBef>
              <a:spcAft>
                <a:spcPts val="0"/>
              </a:spcAft>
              <a:buNone/>
            </a:pPr>
            <a:r>
              <a:rPr lang="en"/>
              <a:t>Random forest is</a:t>
            </a:r>
            <a:r>
              <a:rPr lang="en"/>
              <a:t> a more robust </a:t>
            </a:r>
            <a:r>
              <a:rPr lang="en"/>
              <a:t>classification</a:t>
            </a:r>
            <a:r>
              <a:rPr lang="en"/>
              <a:t> technique as they aggregate many decision trees to limit overfitting as well as error due to bias which is a bigger possibility here as we are plotting all of the variables against fatality.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35f3fe03f_4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35f3fe03f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we would look at the precision or recall score when we have a balanced class, but due to the imbalance of our samples it is actually more important to use the F1 score as a measure of the reliability of the model.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35f3fe03f_4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35f3fe03f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also need to determine variable importance, and random forest actually allows for us to do that with the feature_importances_ </a:t>
            </a:r>
            <a:endParaRPr/>
          </a:p>
          <a:p>
            <a:pPr indent="0" lvl="0" marL="0" rtl="0" algn="l">
              <a:spcBef>
                <a:spcPts val="0"/>
              </a:spcBef>
              <a:spcAft>
                <a:spcPts val="0"/>
              </a:spcAft>
              <a:buNone/>
            </a:pPr>
            <a:r>
              <a:rPr lang="en"/>
              <a:t>Function, which gives us a score that indicates how useful or valuable each feature was in the construction of the </a:t>
            </a:r>
            <a:r>
              <a:rPr lang="en"/>
              <a:t>boosted </a:t>
            </a:r>
            <a:r>
              <a:rPr lang="en"/>
              <a:t>decision trees within the random forest model.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35f3fe03f_4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5f3fe03f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And s</a:t>
            </a:r>
            <a:r>
              <a:rPr lang="en">
                <a:solidFill>
                  <a:schemeClr val="dk2"/>
                </a:solidFill>
              </a:rPr>
              <a:t>ince we have previously used one hot encoding to split our object variables, we need to reverse that and group the variables that belong to the same class back together</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35f3fe03f_4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35f3fe03f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a:t>calculating</a:t>
            </a:r>
            <a:r>
              <a:rPr lang="en"/>
              <a:t> the importance score of each variable, we can see that the 3 more important are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Moving on</a:t>
            </a:r>
            <a:r>
              <a:rPr lang="en">
                <a:solidFill>
                  <a:schemeClr val="dk2"/>
                </a:solidFill>
              </a:rPr>
              <a:t>, we have to overcome the problems of class imbalance in our data.</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Thus we had to choose between oversampling or undersampling to do so, which eventually lead us to using SMOTE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340697c2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340697c2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by Nikita, there is class imbalance in our dataset as there are much more samples with non-fatal injuries as compared to fatal injuries.</a:t>
            </a:r>
            <a:endParaRPr/>
          </a:p>
          <a:p>
            <a:pPr indent="0" lvl="0" marL="0" rtl="0" algn="l">
              <a:spcBef>
                <a:spcPts val="0"/>
              </a:spcBef>
              <a:spcAft>
                <a:spcPts val="0"/>
              </a:spcAft>
              <a:buNone/>
            </a:pPr>
            <a:r>
              <a:rPr lang="en"/>
              <a:t>We also decided to use oversampling instead of undersampling to fix the imbalance as with undersampling, we will be dropping a lot of our data, which reduces the reliability of our model.</a:t>
            </a:r>
            <a:endParaRPr/>
          </a:p>
          <a:p>
            <a:pPr indent="0" lvl="0" marL="0" rtl="0" algn="l">
              <a:spcBef>
                <a:spcPts val="0"/>
              </a:spcBef>
              <a:spcAft>
                <a:spcPts val="0"/>
              </a:spcAft>
              <a:buNone/>
            </a:pPr>
            <a:r>
              <a:rPr lang="en"/>
              <a:t>Now Jin Han will be sharing on how we can use SMOTE to do oversampling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340697c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340697c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a:t>
            </a:r>
            <a:r>
              <a:rPr lang="en"/>
              <a:t>imbalance</a:t>
            </a:r>
            <a:r>
              <a:rPr lang="en"/>
              <a:t> of samples in the dataset, SMOTE fixes that by oversampling the under represented data</a:t>
            </a:r>
            <a:endParaRPr/>
          </a:p>
          <a:p>
            <a:pPr indent="0" lvl="0" marL="0" rtl="0" algn="l">
              <a:spcBef>
                <a:spcPts val="0"/>
              </a:spcBef>
              <a:spcAft>
                <a:spcPts val="0"/>
              </a:spcAft>
              <a:buNone/>
            </a:pPr>
            <a:r>
              <a:rPr lang="en"/>
              <a:t>We only apply SMOTE on training data and not test data. </a:t>
            </a:r>
            <a:endParaRPr/>
          </a:p>
          <a:p>
            <a:pPr indent="0" lvl="0" marL="0" rtl="0" algn="l">
              <a:spcBef>
                <a:spcPts val="0"/>
              </a:spcBef>
              <a:spcAft>
                <a:spcPts val="0"/>
              </a:spcAft>
              <a:buNone/>
            </a:pPr>
            <a:r>
              <a:rPr lang="en"/>
              <a:t>Test data is for checking the validation of the model, running SMOTE on test data would give misleading results since the samples are artificially generated samples by SMOTE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340697c2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340697c2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22222"/>
                </a:solidFill>
                <a:highlight>
                  <a:srgbClr val="FFFFFF"/>
                </a:highlight>
              </a:rPr>
              <a:t>Precision</a:t>
            </a:r>
            <a:r>
              <a:rPr lang="en" sz="1200">
                <a:solidFill>
                  <a:srgbClr val="222222"/>
                </a:solidFill>
                <a:highlight>
                  <a:srgbClr val="FFFFFF"/>
                </a:highlight>
              </a:rPr>
              <a:t> is </a:t>
            </a:r>
            <a:r>
              <a:rPr b="1" lang="en" sz="1200">
                <a:solidFill>
                  <a:srgbClr val="222222"/>
                </a:solidFill>
                <a:highlight>
                  <a:srgbClr val="FFFFFF"/>
                </a:highlight>
              </a:rPr>
              <a:t>more important</a:t>
            </a:r>
            <a:r>
              <a:rPr lang="en" sz="1200">
                <a:solidFill>
                  <a:srgbClr val="222222"/>
                </a:solidFill>
                <a:highlight>
                  <a:srgbClr val="FFFFFF"/>
                </a:highlight>
              </a:rPr>
              <a:t> than </a:t>
            </a:r>
            <a:r>
              <a:rPr b="1" lang="en" sz="1200">
                <a:solidFill>
                  <a:srgbClr val="222222"/>
                </a:solidFill>
                <a:highlight>
                  <a:srgbClr val="FFFFFF"/>
                </a:highlight>
              </a:rPr>
              <a:t>recall</a:t>
            </a:r>
            <a:r>
              <a:rPr lang="en" sz="1200">
                <a:solidFill>
                  <a:srgbClr val="222222"/>
                </a:solidFill>
                <a:highlight>
                  <a:srgbClr val="FFFFFF"/>
                </a:highlight>
              </a:rPr>
              <a:t> when you would like to have less False Positives in trade off to have </a:t>
            </a:r>
            <a:r>
              <a:rPr b="1" lang="en" sz="1200">
                <a:solidFill>
                  <a:srgbClr val="222222"/>
                </a:solidFill>
                <a:highlight>
                  <a:srgbClr val="FFFFFF"/>
                </a:highlight>
              </a:rPr>
              <a:t>more</a:t>
            </a:r>
            <a:r>
              <a:rPr lang="en" sz="1200">
                <a:solidFill>
                  <a:srgbClr val="222222"/>
                </a:solidFill>
                <a:highlight>
                  <a:srgbClr val="FFFFFF"/>
                </a:highlight>
              </a:rPr>
              <a:t> False Negatives.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We rather have more false positives than false negatives when predicting that a crash has fatal injuries rather than not for safety concerns, and the reverse is true when predicting for non-fatal injuries.</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Thus we see that SMOTE actually helps with the practical goal of our prediction model as it successfully increased recall when the model predicted fatal injuries and increased precision when the model </a:t>
            </a:r>
            <a:r>
              <a:rPr lang="en" sz="1200">
                <a:solidFill>
                  <a:srgbClr val="222222"/>
                </a:solidFill>
                <a:highlight>
                  <a:srgbClr val="FFFFFF"/>
                </a:highlight>
              </a:rPr>
              <a:t>predicted</a:t>
            </a:r>
            <a:r>
              <a:rPr lang="en" sz="1200">
                <a:solidFill>
                  <a:srgbClr val="222222"/>
                </a:solidFill>
                <a:highlight>
                  <a:srgbClr val="FFFFFF"/>
                </a:highlight>
              </a:rPr>
              <a:t> non-fatal injuries</a:t>
            </a:r>
            <a:endParaRPr sz="1200">
              <a:solidFill>
                <a:srgbClr val="222222"/>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33dbe9d1d_2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33dbe9d1d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33dbe9d1d_2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33dbe9d1d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33dbe9d1d_2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33dbe9d1d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8327f3594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327f359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35f3fe03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35f3fe03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835f3fe03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835f3fe03f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833dbe9d1d_2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833dbe9d1d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1200"/>
              </a:spcAft>
              <a:buClr>
                <a:schemeClr val="dk2"/>
              </a:buClr>
              <a:buSzPts val="1600"/>
              <a:buFont typeface="Lato"/>
              <a:buChar char="●"/>
            </a:pPr>
            <a:r>
              <a:rPr lang="en" sz="1600">
                <a:solidFill>
                  <a:schemeClr val="dk2"/>
                </a:solidFill>
                <a:latin typeface="Lato"/>
                <a:ea typeface="Lato"/>
                <a:cs typeface="Lato"/>
                <a:sym typeface="Lato"/>
              </a:rPr>
              <a:t>W</a:t>
            </a:r>
            <a:r>
              <a:rPr lang="en" sz="1600">
                <a:solidFill>
                  <a:schemeClr val="dk2"/>
                </a:solidFill>
                <a:latin typeface="Lato"/>
                <a:ea typeface="Lato"/>
                <a:cs typeface="Lato"/>
                <a:sym typeface="Lato"/>
              </a:rPr>
              <a:t>e felt that it was useful problem to solve for people who want to find out which factors are significant in predicting a crash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33dbe9d1d_1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33dbe9d1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Lato"/>
              <a:buChar char="●"/>
            </a:pPr>
            <a:r>
              <a:rPr lang="en" sz="1400">
                <a:solidFill>
                  <a:schemeClr val="dk2"/>
                </a:solidFill>
                <a:latin typeface="Lato"/>
                <a:ea typeface="Lato"/>
                <a:cs typeface="Lato"/>
                <a:sym typeface="Lato"/>
              </a:rPr>
              <a:t>For Total Fatal Injuries, we replaced the empty fields with “0”s. We found that the empty fields meant that there were no fatal injuries, and therefore could be replaced with 0</a:t>
            </a:r>
            <a:endParaRPr sz="1400">
              <a:solidFill>
                <a:schemeClr val="dk2"/>
              </a:solidFill>
              <a:latin typeface="Lato"/>
              <a:ea typeface="Lato"/>
              <a:cs typeface="Lato"/>
              <a:sym typeface="Lato"/>
            </a:endParaRPr>
          </a:p>
          <a:p>
            <a:pPr indent="-317500" lvl="0" marL="457200" rtl="0" algn="l">
              <a:lnSpc>
                <a:spcPct val="115000"/>
              </a:lnSpc>
              <a:spcBef>
                <a:spcPts val="1200"/>
              </a:spcBef>
              <a:spcAft>
                <a:spcPts val="0"/>
              </a:spcAft>
              <a:buClr>
                <a:schemeClr val="dk2"/>
              </a:buClr>
              <a:buSzPts val="1400"/>
              <a:buFont typeface="Lato"/>
              <a:buChar char="●"/>
            </a:pPr>
            <a:r>
              <a:rPr lang="en" sz="1400">
                <a:solidFill>
                  <a:schemeClr val="dk2"/>
                </a:solidFill>
                <a:latin typeface="Lato"/>
                <a:ea typeface="Lato"/>
                <a:cs typeface="Lato"/>
                <a:sym typeface="Lato"/>
              </a:rPr>
              <a:t>We also created a new column, “Fatality”, with value  “1 ” if there was fatality (i.e. Total.Fatal.Injury &gt;=1), and “0” is there was no fatality (i.e. Total.Fatal.Injury = 0). We wanted to predict whether a crash would result in a fatality, and not the number of fatalities. Therefore, we had to create a new column in our CSV file that only told us whether a crash had fatalities or not. </a:t>
            </a:r>
            <a:endParaRPr sz="1400">
              <a:solidFill>
                <a:schemeClr val="dk2"/>
              </a:solidFill>
              <a:latin typeface="Lato"/>
              <a:ea typeface="Lato"/>
              <a:cs typeface="Lato"/>
              <a:sym typeface="Lato"/>
            </a:endParaRPr>
          </a:p>
          <a:p>
            <a:pPr indent="-317500" lvl="0" marL="457200" rtl="0" algn="l">
              <a:lnSpc>
                <a:spcPct val="115000"/>
              </a:lnSpc>
              <a:spcBef>
                <a:spcPts val="1200"/>
              </a:spcBef>
              <a:spcAft>
                <a:spcPts val="0"/>
              </a:spcAft>
              <a:buClr>
                <a:schemeClr val="dk2"/>
              </a:buClr>
              <a:buSzPts val="1400"/>
              <a:buFont typeface="Lato"/>
              <a:buChar char="●"/>
            </a:pPr>
            <a:r>
              <a:rPr lang="en" sz="1400">
                <a:solidFill>
                  <a:schemeClr val="dk2"/>
                </a:solidFill>
                <a:latin typeface="Lato"/>
                <a:ea typeface="Lato"/>
                <a:cs typeface="Lato"/>
                <a:sym typeface="Lato"/>
              </a:rPr>
              <a:t>We removed crashes where take-off occurred outside of the United States. We found that a significant portion of crashes had take-off locations within the United States. In order to make analysis easier, we decided to solely focus on crashes where take off occurs from the United States.</a:t>
            </a:r>
            <a:endParaRPr sz="1400">
              <a:solidFill>
                <a:schemeClr val="dk2"/>
              </a:solidFill>
              <a:latin typeface="Lato"/>
              <a:ea typeface="Lato"/>
              <a:cs typeface="Lato"/>
              <a:sym typeface="Lato"/>
            </a:endParaRPr>
          </a:p>
          <a:p>
            <a:pPr indent="0" lvl="0" marL="0" rtl="0" algn="l">
              <a:lnSpc>
                <a:spcPct val="115000"/>
              </a:lnSpc>
              <a:spcBef>
                <a:spcPts val="1200"/>
              </a:spcBef>
              <a:spcAft>
                <a:spcPts val="0"/>
              </a:spcAft>
              <a:buNone/>
            </a:pPr>
            <a:r>
              <a:t/>
            </a:r>
            <a:endParaRPr sz="14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t/>
            </a:r>
            <a:endParaRPr sz="1400">
              <a:solidFill>
                <a:schemeClr val="dk2"/>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33dbe9d1d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3dbe9d1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Lato"/>
              <a:buChar char="●"/>
            </a:pPr>
            <a:r>
              <a:rPr lang="en" sz="1400">
                <a:solidFill>
                  <a:schemeClr val="dk2"/>
                </a:solidFill>
                <a:latin typeface="Lato"/>
                <a:ea typeface="Lato"/>
                <a:cs typeface="Lato"/>
                <a:sym typeface="Lato"/>
              </a:rPr>
              <a:t>In order to obtain more accurate data, we had to fill in missing values for the Latitude/Longitude in order to receive more complete results from the analysis. If we had opted to omit the data instead, the results obtained may not be reliable</a:t>
            </a:r>
            <a:endParaRPr sz="1400">
              <a:solidFill>
                <a:schemeClr val="dk2"/>
              </a:solidFill>
              <a:latin typeface="Lato"/>
              <a:ea typeface="Lato"/>
              <a:cs typeface="Lato"/>
              <a:sym typeface="Lato"/>
            </a:endParaRPr>
          </a:p>
          <a:p>
            <a:pPr indent="-317500" lvl="0" marL="457200" rtl="0" algn="l">
              <a:lnSpc>
                <a:spcPct val="115000"/>
              </a:lnSpc>
              <a:spcBef>
                <a:spcPts val="1200"/>
              </a:spcBef>
              <a:spcAft>
                <a:spcPts val="1200"/>
              </a:spcAft>
              <a:buClr>
                <a:schemeClr val="dk2"/>
              </a:buClr>
              <a:buSzPts val="1400"/>
              <a:buFont typeface="Lato"/>
              <a:buChar char="●"/>
            </a:pPr>
            <a:r>
              <a:rPr lang="en" sz="1400">
                <a:solidFill>
                  <a:schemeClr val="dk2"/>
                </a:solidFill>
                <a:latin typeface="Lato"/>
                <a:ea typeface="Lato"/>
                <a:cs typeface="Lato"/>
                <a:sym typeface="Lato"/>
              </a:rPr>
              <a:t>Specfically f</a:t>
            </a:r>
            <a:r>
              <a:rPr lang="en" sz="1400">
                <a:solidFill>
                  <a:schemeClr val="dk2"/>
                </a:solidFill>
                <a:latin typeface="Lato"/>
                <a:ea typeface="Lato"/>
                <a:cs typeface="Lato"/>
                <a:sym typeface="Lato"/>
              </a:rPr>
              <a:t>or the “Make” variable, the top 9  most frequent variables remained.  Other less frequent makes were included in another column called “Others”.  We found that a lot of Makes were duplicates due to naming inconsistency we had to filter through the dataset to pull out the specific Makes which were significant. In essence only that that accounted for &gt;1% of the dataset)</a:t>
            </a:r>
            <a:endParaRPr sz="1400">
              <a:solidFill>
                <a:schemeClr val="dk2"/>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33dbe9d1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3dbe9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statistical description, we used .info() and realised that a large number of variables were of the object data type. We continued by running .describe() and countplots and specifically for Latitude and Longitude, we created a map visualisation for each plane crash using GeoDataFrame.plot()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495a430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495a43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DSAI Mini Project:</a:t>
            </a:r>
            <a:br>
              <a:rPr lang="en"/>
            </a:br>
            <a:r>
              <a:rPr lang="en"/>
              <a:t>Aviation Accident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Ernest</a:t>
            </a:r>
            <a:endParaRPr/>
          </a:p>
          <a:p>
            <a:pPr indent="0" lvl="0" marL="0" rtl="0" algn="l">
              <a:spcBef>
                <a:spcPts val="0"/>
              </a:spcBef>
              <a:spcAft>
                <a:spcPts val="0"/>
              </a:spcAft>
              <a:buNone/>
            </a:pPr>
            <a:r>
              <a:rPr lang="en"/>
              <a:t>Jin Han</a:t>
            </a:r>
            <a:endParaRPr/>
          </a:p>
          <a:p>
            <a:pPr indent="0" lvl="0" marL="0" rtl="0" algn="l">
              <a:spcBef>
                <a:spcPts val="0"/>
              </a:spcBef>
              <a:spcAft>
                <a:spcPts val="0"/>
              </a:spcAft>
              <a:buNone/>
            </a:pPr>
            <a:r>
              <a:rPr lang="en"/>
              <a:t>Hao Zhi</a:t>
            </a:r>
            <a:endParaRPr/>
          </a:p>
          <a:p>
            <a:pPr indent="0" lvl="0" marL="0" rtl="0" algn="l">
              <a:spcBef>
                <a:spcPts val="0"/>
              </a:spcBef>
              <a:spcAft>
                <a:spcPts val="0"/>
              </a:spcAft>
              <a:buNone/>
            </a:pPr>
            <a:r>
              <a:rPr lang="en"/>
              <a:t>Nikita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World Map </a:t>
            </a:r>
            <a:r>
              <a:rPr lang="en"/>
              <a:t>Visualization</a:t>
            </a:r>
            <a:endParaRPr/>
          </a:p>
        </p:txBody>
      </p:sp>
      <p:pic>
        <p:nvPicPr>
          <p:cNvPr id="155" name="Google Shape;155;p22"/>
          <p:cNvPicPr preferRelativeResize="0"/>
          <p:nvPr/>
        </p:nvPicPr>
        <p:blipFill>
          <a:blip r:embed="rId3">
            <a:alphaModFix/>
          </a:blip>
          <a:stretch>
            <a:fillRect/>
          </a:stretch>
        </p:blipFill>
        <p:spPr>
          <a:xfrm>
            <a:off x="2400250" y="1282950"/>
            <a:ext cx="5854674" cy="302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One-Hot Encoding</a:t>
            </a:r>
            <a:endParaRPr/>
          </a:p>
        </p:txBody>
      </p:sp>
      <p:pic>
        <p:nvPicPr>
          <p:cNvPr id="161" name="Google Shape;161;p23"/>
          <p:cNvPicPr preferRelativeResize="0"/>
          <p:nvPr/>
        </p:nvPicPr>
        <p:blipFill>
          <a:blip r:embed="rId3">
            <a:alphaModFix/>
          </a:blip>
          <a:stretch>
            <a:fillRect/>
          </a:stretch>
        </p:blipFill>
        <p:spPr>
          <a:xfrm>
            <a:off x="1055200" y="1639675"/>
            <a:ext cx="2600575" cy="682650"/>
          </a:xfrm>
          <a:prstGeom prst="rect">
            <a:avLst/>
          </a:prstGeom>
          <a:noFill/>
          <a:ln>
            <a:noFill/>
          </a:ln>
        </p:spPr>
      </p:pic>
      <p:pic>
        <p:nvPicPr>
          <p:cNvPr id="162" name="Google Shape;162;p23"/>
          <p:cNvPicPr preferRelativeResize="0"/>
          <p:nvPr/>
        </p:nvPicPr>
        <p:blipFill>
          <a:blip r:embed="rId4">
            <a:alphaModFix/>
          </a:blip>
          <a:stretch>
            <a:fillRect/>
          </a:stretch>
        </p:blipFill>
        <p:spPr>
          <a:xfrm>
            <a:off x="1532500" y="2380600"/>
            <a:ext cx="2103175" cy="1802725"/>
          </a:xfrm>
          <a:prstGeom prst="rect">
            <a:avLst/>
          </a:prstGeom>
          <a:noFill/>
          <a:ln>
            <a:noFill/>
          </a:ln>
        </p:spPr>
      </p:pic>
      <p:pic>
        <p:nvPicPr>
          <p:cNvPr id="163" name="Google Shape;163;p23"/>
          <p:cNvPicPr preferRelativeResize="0"/>
          <p:nvPr/>
        </p:nvPicPr>
        <p:blipFill>
          <a:blip r:embed="rId5">
            <a:alphaModFix/>
          </a:blip>
          <a:stretch>
            <a:fillRect/>
          </a:stretch>
        </p:blipFill>
        <p:spPr>
          <a:xfrm>
            <a:off x="4401275" y="1443657"/>
            <a:ext cx="4320576" cy="2968275"/>
          </a:xfrm>
          <a:prstGeom prst="rect">
            <a:avLst/>
          </a:prstGeom>
          <a:noFill/>
          <a:ln>
            <a:noFill/>
          </a:ln>
        </p:spPr>
      </p:pic>
      <p:cxnSp>
        <p:nvCxnSpPr>
          <p:cNvPr id="164" name="Google Shape;164;p23"/>
          <p:cNvCxnSpPr>
            <a:endCxn id="163" idx="1"/>
          </p:cNvCxnSpPr>
          <p:nvPr/>
        </p:nvCxnSpPr>
        <p:spPr>
          <a:xfrm flipH="1" rot="10800000">
            <a:off x="3645875" y="2927795"/>
            <a:ext cx="755400" cy="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descr="Background pointer shape in timeline graphic" id="169" name="Google Shape;169;p2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4"/>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Problem Formulation</a:t>
            </a:r>
            <a:endParaRPr b="1" sz="1600">
              <a:solidFill>
                <a:schemeClr val="lt1"/>
              </a:solidFill>
            </a:endParaRPr>
          </a:p>
        </p:txBody>
      </p:sp>
      <p:grpSp>
        <p:nvGrpSpPr>
          <p:cNvPr id="171" name="Google Shape;171;p24"/>
          <p:cNvGrpSpPr/>
          <p:nvPr/>
        </p:nvGrpSpPr>
        <p:grpSpPr>
          <a:xfrm>
            <a:off x="4326045" y="1605340"/>
            <a:ext cx="198900" cy="593656"/>
            <a:chOff x="777447" y="1610215"/>
            <a:chExt cx="198900" cy="593656"/>
          </a:xfrm>
        </p:grpSpPr>
        <p:cxnSp>
          <p:nvCxnSpPr>
            <p:cNvPr id="172" name="Google Shape;172;p2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74" name="Google Shape;174;p2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5" name="Google Shape;175;p24"/>
          <p:cNvSpPr txBox="1"/>
          <p:nvPr>
            <p:ph idx="4294967295" type="body"/>
          </p:nvPr>
        </p:nvSpPr>
        <p:spPr>
          <a:xfrm>
            <a:off x="3133950" y="874100"/>
            <a:ext cx="2571300" cy="593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FFFFFF"/>
                </a:solidFill>
              </a:rPr>
              <a:t>Analytic Visualisation </a:t>
            </a:r>
            <a:endParaRPr sz="1900">
              <a:solidFill>
                <a:srgbClr val="FFFFFF"/>
              </a:solidFill>
            </a:endParaRPr>
          </a:p>
        </p:txBody>
      </p:sp>
      <p:sp>
        <p:nvSpPr>
          <p:cNvPr id="176" name="Google Shape;176;p2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Description</a:t>
            </a:r>
            <a:endParaRPr b="1" sz="1600">
              <a:solidFill>
                <a:schemeClr val="lt1"/>
              </a:solidFill>
            </a:endParaRPr>
          </a:p>
        </p:txBody>
      </p:sp>
      <p:sp>
        <p:nvSpPr>
          <p:cNvPr descr="Background pointer shape in timeline graphic" id="177" name="Google Shape;177;p2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8" name="Google Shape;178;p2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Pattern Recognition</a:t>
            </a:r>
            <a:endParaRPr b="1" sz="1600">
              <a:solidFill>
                <a:schemeClr val="lt1"/>
              </a:solidFill>
            </a:endParaRPr>
          </a:p>
        </p:txBody>
      </p:sp>
      <p:sp>
        <p:nvSpPr>
          <p:cNvPr descr="Background pointer shape in timeline graphic" id="179" name="Google Shape;179;p2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0" name="Google Shape;180;p24"/>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Machine Learning</a:t>
            </a:r>
            <a:endParaRPr b="1" sz="1600">
              <a:solidFill>
                <a:schemeClr val="lt1"/>
              </a:solidFill>
            </a:endParaRPr>
          </a:p>
        </p:txBody>
      </p:sp>
      <p:sp>
        <p:nvSpPr>
          <p:cNvPr descr="Background pointer shape in timeline graphic" id="181" name="Google Shape;181;p2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2" name="Google Shape;182;p2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Inference</a:t>
            </a:r>
            <a:endParaRPr b="1"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Recognition</a:t>
            </a:r>
            <a:endParaRPr/>
          </a:p>
        </p:txBody>
      </p:sp>
      <p:sp>
        <p:nvSpPr>
          <p:cNvPr id="188" name="Google Shape;188;p25"/>
          <p:cNvSpPr txBox="1"/>
          <p:nvPr>
            <p:ph idx="1" type="body"/>
          </p:nvPr>
        </p:nvSpPr>
        <p:spPr>
          <a:xfrm>
            <a:off x="2375100" y="1827450"/>
            <a:ext cx="6321600" cy="172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Determine the best three variables for predicting whether a plane crash will be fatal</a:t>
            </a:r>
            <a:endParaRPr sz="1800"/>
          </a:p>
          <a:p>
            <a:pPr indent="-342900" lvl="0" marL="457200" rtl="0" algn="l">
              <a:spcBef>
                <a:spcPts val="1200"/>
              </a:spcBef>
              <a:spcAft>
                <a:spcPts val="0"/>
              </a:spcAft>
              <a:buSzPts val="1800"/>
              <a:buChar char="●"/>
            </a:pPr>
            <a:r>
              <a:rPr lang="en" sz="1800"/>
              <a:t>We calculated the individual </a:t>
            </a:r>
            <a:r>
              <a:rPr b="1" lang="en" sz="1800"/>
              <a:t>Classification</a:t>
            </a:r>
            <a:r>
              <a:rPr lang="en" sz="1800"/>
              <a:t> </a:t>
            </a:r>
            <a:r>
              <a:rPr b="1" lang="en" sz="1800"/>
              <a:t>Accuracies </a:t>
            </a:r>
            <a:r>
              <a:rPr lang="en" sz="1800"/>
              <a:t>of individual variables using  Goodness of Fit models</a:t>
            </a:r>
            <a:endParaRPr sz="1800"/>
          </a:p>
          <a:p>
            <a:pPr indent="0" lvl="0" marL="0" rtl="0" algn="l">
              <a:spcBef>
                <a:spcPts val="1200"/>
              </a:spcBef>
              <a:spcAft>
                <a:spcPts val="1200"/>
              </a:spcAft>
              <a:buNone/>
            </a:pPr>
            <a:r>
              <a:t/>
            </a:r>
            <a:endParaRPr sz="1600"/>
          </a:p>
        </p:txBody>
      </p:sp>
      <p:sp>
        <p:nvSpPr>
          <p:cNvPr id="189" name="Google Shape;189;p25"/>
          <p:cNvSpPr txBox="1"/>
          <p:nvPr/>
        </p:nvSpPr>
        <p:spPr>
          <a:xfrm>
            <a:off x="2350050" y="1230450"/>
            <a:ext cx="6371700" cy="10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Lato"/>
                <a:ea typeface="Lato"/>
                <a:cs typeface="Lato"/>
                <a:sym typeface="Lato"/>
              </a:rPr>
              <a:t>What is our next step?</a:t>
            </a:r>
            <a:endParaRPr b="1" sz="2100">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Recognition</a:t>
            </a:r>
            <a:endParaRPr/>
          </a:p>
        </p:txBody>
      </p:sp>
      <p:sp>
        <p:nvSpPr>
          <p:cNvPr id="195" name="Google Shape;195;p26"/>
          <p:cNvSpPr txBox="1"/>
          <p:nvPr>
            <p:ph idx="2" type="body"/>
          </p:nvPr>
        </p:nvSpPr>
        <p:spPr>
          <a:xfrm>
            <a:off x="2500025" y="1145475"/>
            <a:ext cx="6222000" cy="91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200"/>
              </a:spcAft>
              <a:buSzPts val="1800"/>
              <a:buChar char="●"/>
            </a:pPr>
            <a:r>
              <a:rPr b="1" lang="en" sz="1800"/>
              <a:t>Confusion Matrix</a:t>
            </a:r>
            <a:r>
              <a:rPr lang="en" sz="1800"/>
              <a:t> and </a:t>
            </a:r>
            <a:r>
              <a:rPr b="1" lang="en" sz="1800"/>
              <a:t>Decision Trees</a:t>
            </a:r>
            <a:r>
              <a:rPr lang="en" sz="1800"/>
              <a:t> to calculate classification accuracy</a:t>
            </a:r>
            <a:endParaRPr sz="1800"/>
          </a:p>
        </p:txBody>
      </p:sp>
      <p:pic>
        <p:nvPicPr>
          <p:cNvPr id="196" name="Google Shape;196;p26"/>
          <p:cNvPicPr preferRelativeResize="0"/>
          <p:nvPr/>
        </p:nvPicPr>
        <p:blipFill>
          <a:blip r:embed="rId3">
            <a:alphaModFix/>
          </a:blip>
          <a:stretch>
            <a:fillRect/>
          </a:stretch>
        </p:blipFill>
        <p:spPr>
          <a:xfrm>
            <a:off x="2169925" y="1861250"/>
            <a:ext cx="6770926" cy="2784125"/>
          </a:xfrm>
          <a:prstGeom prst="rect">
            <a:avLst/>
          </a:prstGeom>
          <a:noFill/>
          <a:ln>
            <a:noFill/>
          </a:ln>
        </p:spPr>
      </p:pic>
      <p:sp>
        <p:nvSpPr>
          <p:cNvPr id="197" name="Google Shape;197;p26"/>
          <p:cNvSpPr txBox="1"/>
          <p:nvPr/>
        </p:nvSpPr>
        <p:spPr>
          <a:xfrm>
            <a:off x="3998250" y="4699775"/>
            <a:ext cx="29937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Train and test of Weather Condition</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for No. of Engines</a:t>
            </a:r>
            <a:endParaRPr/>
          </a:p>
        </p:txBody>
      </p:sp>
      <p:pic>
        <p:nvPicPr>
          <p:cNvPr id="203" name="Google Shape;203;p27"/>
          <p:cNvPicPr preferRelativeResize="0"/>
          <p:nvPr/>
        </p:nvPicPr>
        <p:blipFill>
          <a:blip r:embed="rId3">
            <a:alphaModFix/>
          </a:blip>
          <a:stretch>
            <a:fillRect/>
          </a:stretch>
        </p:blipFill>
        <p:spPr>
          <a:xfrm>
            <a:off x="2487950" y="1135150"/>
            <a:ext cx="5518625" cy="3583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Recognition</a:t>
            </a:r>
            <a:endParaRPr/>
          </a:p>
        </p:txBody>
      </p:sp>
      <p:sp>
        <p:nvSpPr>
          <p:cNvPr id="209" name="Google Shape;209;p28"/>
          <p:cNvSpPr txBox="1"/>
          <p:nvPr>
            <p:ph idx="1" type="body"/>
          </p:nvPr>
        </p:nvSpPr>
        <p:spPr>
          <a:xfrm>
            <a:off x="2450525" y="1364025"/>
            <a:ext cx="6271200" cy="13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Problem: All variables have ~82% classification accuracy</a:t>
            </a:r>
            <a:endParaRPr sz="1800"/>
          </a:p>
          <a:p>
            <a:pPr indent="-342900" lvl="0" marL="457200" rtl="0" algn="l">
              <a:spcBef>
                <a:spcPts val="1200"/>
              </a:spcBef>
              <a:spcAft>
                <a:spcPts val="0"/>
              </a:spcAft>
              <a:buSzPts val="1800"/>
              <a:buChar char="●"/>
            </a:pPr>
            <a:r>
              <a:rPr lang="en" sz="1800"/>
              <a:t>Due to class imbalance</a:t>
            </a:r>
            <a:endParaRPr sz="1800"/>
          </a:p>
          <a:p>
            <a:pPr indent="-342900" lvl="0" marL="457200" rtl="0" algn="l">
              <a:spcBef>
                <a:spcPts val="1200"/>
              </a:spcBef>
              <a:spcAft>
                <a:spcPts val="1200"/>
              </a:spcAft>
              <a:buSzPts val="1800"/>
              <a:buChar char="●"/>
            </a:pPr>
            <a:r>
              <a:rPr lang="en" sz="1800"/>
              <a:t>Solve with Random Forest + SMOTE</a:t>
            </a:r>
            <a:endParaRPr sz="1800"/>
          </a:p>
        </p:txBody>
      </p:sp>
      <p:pic>
        <p:nvPicPr>
          <p:cNvPr id="210" name="Google Shape;210;p28"/>
          <p:cNvPicPr preferRelativeResize="0"/>
          <p:nvPr/>
        </p:nvPicPr>
        <p:blipFill>
          <a:blip r:embed="rId3">
            <a:alphaModFix/>
          </a:blip>
          <a:stretch>
            <a:fillRect/>
          </a:stretch>
        </p:blipFill>
        <p:spPr>
          <a:xfrm>
            <a:off x="3219649" y="3070662"/>
            <a:ext cx="4732951" cy="1113325"/>
          </a:xfrm>
          <a:prstGeom prst="rect">
            <a:avLst/>
          </a:prstGeom>
          <a:noFill/>
          <a:ln>
            <a:noFill/>
          </a:ln>
        </p:spPr>
      </p:pic>
      <p:sp>
        <p:nvSpPr>
          <p:cNvPr id="211" name="Google Shape;211;p28"/>
          <p:cNvSpPr txBox="1"/>
          <p:nvPr/>
        </p:nvSpPr>
        <p:spPr>
          <a:xfrm>
            <a:off x="4792900" y="4183975"/>
            <a:ext cx="15363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Purpose </a:t>
            </a:r>
            <a:r>
              <a:rPr lang="en">
                <a:latin typeface="Lato"/>
                <a:ea typeface="Lato"/>
                <a:cs typeface="Lato"/>
                <a:sym typeface="Lato"/>
              </a:rPr>
              <a:t>of Flight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descr="Background pointer shape in timeline graphic" id="216" name="Google Shape;216;p2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7" name="Google Shape;217;p29"/>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Problem Formulation</a:t>
            </a:r>
            <a:endParaRPr b="1" sz="1600">
              <a:solidFill>
                <a:schemeClr val="lt1"/>
              </a:solidFill>
            </a:endParaRPr>
          </a:p>
        </p:txBody>
      </p:sp>
      <p:grpSp>
        <p:nvGrpSpPr>
          <p:cNvPr id="218" name="Google Shape;218;p29"/>
          <p:cNvGrpSpPr/>
          <p:nvPr/>
        </p:nvGrpSpPr>
        <p:grpSpPr>
          <a:xfrm>
            <a:off x="6052995" y="1605340"/>
            <a:ext cx="198900" cy="593656"/>
            <a:chOff x="777447" y="1610215"/>
            <a:chExt cx="198900" cy="593656"/>
          </a:xfrm>
        </p:grpSpPr>
        <p:cxnSp>
          <p:nvCxnSpPr>
            <p:cNvPr id="219" name="Google Shape;219;p2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0" name="Google Shape;220;p2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221" name="Google Shape;221;p2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2" name="Google Shape;222;p29"/>
          <p:cNvSpPr txBox="1"/>
          <p:nvPr>
            <p:ph idx="4294967295" type="body"/>
          </p:nvPr>
        </p:nvSpPr>
        <p:spPr>
          <a:xfrm>
            <a:off x="5502950" y="948450"/>
            <a:ext cx="1455600" cy="593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FFFFFF"/>
                </a:solidFill>
              </a:rPr>
              <a:t>Regression </a:t>
            </a:r>
            <a:endParaRPr sz="1900">
              <a:solidFill>
                <a:srgbClr val="FFFFFF"/>
              </a:solidFill>
            </a:endParaRPr>
          </a:p>
        </p:txBody>
      </p:sp>
      <p:sp>
        <p:nvSpPr>
          <p:cNvPr id="223" name="Google Shape;223;p29"/>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Description</a:t>
            </a:r>
            <a:endParaRPr b="1" sz="1600">
              <a:solidFill>
                <a:schemeClr val="lt1"/>
              </a:solidFill>
            </a:endParaRPr>
          </a:p>
        </p:txBody>
      </p:sp>
      <p:sp>
        <p:nvSpPr>
          <p:cNvPr descr="Background pointer shape in timeline graphic" id="224" name="Google Shape;224;p2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5" name="Google Shape;225;p29"/>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Pattern Recognition</a:t>
            </a:r>
            <a:endParaRPr b="1" sz="1600">
              <a:solidFill>
                <a:schemeClr val="lt1"/>
              </a:solidFill>
            </a:endParaRPr>
          </a:p>
        </p:txBody>
      </p:sp>
      <p:sp>
        <p:nvSpPr>
          <p:cNvPr descr="Background pointer shape in timeline graphic" id="226" name="Google Shape;226;p2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7" name="Google Shape;227;p29"/>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Machine Learning</a:t>
            </a:r>
            <a:endParaRPr b="1" sz="1600">
              <a:solidFill>
                <a:schemeClr val="lt1"/>
              </a:solidFill>
            </a:endParaRPr>
          </a:p>
        </p:txBody>
      </p:sp>
      <p:sp>
        <p:nvSpPr>
          <p:cNvPr descr="Background pointer shape in timeline graphic" id="228" name="Google Shape;228;p2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9" name="Google Shape;229;p29"/>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Inference</a:t>
            </a:r>
            <a:endParaRPr b="1" sz="1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1668700" y="380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Machine Learning  - Initial Use of Regression</a:t>
            </a:r>
            <a:r>
              <a:rPr lang="en"/>
              <a:t> </a:t>
            </a:r>
            <a:endParaRPr/>
          </a:p>
        </p:txBody>
      </p:sp>
      <p:sp>
        <p:nvSpPr>
          <p:cNvPr id="235" name="Google Shape;235;p30"/>
          <p:cNvSpPr txBox="1"/>
          <p:nvPr>
            <p:ph idx="1" type="body"/>
          </p:nvPr>
        </p:nvSpPr>
        <p:spPr>
          <a:xfrm>
            <a:off x="1405125" y="1016375"/>
            <a:ext cx="3609300" cy="3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Why we thought regression would be a good fit?</a:t>
            </a:r>
            <a:endParaRPr b="1" sz="2100">
              <a:solidFill>
                <a:schemeClr val="dk1"/>
              </a:solidFill>
            </a:endParaRPr>
          </a:p>
          <a:p>
            <a:pPr indent="-330200" lvl="0" marL="457200" rtl="0" algn="l">
              <a:spcBef>
                <a:spcPts val="1600"/>
              </a:spcBef>
              <a:spcAft>
                <a:spcPts val="0"/>
              </a:spcAft>
              <a:buSzPts val="1600"/>
              <a:buChar char="●"/>
            </a:pPr>
            <a:r>
              <a:rPr lang="en" sz="1600"/>
              <a:t>We initially wanted to predict the number of fatalities that would occur and this would be best supported using a linear regression </a:t>
            </a:r>
            <a:r>
              <a:rPr lang="en" sz="1600"/>
              <a:t>model</a:t>
            </a:r>
            <a:r>
              <a:rPr lang="en" sz="1600"/>
              <a:t>.</a:t>
            </a:r>
            <a:endParaRPr sz="1600"/>
          </a:p>
          <a:p>
            <a:pPr indent="-330200" lvl="0" marL="457200" rtl="0" algn="l">
              <a:spcBef>
                <a:spcPts val="1200"/>
              </a:spcBef>
              <a:spcAft>
                <a:spcPts val="1200"/>
              </a:spcAft>
              <a:buSzPts val="1600"/>
              <a:buChar char="●"/>
            </a:pPr>
            <a:r>
              <a:rPr lang="en" sz="1600"/>
              <a:t>Unbiased predictions, which were close to actual values</a:t>
            </a:r>
            <a:endParaRPr sz="1600"/>
          </a:p>
        </p:txBody>
      </p:sp>
      <p:sp>
        <p:nvSpPr>
          <p:cNvPr id="236" name="Google Shape;236;p30"/>
          <p:cNvSpPr txBox="1"/>
          <p:nvPr>
            <p:ph idx="2" type="body"/>
          </p:nvPr>
        </p:nvSpPr>
        <p:spPr>
          <a:xfrm>
            <a:off x="5014425" y="1016375"/>
            <a:ext cx="4008900" cy="38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Why regression failed?</a:t>
            </a:r>
            <a:endParaRPr b="1" sz="2100">
              <a:solidFill>
                <a:schemeClr val="dk1"/>
              </a:solidFill>
            </a:endParaRPr>
          </a:p>
          <a:p>
            <a:pPr indent="-330200" lvl="0" marL="457200" rtl="0" algn="l">
              <a:spcBef>
                <a:spcPts val="1600"/>
              </a:spcBef>
              <a:spcAft>
                <a:spcPts val="0"/>
              </a:spcAft>
              <a:buSzPts val="1600"/>
              <a:buChar char="●"/>
            </a:pPr>
            <a:r>
              <a:rPr lang="en" sz="1600"/>
              <a:t>The explained variance (R</a:t>
            </a:r>
            <a:r>
              <a:rPr baseline="30000" lang="en" sz="1600"/>
              <a:t>2</a:t>
            </a:r>
            <a:r>
              <a:rPr lang="en" sz="1600"/>
              <a:t>) values for most of the variables were very low and close to zero.</a:t>
            </a:r>
            <a:endParaRPr sz="1600"/>
          </a:p>
          <a:p>
            <a:pPr indent="-330200" lvl="0" marL="457200" rtl="0" algn="l">
              <a:spcBef>
                <a:spcPts val="1200"/>
              </a:spcBef>
              <a:spcAft>
                <a:spcPts val="1200"/>
              </a:spcAft>
              <a:buSzPts val="1600"/>
              <a:buChar char="●"/>
            </a:pPr>
            <a:r>
              <a:rPr lang="en" sz="1600"/>
              <a:t>This meant that the data points were too varied and nowhere near the mean, to be plotted in a single linear regression line , meaning that there was just too much data that was too varied.</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2400300" y="4520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Machine Learning  - Initial Use of Regression</a:t>
            </a:r>
            <a:r>
              <a:rPr lang="en"/>
              <a:t> </a:t>
            </a:r>
            <a:endParaRPr/>
          </a:p>
        </p:txBody>
      </p:sp>
      <p:sp>
        <p:nvSpPr>
          <p:cNvPr id="242" name="Google Shape;242;p31"/>
          <p:cNvSpPr txBox="1"/>
          <p:nvPr>
            <p:ph idx="1" type="body"/>
          </p:nvPr>
        </p:nvSpPr>
        <p:spPr>
          <a:xfrm>
            <a:off x="153100" y="1057575"/>
            <a:ext cx="8589000" cy="88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An example of our output for linear regression for Latitude/</a:t>
            </a:r>
            <a:r>
              <a:rPr b="1" lang="en" sz="2100">
                <a:solidFill>
                  <a:schemeClr val="dk1"/>
                </a:solidFill>
              </a:rPr>
              <a:t>Longitude</a:t>
            </a:r>
            <a:r>
              <a:rPr b="1" lang="en" sz="2100">
                <a:solidFill>
                  <a:schemeClr val="dk1"/>
                </a:solidFill>
              </a:rPr>
              <a:t> against Presence of Fatalities</a:t>
            </a:r>
            <a:endParaRPr sz="1600"/>
          </a:p>
        </p:txBody>
      </p:sp>
      <p:pic>
        <p:nvPicPr>
          <p:cNvPr id="243" name="Google Shape;243;p31"/>
          <p:cNvPicPr preferRelativeResize="0"/>
          <p:nvPr/>
        </p:nvPicPr>
        <p:blipFill>
          <a:blip r:embed="rId3">
            <a:alphaModFix/>
          </a:blip>
          <a:stretch>
            <a:fillRect/>
          </a:stretch>
        </p:blipFill>
        <p:spPr>
          <a:xfrm>
            <a:off x="1620388" y="1938975"/>
            <a:ext cx="5903226" cy="298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a:t>Global civil aviation accidents, its territories and possessions, and in international waters from 1962-present</a:t>
            </a:r>
            <a:endParaRPr b="1"/>
          </a:p>
          <a:p>
            <a:pPr indent="-342900" lvl="0" marL="457200" rtl="0" algn="l">
              <a:spcBef>
                <a:spcPts val="0"/>
              </a:spcBef>
              <a:spcAft>
                <a:spcPts val="0"/>
              </a:spcAft>
              <a:buSzPts val="1800"/>
              <a:buChar char="-"/>
            </a:pPr>
            <a:r>
              <a:rPr b="1" lang="en"/>
              <a:t>Size of 84263 with 31 variables</a:t>
            </a:r>
            <a:endParaRPr b="1"/>
          </a:p>
          <a:p>
            <a:pPr indent="-342900" lvl="0" marL="457200" rtl="0" algn="l">
              <a:spcBef>
                <a:spcPts val="0"/>
              </a:spcBef>
              <a:spcAft>
                <a:spcPts val="0"/>
              </a:spcAft>
              <a:buSzPts val="1800"/>
              <a:buChar char="-"/>
            </a:pPr>
            <a:r>
              <a:rPr b="1" lang="en"/>
              <a:t>Missing data for numerous variables</a:t>
            </a:r>
            <a:endParaRPr b="1"/>
          </a:p>
          <a:p>
            <a:pPr indent="0" lvl="0" marL="0" rtl="0" algn="l">
              <a:spcBef>
                <a:spcPts val="1600"/>
              </a:spcBef>
              <a:spcAft>
                <a:spcPts val="16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2400300" y="4520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Machine Learning  - Initial Use of Regression</a:t>
            </a:r>
            <a:r>
              <a:rPr lang="en"/>
              <a:t> </a:t>
            </a:r>
            <a:endParaRPr/>
          </a:p>
        </p:txBody>
      </p:sp>
      <p:sp>
        <p:nvSpPr>
          <p:cNvPr id="249" name="Google Shape;249;p32"/>
          <p:cNvSpPr txBox="1"/>
          <p:nvPr>
            <p:ph idx="1" type="body"/>
          </p:nvPr>
        </p:nvSpPr>
        <p:spPr>
          <a:xfrm>
            <a:off x="153100" y="905175"/>
            <a:ext cx="8589000" cy="119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An example of our output for linear regression for Longitude, Latitude against Presence of Fatalities</a:t>
            </a:r>
            <a:endParaRPr sz="1600"/>
          </a:p>
        </p:txBody>
      </p:sp>
      <p:pic>
        <p:nvPicPr>
          <p:cNvPr id="250" name="Google Shape;250;p32"/>
          <p:cNvPicPr preferRelativeResize="0"/>
          <p:nvPr/>
        </p:nvPicPr>
        <p:blipFill>
          <a:blip r:embed="rId3">
            <a:alphaModFix/>
          </a:blip>
          <a:stretch>
            <a:fillRect/>
          </a:stretch>
        </p:blipFill>
        <p:spPr>
          <a:xfrm>
            <a:off x="1433102" y="1722450"/>
            <a:ext cx="6527999" cy="3300151"/>
          </a:xfrm>
          <a:prstGeom prst="rect">
            <a:avLst/>
          </a:prstGeom>
          <a:noFill/>
          <a:ln>
            <a:noFill/>
          </a:ln>
        </p:spPr>
      </p:pic>
      <p:pic>
        <p:nvPicPr>
          <p:cNvPr id="251" name="Google Shape;251;p32"/>
          <p:cNvPicPr preferRelativeResize="0"/>
          <p:nvPr/>
        </p:nvPicPr>
        <p:blipFill>
          <a:blip r:embed="rId4">
            <a:alphaModFix/>
          </a:blip>
          <a:stretch>
            <a:fillRect/>
          </a:stretch>
        </p:blipFill>
        <p:spPr>
          <a:xfrm>
            <a:off x="2715849" y="2277450"/>
            <a:ext cx="3962500" cy="1194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668700" y="380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Machine Learning  - Initial Use of Regression</a:t>
            </a:r>
            <a:r>
              <a:rPr lang="en"/>
              <a:t> </a:t>
            </a:r>
            <a:endParaRPr/>
          </a:p>
        </p:txBody>
      </p:sp>
      <p:sp>
        <p:nvSpPr>
          <p:cNvPr id="257" name="Google Shape;257;p33"/>
          <p:cNvSpPr txBox="1"/>
          <p:nvPr>
            <p:ph idx="2" type="body"/>
          </p:nvPr>
        </p:nvSpPr>
        <p:spPr>
          <a:xfrm>
            <a:off x="1791850" y="959700"/>
            <a:ext cx="7089900" cy="32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Why regression failed?</a:t>
            </a:r>
            <a:endParaRPr/>
          </a:p>
          <a:p>
            <a:pPr indent="-330200" lvl="0" marL="457200" rtl="0" algn="l">
              <a:spcBef>
                <a:spcPts val="1600"/>
              </a:spcBef>
              <a:spcAft>
                <a:spcPts val="0"/>
              </a:spcAft>
              <a:buSzPts val="1600"/>
              <a:buChar char="●"/>
            </a:pPr>
            <a:r>
              <a:rPr lang="en" sz="1600"/>
              <a:t>However, we also found that the data would be skewed because there are other factors which might affect the number of fatalities, such as Number of Passengers. </a:t>
            </a:r>
            <a:endParaRPr sz="1600"/>
          </a:p>
          <a:p>
            <a:pPr indent="-330200" lvl="0" marL="457200" rtl="0" algn="l">
              <a:spcBef>
                <a:spcPts val="1200"/>
              </a:spcBef>
              <a:spcAft>
                <a:spcPts val="1200"/>
              </a:spcAft>
              <a:buSzPts val="1600"/>
              <a:buChar char="●"/>
            </a:pPr>
            <a:r>
              <a:rPr lang="en" sz="1600"/>
              <a:t>Therefore, we decided that a switch to predicting presence of fatality rather than number of fatalities occurring in crash the would be more valid given this specific dataset</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descr="Background pointer shape in timeline graphic" id="262" name="Google Shape;262;p3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3" name="Google Shape;263;p34"/>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Problem Formulation</a:t>
            </a:r>
            <a:endParaRPr b="1" sz="1600">
              <a:solidFill>
                <a:schemeClr val="lt1"/>
              </a:solidFill>
            </a:endParaRPr>
          </a:p>
        </p:txBody>
      </p:sp>
      <p:grpSp>
        <p:nvGrpSpPr>
          <p:cNvPr id="264" name="Google Shape;264;p34"/>
          <p:cNvGrpSpPr/>
          <p:nvPr/>
        </p:nvGrpSpPr>
        <p:grpSpPr>
          <a:xfrm>
            <a:off x="6052995" y="1605340"/>
            <a:ext cx="198900" cy="593656"/>
            <a:chOff x="777447" y="1610215"/>
            <a:chExt cx="198900" cy="593656"/>
          </a:xfrm>
        </p:grpSpPr>
        <p:cxnSp>
          <p:nvCxnSpPr>
            <p:cNvPr id="265" name="Google Shape;265;p3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66" name="Google Shape;266;p3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267" name="Google Shape;267;p3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8" name="Google Shape;268;p34"/>
          <p:cNvSpPr txBox="1"/>
          <p:nvPr>
            <p:ph idx="4294967295" type="body"/>
          </p:nvPr>
        </p:nvSpPr>
        <p:spPr>
          <a:xfrm>
            <a:off x="5339600" y="874100"/>
            <a:ext cx="1625700" cy="593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FFFFFF"/>
                </a:solidFill>
              </a:rPr>
              <a:t>Classification </a:t>
            </a:r>
            <a:endParaRPr sz="1900">
              <a:solidFill>
                <a:srgbClr val="FFFFFF"/>
              </a:solidFill>
            </a:endParaRPr>
          </a:p>
        </p:txBody>
      </p:sp>
      <p:sp>
        <p:nvSpPr>
          <p:cNvPr id="269" name="Google Shape;269;p3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Description</a:t>
            </a:r>
            <a:endParaRPr b="1" sz="1600">
              <a:solidFill>
                <a:schemeClr val="lt1"/>
              </a:solidFill>
            </a:endParaRPr>
          </a:p>
        </p:txBody>
      </p:sp>
      <p:sp>
        <p:nvSpPr>
          <p:cNvPr descr="Background pointer shape in timeline graphic" id="270" name="Google Shape;270;p3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1" name="Google Shape;271;p3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Pattern Recognition</a:t>
            </a:r>
            <a:endParaRPr b="1" sz="1600">
              <a:solidFill>
                <a:schemeClr val="lt1"/>
              </a:solidFill>
            </a:endParaRPr>
          </a:p>
        </p:txBody>
      </p:sp>
      <p:sp>
        <p:nvSpPr>
          <p:cNvPr descr="Background pointer shape in timeline graphic" id="272" name="Google Shape;272;p3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3" name="Google Shape;273;p34"/>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Machine Learning</a:t>
            </a:r>
            <a:endParaRPr b="1" sz="1600">
              <a:solidFill>
                <a:schemeClr val="lt1"/>
              </a:solidFill>
            </a:endParaRPr>
          </a:p>
        </p:txBody>
      </p:sp>
      <p:sp>
        <p:nvSpPr>
          <p:cNvPr descr="Background pointer shape in timeline graphic" id="274" name="Google Shape;274;p3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5" name="Google Shape;275;p3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Inference</a:t>
            </a:r>
            <a:endParaRPr b="1" sz="1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2400300" y="452025"/>
            <a:ext cx="6321600" cy="6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Classification</a:t>
            </a:r>
            <a:endParaRPr/>
          </a:p>
        </p:txBody>
      </p:sp>
      <p:pic>
        <p:nvPicPr>
          <p:cNvPr id="281" name="Google Shape;281;p35"/>
          <p:cNvPicPr preferRelativeResize="0"/>
          <p:nvPr/>
        </p:nvPicPr>
        <p:blipFill rotWithShape="1">
          <a:blip r:embed="rId3">
            <a:alphaModFix/>
          </a:blip>
          <a:srcRect b="0" l="2922" r="0" t="0"/>
          <a:stretch/>
        </p:blipFill>
        <p:spPr>
          <a:xfrm>
            <a:off x="198300" y="2571750"/>
            <a:ext cx="4004050" cy="2024750"/>
          </a:xfrm>
          <a:prstGeom prst="rect">
            <a:avLst/>
          </a:prstGeom>
          <a:noFill/>
          <a:ln>
            <a:noFill/>
          </a:ln>
        </p:spPr>
      </p:pic>
      <p:sp>
        <p:nvSpPr>
          <p:cNvPr id="282" name="Google Shape;282;p35"/>
          <p:cNvSpPr txBox="1"/>
          <p:nvPr>
            <p:ph idx="1" type="body"/>
          </p:nvPr>
        </p:nvSpPr>
        <p:spPr>
          <a:xfrm>
            <a:off x="2400300" y="1010371"/>
            <a:ext cx="64872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Random Forest Classification Model </a:t>
            </a:r>
            <a:endParaRPr b="1" sz="2100">
              <a:solidFill>
                <a:schemeClr val="dk1"/>
              </a:solidFill>
            </a:endParaRPr>
          </a:p>
          <a:p>
            <a:pPr indent="-330200" lvl="0" marL="457200" rtl="0" algn="l">
              <a:spcBef>
                <a:spcPts val="1600"/>
              </a:spcBef>
              <a:spcAft>
                <a:spcPts val="1200"/>
              </a:spcAft>
              <a:buSzPts val="1600"/>
              <a:buChar char="●"/>
            </a:pPr>
            <a:r>
              <a:rPr lang="en" sz="1600"/>
              <a:t>Creating multiple decision trees for our different variables against Fatality and merging them together to obtain a more stable and accurate prediction</a:t>
            </a:r>
            <a:endParaRPr sz="1600"/>
          </a:p>
        </p:txBody>
      </p:sp>
      <p:cxnSp>
        <p:nvCxnSpPr>
          <p:cNvPr id="283" name="Google Shape;283;p35"/>
          <p:cNvCxnSpPr/>
          <p:nvPr/>
        </p:nvCxnSpPr>
        <p:spPr>
          <a:xfrm rot="10800000">
            <a:off x="4202350" y="3376325"/>
            <a:ext cx="1746600" cy="180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35"/>
          <p:cNvSpPr txBox="1"/>
          <p:nvPr/>
        </p:nvSpPr>
        <p:spPr>
          <a:xfrm>
            <a:off x="6065100" y="2881475"/>
            <a:ext cx="2822400" cy="9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F1 score conveys the balance between precision and recall.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F1 - Score = 2 * ((precision * recall)/(precision+recall)</a:t>
            </a:r>
            <a:endParaRPr b="1">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2400300" y="452025"/>
            <a:ext cx="6321600" cy="6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Classification</a:t>
            </a:r>
            <a:endParaRPr/>
          </a:p>
        </p:txBody>
      </p:sp>
      <p:pic>
        <p:nvPicPr>
          <p:cNvPr id="290" name="Google Shape;290;p36"/>
          <p:cNvPicPr preferRelativeResize="0"/>
          <p:nvPr/>
        </p:nvPicPr>
        <p:blipFill rotWithShape="1">
          <a:blip r:embed="rId3">
            <a:alphaModFix/>
          </a:blip>
          <a:srcRect b="0" l="2922" r="0" t="0"/>
          <a:stretch/>
        </p:blipFill>
        <p:spPr>
          <a:xfrm>
            <a:off x="136325" y="1972025"/>
            <a:ext cx="4004050" cy="2024750"/>
          </a:xfrm>
          <a:prstGeom prst="rect">
            <a:avLst/>
          </a:prstGeom>
          <a:noFill/>
          <a:ln>
            <a:noFill/>
          </a:ln>
        </p:spPr>
      </p:pic>
      <p:sp>
        <p:nvSpPr>
          <p:cNvPr id="291" name="Google Shape;291;p36"/>
          <p:cNvSpPr txBox="1"/>
          <p:nvPr>
            <p:ph idx="1" type="body"/>
          </p:nvPr>
        </p:nvSpPr>
        <p:spPr>
          <a:xfrm>
            <a:off x="2400300" y="1010375"/>
            <a:ext cx="6487200" cy="60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Random Forest Classification Model </a:t>
            </a:r>
            <a:endParaRPr sz="1600"/>
          </a:p>
        </p:txBody>
      </p:sp>
      <p:cxnSp>
        <p:nvCxnSpPr>
          <p:cNvPr id="292" name="Google Shape;292;p36"/>
          <p:cNvCxnSpPr/>
          <p:nvPr/>
        </p:nvCxnSpPr>
        <p:spPr>
          <a:xfrm flipH="1">
            <a:off x="3099350" y="2101550"/>
            <a:ext cx="2168100" cy="5511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36"/>
          <p:cNvSpPr txBox="1"/>
          <p:nvPr/>
        </p:nvSpPr>
        <p:spPr>
          <a:xfrm>
            <a:off x="5428550" y="1580250"/>
            <a:ext cx="2822400" cy="9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F1 score conveys the balance between precision and recall.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F1 - Score = 2 * ((precision * recall)/(precision+recall)</a:t>
            </a:r>
            <a:endParaRPr b="1">
              <a:latin typeface="Lato"/>
              <a:ea typeface="Lato"/>
              <a:cs typeface="Lato"/>
              <a:sym typeface="Lato"/>
            </a:endParaRPr>
          </a:p>
        </p:txBody>
      </p:sp>
      <p:sp>
        <p:nvSpPr>
          <p:cNvPr id="294" name="Google Shape;294;p36"/>
          <p:cNvSpPr txBox="1"/>
          <p:nvPr/>
        </p:nvSpPr>
        <p:spPr>
          <a:xfrm>
            <a:off x="4140375" y="2746175"/>
            <a:ext cx="5079000" cy="158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The F1-score can actually be overlooked if you have a balanced class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However, as we found out in our pattern recognition that the class distribution between our variables is highly skewed, attaining a high f1-score was essential to ensure that we have a precise and robust classifier </a:t>
            </a:r>
            <a:endParaRPr sz="16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2400300" y="452025"/>
            <a:ext cx="6321600" cy="6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Classification</a:t>
            </a:r>
            <a:endParaRPr/>
          </a:p>
        </p:txBody>
      </p:sp>
      <p:sp>
        <p:nvSpPr>
          <p:cNvPr id="300" name="Google Shape;300;p37"/>
          <p:cNvSpPr txBox="1"/>
          <p:nvPr>
            <p:ph idx="1" type="body"/>
          </p:nvPr>
        </p:nvSpPr>
        <p:spPr>
          <a:xfrm>
            <a:off x="2400300" y="1010374"/>
            <a:ext cx="6487200" cy="12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Random Forest Classification Model </a:t>
            </a:r>
            <a:endParaRPr b="1" sz="2100">
              <a:solidFill>
                <a:schemeClr val="dk1"/>
              </a:solidFill>
            </a:endParaRPr>
          </a:p>
          <a:p>
            <a:pPr indent="-330200" lvl="0" marL="457200" rtl="0" algn="l">
              <a:spcBef>
                <a:spcPts val="1600"/>
              </a:spcBef>
              <a:spcAft>
                <a:spcPts val="1200"/>
              </a:spcAft>
              <a:buSzPts val="1600"/>
              <a:buChar char="●"/>
            </a:pPr>
            <a:r>
              <a:rPr lang="en" sz="1600"/>
              <a:t>We also evaluated the importance of each category in each variable in the Random Forest Classifier</a:t>
            </a:r>
            <a:endParaRPr sz="1600"/>
          </a:p>
        </p:txBody>
      </p:sp>
      <p:pic>
        <p:nvPicPr>
          <p:cNvPr id="301" name="Google Shape;301;p37"/>
          <p:cNvPicPr preferRelativeResize="0"/>
          <p:nvPr/>
        </p:nvPicPr>
        <p:blipFill>
          <a:blip r:embed="rId3">
            <a:alphaModFix/>
          </a:blip>
          <a:stretch>
            <a:fillRect/>
          </a:stretch>
        </p:blipFill>
        <p:spPr>
          <a:xfrm>
            <a:off x="115175" y="2280575"/>
            <a:ext cx="2992589" cy="1890050"/>
          </a:xfrm>
          <a:prstGeom prst="rect">
            <a:avLst/>
          </a:prstGeom>
          <a:noFill/>
          <a:ln>
            <a:noFill/>
          </a:ln>
        </p:spPr>
      </p:pic>
      <p:pic>
        <p:nvPicPr>
          <p:cNvPr id="302" name="Google Shape;302;p37"/>
          <p:cNvPicPr preferRelativeResize="0"/>
          <p:nvPr/>
        </p:nvPicPr>
        <p:blipFill>
          <a:blip r:embed="rId4">
            <a:alphaModFix/>
          </a:blip>
          <a:stretch>
            <a:fillRect/>
          </a:stretch>
        </p:blipFill>
        <p:spPr>
          <a:xfrm>
            <a:off x="4572000" y="2210900"/>
            <a:ext cx="3851615" cy="1678450"/>
          </a:xfrm>
          <a:prstGeom prst="rect">
            <a:avLst/>
          </a:prstGeom>
          <a:noFill/>
          <a:ln>
            <a:noFill/>
          </a:ln>
        </p:spPr>
      </p:pic>
      <p:cxnSp>
        <p:nvCxnSpPr>
          <p:cNvPr id="303" name="Google Shape;303;p37"/>
          <p:cNvCxnSpPr/>
          <p:nvPr/>
        </p:nvCxnSpPr>
        <p:spPr>
          <a:xfrm rot="10800000">
            <a:off x="2875425" y="3244950"/>
            <a:ext cx="557700" cy="6444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37"/>
          <p:cNvSpPr txBox="1"/>
          <p:nvPr/>
        </p:nvSpPr>
        <p:spPr>
          <a:xfrm>
            <a:off x="2974575" y="3889350"/>
            <a:ext cx="43599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latin typeface="Lato"/>
                <a:ea typeface="Lato"/>
                <a:cs typeface="Lato"/>
                <a:sym typeface="Lato"/>
              </a:rPr>
              <a:t>rnd_clf = RandomForestClassifier(n_estimators=500, n_jobs=-1, random_state=42)</a:t>
            </a:r>
            <a:endParaRPr b="1">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a:latin typeface="Lato"/>
                <a:ea typeface="Lato"/>
                <a:cs typeface="Lato"/>
                <a:sym typeface="Lato"/>
              </a:rPr>
              <a:t>rnd_clf.fit(X_train, Y_train)</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cxnSp>
        <p:nvCxnSpPr>
          <p:cNvPr id="305" name="Google Shape;305;p37"/>
          <p:cNvCxnSpPr/>
          <p:nvPr/>
        </p:nvCxnSpPr>
        <p:spPr>
          <a:xfrm flipH="1" rot="10800000">
            <a:off x="3705800" y="3050100"/>
            <a:ext cx="780000" cy="86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2400300" y="452025"/>
            <a:ext cx="6321600" cy="6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Classification</a:t>
            </a:r>
            <a:endParaRPr/>
          </a:p>
        </p:txBody>
      </p:sp>
      <p:sp>
        <p:nvSpPr>
          <p:cNvPr id="311" name="Google Shape;311;p38"/>
          <p:cNvSpPr txBox="1"/>
          <p:nvPr>
            <p:ph idx="1" type="body"/>
          </p:nvPr>
        </p:nvSpPr>
        <p:spPr>
          <a:xfrm>
            <a:off x="2400300" y="1010374"/>
            <a:ext cx="6487200" cy="12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Random Forest Classification Model </a:t>
            </a:r>
            <a:endParaRPr b="1" sz="2100">
              <a:solidFill>
                <a:schemeClr val="dk1"/>
              </a:solidFill>
            </a:endParaRPr>
          </a:p>
          <a:p>
            <a:pPr indent="-330200" lvl="0" marL="457200" rtl="0" algn="l">
              <a:spcBef>
                <a:spcPts val="1600"/>
              </a:spcBef>
              <a:spcAft>
                <a:spcPts val="1200"/>
              </a:spcAft>
              <a:buSzPts val="1600"/>
              <a:buChar char="●"/>
            </a:pPr>
            <a:r>
              <a:rPr lang="en" sz="1600"/>
              <a:t>We then moved on to combine all the categories in every variable together</a:t>
            </a:r>
            <a:endParaRPr sz="1600"/>
          </a:p>
        </p:txBody>
      </p:sp>
      <p:pic>
        <p:nvPicPr>
          <p:cNvPr id="312" name="Google Shape;312;p38"/>
          <p:cNvPicPr preferRelativeResize="0"/>
          <p:nvPr/>
        </p:nvPicPr>
        <p:blipFill>
          <a:blip r:embed="rId3">
            <a:alphaModFix/>
          </a:blip>
          <a:stretch>
            <a:fillRect/>
          </a:stretch>
        </p:blipFill>
        <p:spPr>
          <a:xfrm>
            <a:off x="2646200" y="3010600"/>
            <a:ext cx="4898600" cy="1523800"/>
          </a:xfrm>
          <a:prstGeom prst="rect">
            <a:avLst/>
          </a:prstGeom>
          <a:noFill/>
          <a:ln>
            <a:noFill/>
          </a:ln>
        </p:spPr>
      </p:pic>
      <p:pic>
        <p:nvPicPr>
          <p:cNvPr id="313" name="Google Shape;313;p38"/>
          <p:cNvPicPr preferRelativeResize="0"/>
          <p:nvPr/>
        </p:nvPicPr>
        <p:blipFill rotWithShape="1">
          <a:blip r:embed="rId4">
            <a:alphaModFix/>
          </a:blip>
          <a:srcRect b="64530" l="0" r="0" t="10700"/>
          <a:stretch/>
        </p:blipFill>
        <p:spPr>
          <a:xfrm>
            <a:off x="2646188" y="2437725"/>
            <a:ext cx="3851625" cy="415725"/>
          </a:xfrm>
          <a:prstGeom prst="rect">
            <a:avLst/>
          </a:prstGeom>
          <a:noFill/>
          <a:ln>
            <a:noFill/>
          </a:ln>
        </p:spPr>
      </p:pic>
      <p:cxnSp>
        <p:nvCxnSpPr>
          <p:cNvPr id="314" name="Google Shape;314;p38"/>
          <p:cNvCxnSpPr>
            <a:stCxn id="313" idx="1"/>
          </p:cNvCxnSpPr>
          <p:nvPr/>
        </p:nvCxnSpPr>
        <p:spPr>
          <a:xfrm flipH="1">
            <a:off x="2281688" y="2645588"/>
            <a:ext cx="364500" cy="1850100"/>
          </a:xfrm>
          <a:prstGeom prst="bentConnector2">
            <a:avLst/>
          </a:prstGeom>
          <a:noFill/>
          <a:ln cap="flat" cmpd="sng" w="9525">
            <a:solidFill>
              <a:schemeClr val="dk2"/>
            </a:solidFill>
            <a:prstDash val="solid"/>
            <a:round/>
            <a:headEnd len="med" w="med" type="none"/>
            <a:tailEnd len="med" w="med" type="none"/>
          </a:ln>
        </p:spPr>
      </p:cxnSp>
      <p:cxnSp>
        <p:nvCxnSpPr>
          <p:cNvPr id="315" name="Google Shape;315;p38"/>
          <p:cNvCxnSpPr/>
          <p:nvPr/>
        </p:nvCxnSpPr>
        <p:spPr>
          <a:xfrm>
            <a:off x="2281700" y="4486050"/>
            <a:ext cx="377100" cy="96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38"/>
          <p:cNvSpPr txBox="1"/>
          <p:nvPr/>
        </p:nvSpPr>
        <p:spPr>
          <a:xfrm>
            <a:off x="1133700" y="2990600"/>
            <a:ext cx="1266600" cy="11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Group variables of the same class back together</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2400300" y="452025"/>
            <a:ext cx="6321600" cy="6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 Classification</a:t>
            </a:r>
            <a:endParaRPr/>
          </a:p>
        </p:txBody>
      </p:sp>
      <p:sp>
        <p:nvSpPr>
          <p:cNvPr id="322" name="Google Shape;322;p39"/>
          <p:cNvSpPr txBox="1"/>
          <p:nvPr>
            <p:ph idx="1" type="body"/>
          </p:nvPr>
        </p:nvSpPr>
        <p:spPr>
          <a:xfrm>
            <a:off x="2400300" y="1010375"/>
            <a:ext cx="6487200" cy="3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Random Forest Classification Model </a:t>
            </a:r>
            <a:endParaRPr b="1" sz="2100">
              <a:solidFill>
                <a:schemeClr val="dk1"/>
              </a:solidFill>
            </a:endParaRPr>
          </a:p>
          <a:p>
            <a:pPr indent="-330200" lvl="0" marL="457200" rtl="0" algn="l">
              <a:spcBef>
                <a:spcPts val="1600"/>
              </a:spcBef>
              <a:spcAft>
                <a:spcPts val="0"/>
              </a:spcAft>
              <a:buSzPts val="1600"/>
              <a:buChar char="●"/>
            </a:pPr>
            <a:r>
              <a:rPr lang="en" sz="1600"/>
              <a:t>Taking into account feature_importances_ score and number of categories in each variable.</a:t>
            </a:r>
            <a:endParaRPr sz="1600"/>
          </a:p>
          <a:p>
            <a:pPr indent="-330200" lvl="0" marL="457200" rtl="0" algn="l">
              <a:spcBef>
                <a:spcPts val="1200"/>
              </a:spcBef>
              <a:spcAft>
                <a:spcPts val="0"/>
              </a:spcAft>
              <a:buSzPts val="1600"/>
              <a:buChar char="●"/>
            </a:pPr>
            <a:r>
              <a:rPr lang="en" sz="1600"/>
              <a:t>Variables that affect fatality the most</a:t>
            </a:r>
            <a:endParaRPr sz="1600"/>
          </a:p>
          <a:p>
            <a:pPr indent="-330200" lvl="1" marL="914400" rtl="0" algn="l">
              <a:spcBef>
                <a:spcPts val="1200"/>
              </a:spcBef>
              <a:spcAft>
                <a:spcPts val="0"/>
              </a:spcAft>
              <a:buSzPts val="1600"/>
              <a:buChar char="○"/>
            </a:pPr>
            <a:r>
              <a:rPr lang="en" sz="1600"/>
              <a:t>Longitude/Latitude</a:t>
            </a:r>
            <a:endParaRPr sz="1600"/>
          </a:p>
          <a:p>
            <a:pPr indent="-330200" lvl="1" marL="914400" rtl="0" algn="l">
              <a:spcBef>
                <a:spcPts val="1200"/>
              </a:spcBef>
              <a:spcAft>
                <a:spcPts val="0"/>
              </a:spcAft>
              <a:buSzPts val="1600"/>
              <a:buChar char="○"/>
            </a:pPr>
            <a:r>
              <a:rPr lang="en" sz="1600"/>
              <a:t>Make</a:t>
            </a:r>
            <a:endParaRPr sz="1600"/>
          </a:p>
          <a:p>
            <a:pPr indent="-330200" lvl="1" marL="914400" rtl="0" algn="l">
              <a:spcBef>
                <a:spcPts val="1200"/>
              </a:spcBef>
              <a:spcAft>
                <a:spcPts val="0"/>
              </a:spcAft>
              <a:buSzPts val="1600"/>
              <a:buChar char="○"/>
            </a:pPr>
            <a:r>
              <a:rPr lang="en" sz="1600"/>
              <a:t>Broad Phase of Flight (fewer categories as compared to purpose of flight as they have moderately similar importance score)</a:t>
            </a:r>
            <a:endParaRPr sz="1600"/>
          </a:p>
          <a:p>
            <a:pPr indent="0" lvl="0" marL="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0" lvl="0" marL="457200" rtl="0" algn="l">
              <a:spcBef>
                <a:spcPts val="1200"/>
              </a:spcBef>
              <a:spcAft>
                <a:spcPts val="1200"/>
              </a:spcAft>
              <a:buNone/>
            </a:pPr>
            <a:r>
              <a:rPr lang="en" sz="1600"/>
              <a:t> </a:t>
            </a:r>
            <a:endParaRPr sz="1600"/>
          </a:p>
        </p:txBody>
      </p:sp>
      <p:pic>
        <p:nvPicPr>
          <p:cNvPr id="323" name="Google Shape;323;p39"/>
          <p:cNvPicPr preferRelativeResize="0"/>
          <p:nvPr/>
        </p:nvPicPr>
        <p:blipFill>
          <a:blip r:embed="rId3">
            <a:alphaModFix/>
          </a:blip>
          <a:stretch>
            <a:fillRect/>
          </a:stretch>
        </p:blipFill>
        <p:spPr>
          <a:xfrm>
            <a:off x="243825" y="1701425"/>
            <a:ext cx="1936473" cy="870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1350950" y="575950"/>
            <a:ext cx="743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the data &amp; Using SMOTE</a:t>
            </a:r>
            <a:endParaRPr/>
          </a:p>
        </p:txBody>
      </p:sp>
      <p:sp>
        <p:nvSpPr>
          <p:cNvPr id="329" name="Google Shape;329;p40"/>
          <p:cNvSpPr txBox="1"/>
          <p:nvPr>
            <p:ph idx="1" type="body"/>
          </p:nvPr>
        </p:nvSpPr>
        <p:spPr>
          <a:xfrm>
            <a:off x="165575" y="3634700"/>
            <a:ext cx="2373900" cy="5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rPr>
              <a:t>Class Imbalance </a:t>
            </a:r>
            <a:endParaRPr sz="1600"/>
          </a:p>
          <a:p>
            <a:pPr indent="0" lvl="0" marL="0" rtl="0" algn="l">
              <a:spcBef>
                <a:spcPts val="0"/>
              </a:spcBef>
              <a:spcAft>
                <a:spcPts val="1600"/>
              </a:spcAft>
              <a:buNone/>
            </a:pPr>
            <a:r>
              <a:t/>
            </a:r>
            <a:endParaRPr sz="2400"/>
          </a:p>
        </p:txBody>
      </p:sp>
      <p:pic>
        <p:nvPicPr>
          <p:cNvPr id="330" name="Google Shape;330;p40"/>
          <p:cNvPicPr preferRelativeResize="0"/>
          <p:nvPr/>
        </p:nvPicPr>
        <p:blipFill>
          <a:blip r:embed="rId3">
            <a:alphaModFix/>
          </a:blip>
          <a:stretch>
            <a:fillRect/>
          </a:stretch>
        </p:blipFill>
        <p:spPr>
          <a:xfrm>
            <a:off x="304800" y="1375300"/>
            <a:ext cx="2095450" cy="2095450"/>
          </a:xfrm>
          <a:prstGeom prst="rect">
            <a:avLst/>
          </a:prstGeom>
          <a:noFill/>
          <a:ln>
            <a:noFill/>
          </a:ln>
        </p:spPr>
      </p:pic>
      <p:pic>
        <p:nvPicPr>
          <p:cNvPr id="331" name="Google Shape;331;p40"/>
          <p:cNvPicPr preferRelativeResize="0"/>
          <p:nvPr/>
        </p:nvPicPr>
        <p:blipFill>
          <a:blip r:embed="rId4">
            <a:alphaModFix/>
          </a:blip>
          <a:stretch>
            <a:fillRect/>
          </a:stretch>
        </p:blipFill>
        <p:spPr>
          <a:xfrm>
            <a:off x="3385038" y="1298075"/>
            <a:ext cx="2234675" cy="2234675"/>
          </a:xfrm>
          <a:prstGeom prst="rect">
            <a:avLst/>
          </a:prstGeom>
          <a:noFill/>
          <a:ln>
            <a:noFill/>
          </a:ln>
        </p:spPr>
      </p:pic>
      <p:sp>
        <p:nvSpPr>
          <p:cNvPr id="332" name="Google Shape;332;p40"/>
          <p:cNvSpPr txBox="1"/>
          <p:nvPr>
            <p:ph idx="1" type="body"/>
          </p:nvPr>
        </p:nvSpPr>
        <p:spPr>
          <a:xfrm>
            <a:off x="3385050" y="3529950"/>
            <a:ext cx="2373900" cy="9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rPr>
              <a:t>Undersampling or Oversampling?</a:t>
            </a:r>
            <a:endParaRPr sz="1600"/>
          </a:p>
          <a:p>
            <a:pPr indent="0" lvl="0" marL="0" rtl="0" algn="l">
              <a:spcBef>
                <a:spcPts val="0"/>
              </a:spcBef>
              <a:spcAft>
                <a:spcPts val="1600"/>
              </a:spcAft>
              <a:buNone/>
            </a:pPr>
            <a:r>
              <a:t/>
            </a:r>
            <a:endParaRPr sz="2400"/>
          </a:p>
        </p:txBody>
      </p:sp>
      <p:pic>
        <p:nvPicPr>
          <p:cNvPr id="333" name="Google Shape;333;p40"/>
          <p:cNvPicPr preferRelativeResize="0"/>
          <p:nvPr/>
        </p:nvPicPr>
        <p:blipFill>
          <a:blip r:embed="rId5">
            <a:alphaModFix/>
          </a:blip>
          <a:stretch>
            <a:fillRect/>
          </a:stretch>
        </p:blipFill>
        <p:spPr>
          <a:xfrm>
            <a:off x="6295488" y="1367700"/>
            <a:ext cx="2610387" cy="2095450"/>
          </a:xfrm>
          <a:prstGeom prst="rect">
            <a:avLst/>
          </a:prstGeom>
          <a:noFill/>
          <a:ln>
            <a:noFill/>
          </a:ln>
        </p:spPr>
      </p:pic>
      <p:sp>
        <p:nvSpPr>
          <p:cNvPr id="334" name="Google Shape;334;p40"/>
          <p:cNvSpPr txBox="1"/>
          <p:nvPr>
            <p:ph idx="1" type="body"/>
          </p:nvPr>
        </p:nvSpPr>
        <p:spPr>
          <a:xfrm>
            <a:off x="6295538" y="3461075"/>
            <a:ext cx="2610300" cy="12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rPr>
              <a:t>How SMOTE works: Creation of New Samples</a:t>
            </a:r>
            <a:endParaRPr sz="1600"/>
          </a:p>
          <a:p>
            <a:pPr indent="0" lvl="0" marL="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Imbalance</a:t>
            </a:r>
            <a:endParaRPr/>
          </a:p>
        </p:txBody>
      </p:sp>
      <p:sp>
        <p:nvSpPr>
          <p:cNvPr id="340" name="Google Shape;340;p41"/>
          <p:cNvSpPr txBox="1"/>
          <p:nvPr>
            <p:ph idx="1" type="body"/>
          </p:nvPr>
        </p:nvSpPr>
        <p:spPr>
          <a:xfrm>
            <a:off x="2970825" y="1211350"/>
            <a:ext cx="57609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a:t>Analytic Visualisation, we realised that our variables all have ~82% classification accuracy due to class imbalance</a:t>
            </a:r>
            <a:endParaRPr/>
          </a:p>
          <a:p>
            <a:pPr indent="0" lvl="0" marL="0" rtl="0" algn="l">
              <a:spcBef>
                <a:spcPts val="1600"/>
              </a:spcBef>
              <a:spcAft>
                <a:spcPts val="0"/>
              </a:spcAft>
              <a:buNone/>
            </a:pPr>
            <a:r>
              <a:rPr lang="en"/>
              <a:t>Decided to use oversampling to fix this imbalance</a:t>
            </a:r>
            <a:endParaRPr/>
          </a:p>
          <a:p>
            <a:pPr indent="0" lvl="0" marL="0" rtl="0" algn="l">
              <a:spcBef>
                <a:spcPts val="1600"/>
              </a:spcBef>
              <a:spcAft>
                <a:spcPts val="0"/>
              </a:spcAft>
              <a:buNone/>
            </a:pPr>
            <a:r>
              <a:rPr lang="en"/>
              <a:t>With undersampling, will be dropping a lot of information which can reduce the reliability of our model.</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341" name="Google Shape;341;p41"/>
          <p:cNvPicPr preferRelativeResize="0"/>
          <p:nvPr/>
        </p:nvPicPr>
        <p:blipFill>
          <a:blip r:embed="rId3">
            <a:alphaModFix/>
          </a:blip>
          <a:stretch>
            <a:fillRect/>
          </a:stretch>
        </p:blipFill>
        <p:spPr>
          <a:xfrm>
            <a:off x="0" y="1211350"/>
            <a:ext cx="2970825" cy="147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descr="Background pointer shape in timeline graphic" id="84" name="Google Shape;84;p1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5" name="Google Shape;85;p1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Problem Formulation</a:t>
            </a:r>
            <a:endParaRPr b="1" sz="1600">
              <a:solidFill>
                <a:schemeClr val="lt1"/>
              </a:solidFill>
            </a:endParaRPr>
          </a:p>
        </p:txBody>
      </p:sp>
      <p:sp>
        <p:nvSpPr>
          <p:cNvPr descr="Background pointer shape in timeline graphic" id="86" name="Google Shape;86;p1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7" name="Google Shape;87;p15"/>
          <p:cNvSpPr txBox="1"/>
          <p:nvPr>
            <p:ph idx="4294967295" type="body"/>
          </p:nvPr>
        </p:nvSpPr>
        <p:spPr>
          <a:xfrm>
            <a:off x="105425" y="874100"/>
            <a:ext cx="2571300" cy="593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FFFFFF"/>
                </a:solidFill>
              </a:rPr>
              <a:t>Data Preparation</a:t>
            </a:r>
            <a:endParaRPr sz="2400">
              <a:solidFill>
                <a:srgbClr val="FFFFFF"/>
              </a:solidFill>
            </a:endParaRPr>
          </a:p>
        </p:txBody>
      </p:sp>
      <p:sp>
        <p:nvSpPr>
          <p:cNvPr descr="Background pointer shape in timeline graphic" id="88" name="Google Shape;88;p1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89" name="Google Shape;89;p15"/>
          <p:cNvGrpSpPr/>
          <p:nvPr/>
        </p:nvGrpSpPr>
        <p:grpSpPr>
          <a:xfrm>
            <a:off x="1177620" y="1605340"/>
            <a:ext cx="198900" cy="593656"/>
            <a:chOff x="777447" y="1610215"/>
            <a:chExt cx="198900" cy="593656"/>
          </a:xfrm>
        </p:grpSpPr>
        <p:cxnSp>
          <p:nvCxnSpPr>
            <p:cNvPr id="90" name="Google Shape;90;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1" name="Google Shape;91;p1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Description</a:t>
            </a:r>
            <a:endParaRPr b="1" sz="1600">
              <a:solidFill>
                <a:schemeClr val="lt1"/>
              </a:solidFill>
            </a:endParaRPr>
          </a:p>
        </p:txBody>
      </p:sp>
      <p:sp>
        <p:nvSpPr>
          <p:cNvPr id="93" name="Google Shape;93;p1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Pattern Recognition</a:t>
            </a:r>
            <a:endParaRPr b="1" sz="1600">
              <a:solidFill>
                <a:schemeClr val="lt1"/>
              </a:solidFill>
            </a:endParaRPr>
          </a:p>
        </p:txBody>
      </p:sp>
      <p:sp>
        <p:nvSpPr>
          <p:cNvPr descr="Background pointer shape in timeline graphic" id="94" name="Google Shape;94;p1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5" name="Google Shape;95;p1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Machine Learning</a:t>
            </a:r>
            <a:endParaRPr b="1" sz="1600">
              <a:solidFill>
                <a:schemeClr val="lt1"/>
              </a:solidFill>
            </a:endParaRPr>
          </a:p>
        </p:txBody>
      </p:sp>
      <p:sp>
        <p:nvSpPr>
          <p:cNvPr descr="Background pointer shape in timeline graphic" id="96" name="Google Shape;96;p1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7" name="Google Shape;97;p1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Inference</a:t>
            </a:r>
            <a:endParaRPr b="1" sz="1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SMOTE</a:t>
            </a:r>
            <a:endParaRPr/>
          </a:p>
        </p:txBody>
      </p:sp>
      <p:sp>
        <p:nvSpPr>
          <p:cNvPr id="347" name="Google Shape;347;p42"/>
          <p:cNvSpPr txBox="1"/>
          <p:nvPr>
            <p:ph idx="1" type="body"/>
          </p:nvPr>
        </p:nvSpPr>
        <p:spPr>
          <a:xfrm>
            <a:off x="224250" y="1211350"/>
            <a:ext cx="3323700" cy="40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Non-fatal (0) vs Fatal (1) samples in original data</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Apply SMOTE to data</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rPr lang="en"/>
              <a:t>Non-fatal (0) vs Fatal (1) samples of data after SMOTE</a:t>
            </a:r>
            <a:endParaRPr/>
          </a:p>
          <a:p>
            <a:pPr indent="0" lvl="0" marL="0" rtl="0" algn="l">
              <a:spcBef>
                <a:spcPts val="1600"/>
              </a:spcBef>
              <a:spcAft>
                <a:spcPts val="1600"/>
              </a:spcAft>
              <a:buNone/>
            </a:pPr>
            <a:r>
              <a:t/>
            </a:r>
            <a:endParaRPr/>
          </a:p>
        </p:txBody>
      </p:sp>
      <p:cxnSp>
        <p:nvCxnSpPr>
          <p:cNvPr id="348" name="Google Shape;348;p42"/>
          <p:cNvCxnSpPr/>
          <p:nvPr/>
        </p:nvCxnSpPr>
        <p:spPr>
          <a:xfrm flipH="1" rot="10800000">
            <a:off x="2787500" y="1833975"/>
            <a:ext cx="1125300" cy="96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42"/>
          <p:cNvCxnSpPr/>
          <p:nvPr/>
        </p:nvCxnSpPr>
        <p:spPr>
          <a:xfrm flipH="1" rot="10800000">
            <a:off x="3203600" y="4178800"/>
            <a:ext cx="709200" cy="3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42"/>
          <p:cNvCxnSpPr>
            <a:endCxn id="351" idx="1"/>
          </p:cNvCxnSpPr>
          <p:nvPr/>
        </p:nvCxnSpPr>
        <p:spPr>
          <a:xfrm flipH="1" rot="10800000">
            <a:off x="2578700" y="2816050"/>
            <a:ext cx="1334100" cy="300"/>
          </a:xfrm>
          <a:prstGeom prst="straightConnector1">
            <a:avLst/>
          </a:prstGeom>
          <a:noFill/>
          <a:ln cap="flat" cmpd="sng" w="9525">
            <a:solidFill>
              <a:schemeClr val="dk2"/>
            </a:solidFill>
            <a:prstDash val="solid"/>
            <a:round/>
            <a:headEnd len="med" w="med" type="none"/>
            <a:tailEnd len="med" w="med" type="triangle"/>
          </a:ln>
        </p:spPr>
      </p:cxnSp>
      <p:pic>
        <p:nvPicPr>
          <p:cNvPr id="352" name="Google Shape;352;p42"/>
          <p:cNvPicPr preferRelativeResize="0"/>
          <p:nvPr/>
        </p:nvPicPr>
        <p:blipFill>
          <a:blip r:embed="rId3">
            <a:alphaModFix/>
          </a:blip>
          <a:stretch>
            <a:fillRect/>
          </a:stretch>
        </p:blipFill>
        <p:spPr>
          <a:xfrm>
            <a:off x="3912800" y="1410675"/>
            <a:ext cx="2524125" cy="619125"/>
          </a:xfrm>
          <a:prstGeom prst="rect">
            <a:avLst/>
          </a:prstGeom>
          <a:noFill/>
          <a:ln>
            <a:noFill/>
          </a:ln>
        </p:spPr>
      </p:pic>
      <p:pic>
        <p:nvPicPr>
          <p:cNvPr id="351" name="Google Shape;351;p42"/>
          <p:cNvPicPr preferRelativeResize="0"/>
          <p:nvPr/>
        </p:nvPicPr>
        <p:blipFill>
          <a:blip r:embed="rId4">
            <a:alphaModFix/>
          </a:blip>
          <a:stretch>
            <a:fillRect/>
          </a:stretch>
        </p:blipFill>
        <p:spPr>
          <a:xfrm>
            <a:off x="3912800" y="2577725"/>
            <a:ext cx="5169201" cy="476650"/>
          </a:xfrm>
          <a:prstGeom prst="rect">
            <a:avLst/>
          </a:prstGeom>
          <a:noFill/>
          <a:ln>
            <a:noFill/>
          </a:ln>
        </p:spPr>
      </p:pic>
      <p:pic>
        <p:nvPicPr>
          <p:cNvPr id="353" name="Google Shape;353;p42"/>
          <p:cNvPicPr preferRelativeResize="0"/>
          <p:nvPr/>
        </p:nvPicPr>
        <p:blipFill>
          <a:blip r:embed="rId5">
            <a:alphaModFix/>
          </a:blip>
          <a:stretch>
            <a:fillRect/>
          </a:stretch>
        </p:blipFill>
        <p:spPr>
          <a:xfrm>
            <a:off x="3912789" y="3690975"/>
            <a:ext cx="2421862" cy="619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2400250" y="4318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SMOTE</a:t>
            </a:r>
            <a:endParaRPr/>
          </a:p>
        </p:txBody>
      </p:sp>
      <p:sp>
        <p:nvSpPr>
          <p:cNvPr id="359" name="Google Shape;359;p43"/>
          <p:cNvSpPr txBox="1"/>
          <p:nvPr>
            <p:ph idx="1" type="body"/>
          </p:nvPr>
        </p:nvSpPr>
        <p:spPr>
          <a:xfrm>
            <a:off x="239675" y="1067225"/>
            <a:ext cx="37953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on original data</a:t>
            </a:r>
            <a:endParaRPr/>
          </a:p>
          <a:p>
            <a:pPr indent="-342900" lvl="0" marL="457200" rtl="0" algn="l">
              <a:spcBef>
                <a:spcPts val="1600"/>
              </a:spcBef>
              <a:spcAft>
                <a:spcPts val="0"/>
              </a:spcAft>
              <a:buSzPts val="1800"/>
              <a:buChar char="-"/>
            </a:pPr>
            <a:r>
              <a:rPr lang="en"/>
              <a:t>Extremely low recall for fatality is true</a:t>
            </a:r>
            <a:endParaRPr/>
          </a:p>
          <a:p>
            <a:pPr indent="0" lvl="0" marL="0" rtl="0" algn="l">
              <a:spcBef>
                <a:spcPts val="1600"/>
              </a:spcBef>
              <a:spcAft>
                <a:spcPts val="0"/>
              </a:spcAft>
              <a:buNone/>
            </a:pPr>
            <a:r>
              <a:rPr lang="en"/>
              <a:t>Logistic Regression after applying SMOTE</a:t>
            </a:r>
            <a:endParaRPr/>
          </a:p>
          <a:p>
            <a:pPr indent="-342900" lvl="0" marL="457200" rtl="0" algn="l">
              <a:spcBef>
                <a:spcPts val="1600"/>
              </a:spcBef>
              <a:spcAft>
                <a:spcPts val="0"/>
              </a:spcAft>
              <a:buSzPts val="1800"/>
              <a:buChar char="-"/>
            </a:pPr>
            <a:r>
              <a:rPr lang="en"/>
              <a:t>Recall increases for fatality is true</a:t>
            </a:r>
            <a:endParaRPr/>
          </a:p>
          <a:p>
            <a:pPr indent="-342900" lvl="0" marL="457200" rtl="0" algn="l">
              <a:spcBef>
                <a:spcPts val="0"/>
              </a:spcBef>
              <a:spcAft>
                <a:spcPts val="0"/>
              </a:spcAft>
              <a:buSzPts val="1800"/>
              <a:buChar char="-"/>
            </a:pPr>
            <a:r>
              <a:rPr lang="en"/>
              <a:t>Precision increase for fatality is false</a:t>
            </a:r>
            <a:endParaRPr/>
          </a:p>
        </p:txBody>
      </p:sp>
      <p:pic>
        <p:nvPicPr>
          <p:cNvPr id="360" name="Google Shape;360;p43"/>
          <p:cNvPicPr preferRelativeResize="0"/>
          <p:nvPr/>
        </p:nvPicPr>
        <p:blipFill>
          <a:blip r:embed="rId3">
            <a:alphaModFix/>
          </a:blip>
          <a:stretch>
            <a:fillRect/>
          </a:stretch>
        </p:blipFill>
        <p:spPr>
          <a:xfrm>
            <a:off x="4093873" y="1211348"/>
            <a:ext cx="4627965" cy="1472900"/>
          </a:xfrm>
          <a:prstGeom prst="rect">
            <a:avLst/>
          </a:prstGeom>
          <a:noFill/>
          <a:ln>
            <a:noFill/>
          </a:ln>
        </p:spPr>
      </p:pic>
      <p:pic>
        <p:nvPicPr>
          <p:cNvPr id="361" name="Google Shape;361;p43"/>
          <p:cNvPicPr preferRelativeResize="0"/>
          <p:nvPr/>
        </p:nvPicPr>
        <p:blipFill>
          <a:blip r:embed="rId4">
            <a:alphaModFix/>
          </a:blip>
          <a:stretch>
            <a:fillRect/>
          </a:stretch>
        </p:blipFill>
        <p:spPr>
          <a:xfrm>
            <a:off x="4103723" y="3037998"/>
            <a:ext cx="4627975" cy="1408514"/>
          </a:xfrm>
          <a:prstGeom prst="rect">
            <a:avLst/>
          </a:prstGeom>
          <a:noFill/>
          <a:ln>
            <a:noFill/>
          </a:ln>
        </p:spPr>
      </p:pic>
      <p:sp>
        <p:nvSpPr>
          <p:cNvPr id="362" name="Google Shape;362;p43"/>
          <p:cNvSpPr/>
          <p:nvPr/>
        </p:nvSpPr>
        <p:spPr>
          <a:xfrm>
            <a:off x="6551325" y="1745225"/>
            <a:ext cx="432300" cy="16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a:off x="6578925" y="3552075"/>
            <a:ext cx="432300" cy="16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a:off x="5719925" y="1579025"/>
            <a:ext cx="432300" cy="16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a:off x="5719925" y="3385875"/>
            <a:ext cx="432300" cy="16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descr="Background pointer shape in timeline graphic" id="370" name="Google Shape;370;p4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1" name="Google Shape;371;p44"/>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Problem Formulation</a:t>
            </a:r>
            <a:endParaRPr b="1" sz="1600">
              <a:solidFill>
                <a:schemeClr val="lt1"/>
              </a:solidFill>
            </a:endParaRPr>
          </a:p>
        </p:txBody>
      </p:sp>
      <p:grpSp>
        <p:nvGrpSpPr>
          <p:cNvPr id="372" name="Google Shape;372;p44"/>
          <p:cNvGrpSpPr/>
          <p:nvPr/>
        </p:nvGrpSpPr>
        <p:grpSpPr>
          <a:xfrm>
            <a:off x="6052995" y="1605340"/>
            <a:ext cx="198900" cy="593656"/>
            <a:chOff x="777447" y="1610215"/>
            <a:chExt cx="198900" cy="593656"/>
          </a:xfrm>
        </p:grpSpPr>
        <p:cxnSp>
          <p:nvCxnSpPr>
            <p:cNvPr id="373" name="Google Shape;373;p4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374" name="Google Shape;374;p4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375" name="Google Shape;375;p4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6" name="Google Shape;376;p44"/>
          <p:cNvSpPr txBox="1"/>
          <p:nvPr>
            <p:ph idx="4294967295" type="body"/>
          </p:nvPr>
        </p:nvSpPr>
        <p:spPr>
          <a:xfrm>
            <a:off x="5502950" y="948450"/>
            <a:ext cx="1455600" cy="593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FFFFFF"/>
                </a:solidFill>
              </a:rPr>
              <a:t>Regression </a:t>
            </a:r>
            <a:endParaRPr sz="1900">
              <a:solidFill>
                <a:srgbClr val="FFFFFF"/>
              </a:solidFill>
            </a:endParaRPr>
          </a:p>
        </p:txBody>
      </p:sp>
      <p:sp>
        <p:nvSpPr>
          <p:cNvPr id="377" name="Google Shape;377;p4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Description</a:t>
            </a:r>
            <a:endParaRPr b="1" sz="1600">
              <a:solidFill>
                <a:schemeClr val="lt1"/>
              </a:solidFill>
            </a:endParaRPr>
          </a:p>
        </p:txBody>
      </p:sp>
      <p:sp>
        <p:nvSpPr>
          <p:cNvPr descr="Background pointer shape in timeline graphic" id="378" name="Google Shape;378;p4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9" name="Google Shape;379;p4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Pattern Recognition</a:t>
            </a:r>
            <a:endParaRPr b="1" sz="1600">
              <a:solidFill>
                <a:schemeClr val="lt1"/>
              </a:solidFill>
            </a:endParaRPr>
          </a:p>
        </p:txBody>
      </p:sp>
      <p:sp>
        <p:nvSpPr>
          <p:cNvPr descr="Background pointer shape in timeline graphic" id="380" name="Google Shape;380;p4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1" name="Google Shape;381;p44"/>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Machine Learning</a:t>
            </a:r>
            <a:endParaRPr b="1" sz="1600">
              <a:solidFill>
                <a:schemeClr val="lt1"/>
              </a:solidFill>
            </a:endParaRPr>
          </a:p>
        </p:txBody>
      </p:sp>
      <p:sp>
        <p:nvSpPr>
          <p:cNvPr descr="Background pointer shape in timeline graphic" id="382" name="Google Shape;382;p4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3" name="Google Shape;383;p4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Inference</a:t>
            </a:r>
            <a:endParaRPr b="1" sz="1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5"/>
          <p:cNvSpPr txBox="1"/>
          <p:nvPr>
            <p:ph type="title"/>
          </p:nvPr>
        </p:nvSpPr>
        <p:spPr>
          <a:xfrm>
            <a:off x="2400250" y="575950"/>
            <a:ext cx="6321600" cy="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Machine Learning  - Going back to Regression </a:t>
            </a:r>
            <a:endParaRPr/>
          </a:p>
        </p:txBody>
      </p:sp>
      <p:sp>
        <p:nvSpPr>
          <p:cNvPr id="389" name="Google Shape;389;p45"/>
          <p:cNvSpPr txBox="1"/>
          <p:nvPr>
            <p:ph idx="1" type="body"/>
          </p:nvPr>
        </p:nvSpPr>
        <p:spPr>
          <a:xfrm>
            <a:off x="2400250" y="1556350"/>
            <a:ext cx="3535200" cy="31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How did it work in the end?</a:t>
            </a:r>
            <a:endParaRPr b="1" sz="2100">
              <a:solidFill>
                <a:schemeClr val="dk1"/>
              </a:solidFill>
            </a:endParaRPr>
          </a:p>
          <a:p>
            <a:pPr indent="-330200" lvl="0" marL="457200" rtl="0" algn="l">
              <a:spcBef>
                <a:spcPts val="1600"/>
              </a:spcBef>
              <a:spcAft>
                <a:spcPts val="0"/>
              </a:spcAft>
              <a:buSzPts val="1600"/>
              <a:buChar char="●"/>
            </a:pPr>
            <a:r>
              <a:rPr lang="en" sz="1600"/>
              <a:t>Once we managed to get the top three variables that had the highest importance, we used logistic regression to plot all three of them against Fatality</a:t>
            </a:r>
            <a:endParaRPr sz="1600"/>
          </a:p>
          <a:p>
            <a:pPr indent="0" lvl="0" marL="0" rtl="0" algn="l">
              <a:spcBef>
                <a:spcPts val="1200"/>
              </a:spcBef>
              <a:spcAft>
                <a:spcPts val="1200"/>
              </a:spcAft>
              <a:buNone/>
            </a:pPr>
            <a:r>
              <a:t/>
            </a:r>
            <a:endParaRPr sz="1600"/>
          </a:p>
        </p:txBody>
      </p:sp>
      <p:sp>
        <p:nvSpPr>
          <p:cNvPr id="390" name="Google Shape;390;p45"/>
          <p:cNvSpPr txBox="1"/>
          <p:nvPr>
            <p:ph idx="2" type="body"/>
          </p:nvPr>
        </p:nvSpPr>
        <p:spPr>
          <a:xfrm>
            <a:off x="5767922" y="16553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b="1" sz="1600">
              <a:solidFill>
                <a:schemeClr val="dk1"/>
              </a:solidFill>
            </a:endParaRPr>
          </a:p>
          <a:p>
            <a:pPr indent="-330200" lvl="0" marL="457200" rtl="0" algn="l">
              <a:spcBef>
                <a:spcPts val="1600"/>
              </a:spcBef>
              <a:spcAft>
                <a:spcPts val="0"/>
              </a:spcAft>
              <a:buSzPts val="1600"/>
              <a:buChar char="●"/>
            </a:pPr>
            <a:r>
              <a:rPr lang="en" sz="1600"/>
              <a:t>Now we have a prediction model for fatality uses 3 variables</a:t>
            </a:r>
            <a:endParaRPr sz="1600"/>
          </a:p>
          <a:p>
            <a:pPr indent="-330200" lvl="1" marL="914400" rtl="0" algn="l">
              <a:spcBef>
                <a:spcPts val="1200"/>
              </a:spcBef>
              <a:spcAft>
                <a:spcPts val="0"/>
              </a:spcAft>
              <a:buSzPts val="1600"/>
              <a:buChar char="○"/>
            </a:pPr>
            <a:r>
              <a:rPr lang="en" sz="1600"/>
              <a:t>Longitude/Latitude</a:t>
            </a:r>
            <a:endParaRPr sz="1600"/>
          </a:p>
          <a:p>
            <a:pPr indent="-330200" lvl="1" marL="914400" rtl="0" algn="l">
              <a:spcBef>
                <a:spcPts val="1200"/>
              </a:spcBef>
              <a:spcAft>
                <a:spcPts val="0"/>
              </a:spcAft>
              <a:buSzPts val="1600"/>
              <a:buChar char="○"/>
            </a:pPr>
            <a:r>
              <a:rPr lang="en" sz="1600"/>
              <a:t>Make</a:t>
            </a:r>
            <a:endParaRPr sz="1600"/>
          </a:p>
          <a:p>
            <a:pPr indent="-330200" lvl="1" marL="914400" rtl="0" algn="l">
              <a:spcBef>
                <a:spcPts val="1200"/>
              </a:spcBef>
              <a:spcAft>
                <a:spcPts val="1200"/>
              </a:spcAft>
              <a:buSzPts val="1600"/>
              <a:buChar char="○"/>
            </a:pPr>
            <a:r>
              <a:rPr lang="en" sz="1600"/>
              <a:t>Board Phase of Flight</a:t>
            </a:r>
            <a:endParaRPr sz="1600"/>
          </a:p>
        </p:txBody>
      </p:sp>
      <p:pic>
        <p:nvPicPr>
          <p:cNvPr id="391" name="Google Shape;391;p45"/>
          <p:cNvPicPr preferRelativeResize="0"/>
          <p:nvPr/>
        </p:nvPicPr>
        <p:blipFill>
          <a:blip r:embed="rId3">
            <a:alphaModFix/>
          </a:blip>
          <a:stretch>
            <a:fillRect/>
          </a:stretch>
        </p:blipFill>
        <p:spPr>
          <a:xfrm>
            <a:off x="304800" y="2274438"/>
            <a:ext cx="2095450" cy="210862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descr="Background pointer shape in timeline graphic" id="396" name="Google Shape;396;p46"/>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7" name="Google Shape;397;p46"/>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Problem Formulation</a:t>
            </a:r>
            <a:endParaRPr b="1" sz="1600">
              <a:solidFill>
                <a:schemeClr val="lt1"/>
              </a:solidFill>
            </a:endParaRPr>
          </a:p>
        </p:txBody>
      </p:sp>
      <p:grpSp>
        <p:nvGrpSpPr>
          <p:cNvPr id="398" name="Google Shape;398;p46"/>
          <p:cNvGrpSpPr/>
          <p:nvPr/>
        </p:nvGrpSpPr>
        <p:grpSpPr>
          <a:xfrm>
            <a:off x="7589845" y="1605340"/>
            <a:ext cx="198900" cy="593656"/>
            <a:chOff x="777447" y="1610215"/>
            <a:chExt cx="198900" cy="593656"/>
          </a:xfrm>
        </p:grpSpPr>
        <p:cxnSp>
          <p:nvCxnSpPr>
            <p:cNvPr id="399" name="Google Shape;399;p4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400" name="Google Shape;400;p4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401" name="Google Shape;401;p4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2" name="Google Shape;402;p46"/>
          <p:cNvSpPr txBox="1"/>
          <p:nvPr>
            <p:ph idx="4294967295" type="body"/>
          </p:nvPr>
        </p:nvSpPr>
        <p:spPr>
          <a:xfrm>
            <a:off x="6866850" y="874100"/>
            <a:ext cx="1644900" cy="593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FFFFFF"/>
                </a:solidFill>
              </a:rPr>
              <a:t>Conclusion</a:t>
            </a:r>
            <a:endParaRPr sz="1900">
              <a:solidFill>
                <a:srgbClr val="FFFFFF"/>
              </a:solidFill>
            </a:endParaRPr>
          </a:p>
        </p:txBody>
      </p:sp>
      <p:sp>
        <p:nvSpPr>
          <p:cNvPr id="403" name="Google Shape;403;p46"/>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Description</a:t>
            </a:r>
            <a:endParaRPr b="1" sz="1600">
              <a:solidFill>
                <a:schemeClr val="lt1"/>
              </a:solidFill>
            </a:endParaRPr>
          </a:p>
        </p:txBody>
      </p:sp>
      <p:sp>
        <p:nvSpPr>
          <p:cNvPr descr="Background pointer shape in timeline graphic" id="404" name="Google Shape;404;p4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5" name="Google Shape;405;p46"/>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Pattern Recognition</a:t>
            </a:r>
            <a:endParaRPr b="1" sz="1600">
              <a:solidFill>
                <a:schemeClr val="lt1"/>
              </a:solidFill>
            </a:endParaRPr>
          </a:p>
        </p:txBody>
      </p:sp>
      <p:sp>
        <p:nvSpPr>
          <p:cNvPr descr="Background pointer shape in timeline graphic" id="406" name="Google Shape;406;p46"/>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7" name="Google Shape;407;p46"/>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Machine Learning</a:t>
            </a:r>
            <a:endParaRPr b="1" sz="1600">
              <a:solidFill>
                <a:schemeClr val="lt1"/>
              </a:solidFill>
            </a:endParaRPr>
          </a:p>
        </p:txBody>
      </p:sp>
      <p:sp>
        <p:nvSpPr>
          <p:cNvPr descr="Background pointer shape in timeline graphic" id="408" name="Google Shape;408;p46"/>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9" name="Google Shape;409;p46"/>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Inference</a:t>
            </a:r>
            <a:endParaRPr b="1" sz="1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7"/>
          <p:cNvSpPr txBox="1"/>
          <p:nvPr>
            <p:ph type="title"/>
          </p:nvPr>
        </p:nvSpPr>
        <p:spPr>
          <a:xfrm>
            <a:off x="2400300" y="4520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our results tell us? </a:t>
            </a:r>
            <a:endParaRPr/>
          </a:p>
        </p:txBody>
      </p:sp>
      <p:sp>
        <p:nvSpPr>
          <p:cNvPr id="415" name="Google Shape;415;p47"/>
          <p:cNvSpPr txBox="1"/>
          <p:nvPr>
            <p:ph idx="1" type="body"/>
          </p:nvPr>
        </p:nvSpPr>
        <p:spPr>
          <a:xfrm>
            <a:off x="2400300" y="1010363"/>
            <a:ext cx="6487200" cy="20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Prediction Model</a:t>
            </a:r>
            <a:endParaRPr b="1" sz="2100">
              <a:solidFill>
                <a:schemeClr val="dk1"/>
              </a:solidFill>
            </a:endParaRPr>
          </a:p>
          <a:p>
            <a:pPr indent="-330200" lvl="0" marL="457200" rtl="0" algn="l">
              <a:spcBef>
                <a:spcPts val="1600"/>
              </a:spcBef>
              <a:spcAft>
                <a:spcPts val="0"/>
              </a:spcAft>
              <a:buSzPts val="1600"/>
              <a:buChar char="●"/>
            </a:pPr>
            <a:r>
              <a:rPr lang="en" sz="1600"/>
              <a:t>Initial Problem: Predict probability of a plane crash being fatal</a:t>
            </a:r>
            <a:endParaRPr sz="1600"/>
          </a:p>
          <a:p>
            <a:pPr indent="-330200" lvl="0" marL="457200" rtl="0" algn="l">
              <a:spcBef>
                <a:spcPts val="1200"/>
              </a:spcBef>
              <a:spcAft>
                <a:spcPts val="1200"/>
              </a:spcAft>
              <a:buSzPts val="1600"/>
              <a:buChar char="●"/>
            </a:pPr>
            <a:r>
              <a:rPr lang="en" sz="1600"/>
              <a:t>Use the  predict_proba  function to predict fatality probability with our Logistic Regression Model (SMOTE) given a certain set of values</a:t>
            </a:r>
            <a:endParaRPr sz="1600"/>
          </a:p>
        </p:txBody>
      </p:sp>
      <p:pic>
        <p:nvPicPr>
          <p:cNvPr id="416" name="Google Shape;416;p47"/>
          <p:cNvPicPr preferRelativeResize="0"/>
          <p:nvPr/>
        </p:nvPicPr>
        <p:blipFill>
          <a:blip r:embed="rId3">
            <a:alphaModFix/>
          </a:blip>
          <a:stretch>
            <a:fillRect/>
          </a:stretch>
        </p:blipFill>
        <p:spPr>
          <a:xfrm>
            <a:off x="2350075" y="3137813"/>
            <a:ext cx="5436626" cy="205825"/>
          </a:xfrm>
          <a:prstGeom prst="rect">
            <a:avLst/>
          </a:prstGeom>
          <a:noFill/>
          <a:ln>
            <a:noFill/>
          </a:ln>
        </p:spPr>
      </p:pic>
      <p:pic>
        <p:nvPicPr>
          <p:cNvPr id="417" name="Google Shape;417;p47"/>
          <p:cNvPicPr preferRelativeResize="0"/>
          <p:nvPr/>
        </p:nvPicPr>
        <p:blipFill>
          <a:blip r:embed="rId4">
            <a:alphaModFix/>
          </a:blip>
          <a:stretch>
            <a:fillRect/>
          </a:stretch>
        </p:blipFill>
        <p:spPr>
          <a:xfrm>
            <a:off x="2400300" y="3598350"/>
            <a:ext cx="3743851" cy="939450"/>
          </a:xfrm>
          <a:prstGeom prst="rect">
            <a:avLst/>
          </a:prstGeom>
          <a:noFill/>
          <a:ln>
            <a:noFill/>
          </a:ln>
        </p:spPr>
      </p:pic>
      <p:sp>
        <p:nvSpPr>
          <p:cNvPr id="418" name="Google Shape;418;p47"/>
          <p:cNvSpPr txBox="1"/>
          <p:nvPr/>
        </p:nvSpPr>
        <p:spPr>
          <a:xfrm>
            <a:off x="241275" y="2380873"/>
            <a:ext cx="1416300" cy="21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List(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Longitude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Latitude,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Phase.of.Flight,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Make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predict_proba</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returns  fatality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probability </a:t>
            </a:r>
            <a:endParaRPr>
              <a:latin typeface="Lato"/>
              <a:ea typeface="Lato"/>
              <a:cs typeface="Lato"/>
              <a:sym typeface="Lato"/>
            </a:endParaRPr>
          </a:p>
        </p:txBody>
      </p:sp>
      <p:cxnSp>
        <p:nvCxnSpPr>
          <p:cNvPr id="419" name="Google Shape;419;p47"/>
          <p:cNvCxnSpPr>
            <a:endCxn id="416" idx="1"/>
          </p:cNvCxnSpPr>
          <p:nvPr/>
        </p:nvCxnSpPr>
        <p:spPr>
          <a:xfrm>
            <a:off x="1546375" y="3240725"/>
            <a:ext cx="803700" cy="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47"/>
          <p:cNvCxnSpPr/>
          <p:nvPr/>
        </p:nvCxnSpPr>
        <p:spPr>
          <a:xfrm>
            <a:off x="1546375" y="4329800"/>
            <a:ext cx="803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did we learn beyond the course?</a:t>
            </a:r>
            <a:endParaRPr sz="2400"/>
          </a:p>
        </p:txBody>
      </p:sp>
      <p:sp>
        <p:nvSpPr>
          <p:cNvPr id="426" name="Google Shape;426;p48"/>
          <p:cNvSpPr txBox="1"/>
          <p:nvPr>
            <p:ph idx="1" type="body"/>
          </p:nvPr>
        </p:nvSpPr>
        <p:spPr>
          <a:xfrm>
            <a:off x="2400247" y="1331425"/>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Data Visualization - World Map</a:t>
            </a:r>
            <a:endParaRPr sz="1800"/>
          </a:p>
          <a:p>
            <a:pPr indent="-342900" lvl="0" marL="457200" rtl="0" algn="l">
              <a:spcBef>
                <a:spcPts val="0"/>
              </a:spcBef>
              <a:spcAft>
                <a:spcPts val="0"/>
              </a:spcAft>
              <a:buSzPts val="1800"/>
              <a:buAutoNum type="arabicPeriod"/>
            </a:pPr>
            <a:r>
              <a:rPr lang="en" sz="1800"/>
              <a:t>One-Hot Encoding</a:t>
            </a:r>
            <a:endParaRPr sz="1800"/>
          </a:p>
          <a:p>
            <a:pPr indent="-342900" lvl="0" marL="457200" rtl="0" algn="l">
              <a:spcBef>
                <a:spcPts val="0"/>
              </a:spcBef>
              <a:spcAft>
                <a:spcPts val="0"/>
              </a:spcAft>
              <a:buSzPts val="1800"/>
              <a:buAutoNum type="arabicPeriod"/>
            </a:pPr>
            <a:r>
              <a:rPr lang="en" sz="1800"/>
              <a:t>Random Forest Classification and Variable Importance</a:t>
            </a:r>
            <a:endParaRPr sz="1800"/>
          </a:p>
          <a:p>
            <a:pPr indent="-342900" lvl="0" marL="457200" rtl="0" algn="l">
              <a:spcBef>
                <a:spcPts val="0"/>
              </a:spcBef>
              <a:spcAft>
                <a:spcPts val="0"/>
              </a:spcAft>
              <a:buSzPts val="1800"/>
              <a:buAutoNum type="arabicPeriod"/>
            </a:pPr>
            <a:r>
              <a:rPr lang="en" sz="1800"/>
              <a:t>Logistic Regression and predict_proba</a:t>
            </a:r>
            <a:endParaRPr sz="1800"/>
          </a:p>
          <a:p>
            <a:pPr indent="-342900" lvl="0" marL="457200" rtl="0" algn="l">
              <a:spcBef>
                <a:spcPts val="0"/>
              </a:spcBef>
              <a:spcAft>
                <a:spcPts val="0"/>
              </a:spcAft>
              <a:buSzPts val="1800"/>
              <a:buAutoNum type="arabicPeriod"/>
            </a:pPr>
            <a:r>
              <a:rPr lang="en" sz="1800"/>
              <a:t>Metrics: f1 score, precision, recall</a:t>
            </a:r>
            <a:endParaRPr sz="1800"/>
          </a:p>
          <a:p>
            <a:pPr indent="-342900" lvl="0" marL="457200" rtl="0" algn="l">
              <a:spcBef>
                <a:spcPts val="0"/>
              </a:spcBef>
              <a:spcAft>
                <a:spcPts val="0"/>
              </a:spcAft>
              <a:buSzPts val="1800"/>
              <a:buAutoNum type="arabicPeriod"/>
            </a:pPr>
            <a:r>
              <a:rPr lang="en" sz="1800">
                <a:solidFill>
                  <a:srgbClr val="333333"/>
                </a:solidFill>
              </a:rPr>
              <a:t>Class Imbalance and Synthetic Minority Oversampling Technique (SMOTE)</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graphicFrame>
        <p:nvGraphicFramePr>
          <p:cNvPr id="432" name="Google Shape;432;p49"/>
          <p:cNvGraphicFramePr/>
          <p:nvPr/>
        </p:nvGraphicFramePr>
        <p:xfrm>
          <a:off x="952500" y="1196450"/>
          <a:ext cx="3000000" cy="3000000"/>
        </p:xfrm>
        <a:graphic>
          <a:graphicData uri="http://schemas.openxmlformats.org/drawingml/2006/table">
            <a:tbl>
              <a:tblPr>
                <a:noFill/>
                <a:tableStyleId>{15FEAD22-56FA-49D9-98AA-0621B41ADA75}</a:tableStyleId>
              </a:tblPr>
              <a:tblGrid>
                <a:gridCol w="3619500"/>
                <a:gridCol w="3619500"/>
              </a:tblGrid>
              <a:tr h="381000">
                <a:tc>
                  <a:txBody>
                    <a:bodyPr/>
                    <a:lstStyle/>
                    <a:p>
                      <a:pPr indent="0" lvl="0" marL="0" rtl="0" algn="ctr">
                        <a:spcBef>
                          <a:spcPts val="0"/>
                        </a:spcBef>
                        <a:spcAft>
                          <a:spcPts val="0"/>
                        </a:spcAft>
                        <a:buNone/>
                      </a:pPr>
                      <a:r>
                        <a:rPr b="1" lang="en"/>
                        <a:t>Process</a:t>
                      </a:r>
                      <a:endParaRPr b="1"/>
                    </a:p>
                  </a:txBody>
                  <a:tcPr marT="91425" marB="91425" marR="91425" marL="91425"/>
                </a:tc>
                <a:tc>
                  <a:txBody>
                    <a:bodyPr/>
                    <a:lstStyle/>
                    <a:p>
                      <a:pPr indent="0" lvl="0" marL="0" rtl="0" algn="ctr">
                        <a:spcBef>
                          <a:spcPts val="0"/>
                        </a:spcBef>
                        <a:spcAft>
                          <a:spcPts val="0"/>
                        </a:spcAft>
                        <a:buNone/>
                      </a:pPr>
                      <a:r>
                        <a:t/>
                      </a:r>
                      <a:endParaRPr b="1"/>
                    </a:p>
                  </a:txBody>
                  <a:tcPr marT="91425" marB="91425" marR="91425" marL="91425"/>
                </a:tc>
              </a:tr>
              <a:tr h="381000">
                <a:tc>
                  <a:txBody>
                    <a:bodyPr/>
                    <a:lstStyle/>
                    <a:p>
                      <a:pPr indent="0" lvl="0" marL="0" rtl="0" algn="l">
                        <a:spcBef>
                          <a:spcPts val="0"/>
                        </a:spcBef>
                        <a:spcAft>
                          <a:spcPts val="0"/>
                        </a:spcAft>
                        <a:buNone/>
                      </a:pPr>
                      <a:r>
                        <a:rPr lang="en"/>
                        <a:t>Data </a:t>
                      </a:r>
                      <a:r>
                        <a:rPr lang="en"/>
                        <a:t>Preparation </a:t>
                      </a:r>
                      <a:endParaRPr/>
                    </a:p>
                  </a:txBody>
                  <a:tcPr marT="91425" marB="91425" marR="91425" marL="91425"/>
                </a:tc>
                <a:tc>
                  <a:txBody>
                    <a:bodyPr/>
                    <a:lstStyle/>
                    <a:p>
                      <a:pPr indent="0" lvl="0" marL="0" rtl="0" algn="l">
                        <a:spcBef>
                          <a:spcPts val="0"/>
                        </a:spcBef>
                        <a:spcAft>
                          <a:spcPts val="0"/>
                        </a:spcAft>
                        <a:buNone/>
                      </a:pPr>
                      <a:r>
                        <a:rPr lang="en"/>
                        <a:t>Jin Han, Hao Zhi</a:t>
                      </a:r>
                      <a:endParaRPr/>
                    </a:p>
                  </a:txBody>
                  <a:tcPr marT="91425" marB="91425" marR="91425" marL="91425"/>
                </a:tc>
              </a:tr>
              <a:tr h="381000">
                <a:tc>
                  <a:txBody>
                    <a:bodyPr/>
                    <a:lstStyle/>
                    <a:p>
                      <a:pPr indent="0" lvl="0" marL="0" rtl="0" algn="l">
                        <a:spcBef>
                          <a:spcPts val="0"/>
                        </a:spcBef>
                        <a:spcAft>
                          <a:spcPts val="0"/>
                        </a:spcAft>
                        <a:buNone/>
                      </a:pPr>
                      <a:r>
                        <a:rPr lang="en"/>
                        <a:t>Exploratory Analysis</a:t>
                      </a:r>
                      <a:endParaRPr/>
                    </a:p>
                  </a:txBody>
                  <a:tcPr marT="91425" marB="91425" marR="91425" marL="91425"/>
                </a:tc>
                <a:tc>
                  <a:txBody>
                    <a:bodyPr/>
                    <a:lstStyle/>
                    <a:p>
                      <a:pPr indent="0" lvl="0" marL="0" rtl="0" algn="l">
                        <a:spcBef>
                          <a:spcPts val="0"/>
                        </a:spcBef>
                        <a:spcAft>
                          <a:spcPts val="0"/>
                        </a:spcAft>
                        <a:buNone/>
                      </a:pPr>
                      <a:r>
                        <a:rPr lang="en"/>
                        <a:t>All</a:t>
                      </a:r>
                      <a:endParaRPr/>
                    </a:p>
                  </a:txBody>
                  <a:tcPr marT="91425" marB="91425" marR="91425" marL="91425"/>
                </a:tc>
              </a:tr>
              <a:tr h="381000">
                <a:tc>
                  <a:txBody>
                    <a:bodyPr/>
                    <a:lstStyle/>
                    <a:p>
                      <a:pPr indent="0" lvl="0" marL="0" rtl="0" algn="l">
                        <a:spcBef>
                          <a:spcPts val="0"/>
                        </a:spcBef>
                        <a:spcAft>
                          <a:spcPts val="0"/>
                        </a:spcAft>
                        <a:buNone/>
                      </a:pPr>
                      <a:r>
                        <a:rPr lang="en"/>
                        <a:t>Analytic Visualization</a:t>
                      </a:r>
                      <a:endParaRPr/>
                    </a:p>
                  </a:txBody>
                  <a:tcPr marT="91425" marB="91425" marR="91425" marL="91425"/>
                </a:tc>
                <a:tc>
                  <a:txBody>
                    <a:bodyPr/>
                    <a:lstStyle/>
                    <a:p>
                      <a:pPr indent="0" lvl="0" marL="0" rtl="0" algn="l">
                        <a:spcBef>
                          <a:spcPts val="0"/>
                        </a:spcBef>
                        <a:spcAft>
                          <a:spcPts val="0"/>
                        </a:spcAft>
                        <a:buNone/>
                      </a:pPr>
                      <a:r>
                        <a:rPr lang="en"/>
                        <a:t>All</a:t>
                      </a:r>
                      <a:endParaRPr/>
                    </a:p>
                  </a:txBody>
                  <a:tcPr marT="91425" marB="91425" marR="91425" marL="91425"/>
                </a:tc>
              </a:tr>
              <a:tr h="381000">
                <a:tc>
                  <a:txBody>
                    <a:bodyPr/>
                    <a:lstStyle/>
                    <a:p>
                      <a:pPr indent="0" lvl="0" marL="0" rtl="0" algn="l">
                        <a:spcBef>
                          <a:spcPts val="0"/>
                        </a:spcBef>
                        <a:spcAft>
                          <a:spcPts val="0"/>
                        </a:spcAft>
                        <a:buNone/>
                      </a:pPr>
                      <a:r>
                        <a:rPr lang="en"/>
                        <a:t>Machine Learning</a:t>
                      </a:r>
                      <a:endParaRPr/>
                    </a:p>
                  </a:txBody>
                  <a:tcPr marT="91425" marB="91425" marR="91425" marL="91425"/>
                </a:tc>
                <a:tc>
                  <a:txBody>
                    <a:bodyPr/>
                    <a:lstStyle/>
                    <a:p>
                      <a:pPr indent="0" lvl="0" marL="0" rtl="0" algn="l">
                        <a:spcBef>
                          <a:spcPts val="0"/>
                        </a:spcBef>
                        <a:spcAft>
                          <a:spcPts val="0"/>
                        </a:spcAft>
                        <a:buNone/>
                      </a:pPr>
                      <a:r>
                        <a:rPr lang="en"/>
                        <a:t>All</a:t>
                      </a:r>
                      <a:endParaRPr/>
                    </a:p>
                  </a:txBody>
                  <a:tcPr marT="91425" marB="91425" marR="91425" marL="91425"/>
                </a:tc>
              </a:tr>
              <a:tr h="381000">
                <a:tc>
                  <a:txBody>
                    <a:bodyPr/>
                    <a:lstStyle/>
                    <a:p>
                      <a:pPr indent="0" lvl="0" marL="0" rtl="0" algn="l">
                        <a:spcBef>
                          <a:spcPts val="0"/>
                        </a:spcBef>
                        <a:spcAft>
                          <a:spcPts val="0"/>
                        </a:spcAft>
                        <a:buNone/>
                      </a:pPr>
                      <a:r>
                        <a:rPr lang="en"/>
                        <a:t>Statistical Inference</a:t>
                      </a:r>
                      <a:endParaRPr/>
                    </a:p>
                  </a:txBody>
                  <a:tcPr marT="91425" marB="91425" marR="91425" marL="91425"/>
                </a:tc>
                <a:tc>
                  <a:txBody>
                    <a:bodyPr/>
                    <a:lstStyle/>
                    <a:p>
                      <a:pPr indent="0" lvl="0" marL="0" rtl="0" algn="l">
                        <a:spcBef>
                          <a:spcPts val="0"/>
                        </a:spcBef>
                        <a:spcAft>
                          <a:spcPts val="0"/>
                        </a:spcAft>
                        <a:buNone/>
                      </a:pPr>
                      <a:r>
                        <a:rPr lang="en"/>
                        <a:t>All</a:t>
                      </a:r>
                      <a:endParaRPr/>
                    </a:p>
                  </a:txBody>
                  <a:tcPr marT="91425" marB="91425" marR="91425" marL="91425"/>
                </a:tc>
              </a:tr>
              <a:tr h="381000">
                <a:tc>
                  <a:txBody>
                    <a:bodyPr/>
                    <a:lstStyle/>
                    <a:p>
                      <a:pPr indent="0" lvl="0" marL="0" rtl="0" algn="l">
                        <a:spcBef>
                          <a:spcPts val="0"/>
                        </a:spcBef>
                        <a:spcAft>
                          <a:spcPts val="0"/>
                        </a:spcAft>
                        <a:buNone/>
                      </a:pPr>
                      <a:r>
                        <a:rPr lang="en"/>
                        <a:t>Presentation Preparation</a:t>
                      </a:r>
                      <a:endParaRPr/>
                    </a:p>
                  </a:txBody>
                  <a:tcPr marT="91425" marB="91425" marR="91425" marL="91425"/>
                </a:tc>
                <a:tc>
                  <a:txBody>
                    <a:bodyPr/>
                    <a:lstStyle/>
                    <a:p>
                      <a:pPr indent="0" lvl="0" marL="0" rtl="0" algn="l">
                        <a:spcBef>
                          <a:spcPts val="0"/>
                        </a:spcBef>
                        <a:spcAft>
                          <a:spcPts val="0"/>
                        </a:spcAft>
                        <a:buNone/>
                      </a:pPr>
                      <a:r>
                        <a:rPr lang="en"/>
                        <a:t>All</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4776900" y="177630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The End </a:t>
            </a:r>
            <a:endParaRPr sz="4800">
              <a:solidFill>
                <a:srgbClr val="FFFFFF"/>
              </a:solidFill>
            </a:endParaRPr>
          </a:p>
        </p:txBody>
      </p:sp>
      <p:pic>
        <p:nvPicPr>
          <p:cNvPr id="438" name="Google Shape;438;p50"/>
          <p:cNvPicPr preferRelativeResize="0"/>
          <p:nvPr/>
        </p:nvPicPr>
        <p:blipFill>
          <a:blip r:embed="rId3">
            <a:alphaModFix/>
          </a:blip>
          <a:stretch>
            <a:fillRect/>
          </a:stretch>
        </p:blipFill>
        <p:spPr>
          <a:xfrm>
            <a:off x="606900" y="1381125"/>
            <a:ext cx="3581400" cy="2381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1"/>
          <p:cNvSpPr txBox="1"/>
          <p:nvPr>
            <p:ph type="title"/>
          </p:nvPr>
        </p:nvSpPr>
        <p:spPr>
          <a:xfrm>
            <a:off x="4776900" y="177630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Time for </a:t>
            </a:r>
            <a:endParaRPr sz="4800">
              <a:solidFill>
                <a:srgbClr val="FFFFFF"/>
              </a:solidFill>
            </a:endParaRPr>
          </a:p>
          <a:p>
            <a:pPr indent="0" lvl="0" marL="0" rtl="0" algn="ctr">
              <a:spcBef>
                <a:spcPts val="0"/>
              </a:spcBef>
              <a:spcAft>
                <a:spcPts val="0"/>
              </a:spcAft>
              <a:buNone/>
            </a:pPr>
            <a:r>
              <a:rPr lang="en" sz="4800">
                <a:solidFill>
                  <a:srgbClr val="FFFFFF"/>
                </a:solidFill>
              </a:rPr>
              <a:t>Q &amp; A</a:t>
            </a:r>
            <a:endParaRPr sz="4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400250" y="423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103" name="Google Shape;103;p16"/>
          <p:cNvSpPr txBox="1"/>
          <p:nvPr>
            <p:ph idx="1" type="body"/>
          </p:nvPr>
        </p:nvSpPr>
        <p:spPr>
          <a:xfrm>
            <a:off x="2400300" y="993075"/>
            <a:ext cx="3116100" cy="3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Our Rationale</a:t>
            </a:r>
            <a:endParaRPr sz="1600"/>
          </a:p>
          <a:p>
            <a:pPr indent="-330200" lvl="0" marL="457200" rtl="0" algn="l">
              <a:spcBef>
                <a:spcPts val="1600"/>
              </a:spcBef>
              <a:spcAft>
                <a:spcPts val="1200"/>
              </a:spcAft>
              <a:buSzPts val="1600"/>
              <a:buChar char="●"/>
            </a:pPr>
            <a:r>
              <a:rPr lang="en" sz="1600"/>
              <a:t>We decided that we wanted to focus on predicting which variables are most significant in causing a crash that would result in fatalities. </a:t>
            </a:r>
            <a:endParaRPr sz="1600"/>
          </a:p>
        </p:txBody>
      </p:sp>
      <p:sp>
        <p:nvSpPr>
          <p:cNvPr id="104" name="Google Shape;104;p16"/>
          <p:cNvSpPr txBox="1"/>
          <p:nvPr>
            <p:ph idx="2" type="body"/>
          </p:nvPr>
        </p:nvSpPr>
        <p:spPr>
          <a:xfrm>
            <a:off x="5650572" y="9930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Our Problem</a:t>
            </a:r>
            <a:endParaRPr b="1" sz="2100">
              <a:solidFill>
                <a:schemeClr val="dk1"/>
              </a:solidFill>
            </a:endParaRPr>
          </a:p>
          <a:p>
            <a:pPr indent="-330200" lvl="0" marL="457200" rtl="0" algn="l">
              <a:spcBef>
                <a:spcPts val="1600"/>
              </a:spcBef>
              <a:spcAft>
                <a:spcPts val="1200"/>
              </a:spcAft>
              <a:buSzPts val="1600"/>
              <a:buChar char="●"/>
            </a:pPr>
            <a:r>
              <a:rPr b="1" lang="en" sz="1600"/>
              <a:t>What is the </a:t>
            </a:r>
            <a:r>
              <a:rPr b="1" lang="en" sz="1600"/>
              <a:t>probability</a:t>
            </a:r>
            <a:r>
              <a:rPr b="1" lang="en" sz="1600"/>
              <a:t> that a plane crash will result in fatalities?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110" name="Google Shape;110;p17"/>
          <p:cNvSpPr txBox="1"/>
          <p:nvPr>
            <p:ph idx="1" type="body"/>
          </p:nvPr>
        </p:nvSpPr>
        <p:spPr>
          <a:xfrm>
            <a:off x="2400300" y="1221675"/>
            <a:ext cx="3071400" cy="33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Dataset Preparation</a:t>
            </a:r>
            <a:endParaRPr b="1" sz="2100">
              <a:solidFill>
                <a:schemeClr val="dk1"/>
              </a:solidFill>
            </a:endParaRPr>
          </a:p>
          <a:p>
            <a:pPr indent="-330200" lvl="0" marL="457200" rtl="0" algn="l">
              <a:spcBef>
                <a:spcPts val="1600"/>
              </a:spcBef>
              <a:spcAft>
                <a:spcPts val="0"/>
              </a:spcAft>
              <a:buSzPts val="1600"/>
              <a:buChar char="●"/>
            </a:pPr>
            <a:r>
              <a:rPr lang="en"/>
              <a:t>Removed crashes prior to year 2000 as we felt that the development of aviation prior to year 2000 would not be representative of the current technological state of aviation </a:t>
            </a:r>
            <a:endParaRPr/>
          </a:p>
          <a:p>
            <a:pPr indent="-330200" lvl="0" marL="457200" rtl="0" algn="l">
              <a:spcBef>
                <a:spcPts val="1200"/>
              </a:spcBef>
              <a:spcAft>
                <a:spcPts val="1200"/>
              </a:spcAft>
              <a:buSzPts val="1600"/>
              <a:buChar char="●"/>
            </a:pPr>
            <a:r>
              <a:rPr lang="en"/>
              <a:t>Removed crashes where the take-off occurred outside of the United States</a:t>
            </a:r>
            <a:r>
              <a:rPr lang="en" sz="1600"/>
              <a:t> </a:t>
            </a:r>
            <a:endParaRPr sz="1600"/>
          </a:p>
        </p:txBody>
      </p:sp>
      <p:sp>
        <p:nvSpPr>
          <p:cNvPr id="111" name="Google Shape;111;p17"/>
          <p:cNvSpPr txBox="1"/>
          <p:nvPr>
            <p:ph idx="2" type="body"/>
          </p:nvPr>
        </p:nvSpPr>
        <p:spPr>
          <a:xfrm>
            <a:off x="5707447" y="13740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p>
          <a:p>
            <a:pPr indent="-317500" lvl="0" marL="457200" rtl="0" algn="l">
              <a:spcBef>
                <a:spcPts val="1200"/>
              </a:spcBef>
              <a:spcAft>
                <a:spcPts val="0"/>
              </a:spcAft>
              <a:buSzPts val="1400"/>
              <a:buChar char="●"/>
            </a:pPr>
            <a:r>
              <a:rPr lang="en"/>
              <a:t>Removed cases with unavailable Injury Severity data</a:t>
            </a:r>
            <a:endParaRPr/>
          </a:p>
          <a:p>
            <a:pPr indent="-317500" lvl="0" marL="457200" rtl="0" algn="l">
              <a:spcBef>
                <a:spcPts val="1200"/>
              </a:spcBef>
              <a:spcAft>
                <a:spcPts val="1200"/>
              </a:spcAft>
              <a:buSzPts val="1400"/>
              <a:buChar char="●"/>
            </a:pPr>
            <a:r>
              <a:rPr lang="en"/>
              <a:t>Created a new column, “Fatality”, with value  “1 ” if there was fatality, and “0” is there was no fatality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117" name="Google Shape;117;p18"/>
          <p:cNvSpPr txBox="1"/>
          <p:nvPr>
            <p:ph idx="1" type="body"/>
          </p:nvPr>
        </p:nvSpPr>
        <p:spPr>
          <a:xfrm>
            <a:off x="2400300" y="1221675"/>
            <a:ext cx="3071400" cy="33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Dataset Preparation</a:t>
            </a:r>
            <a:endParaRPr b="1" sz="2100">
              <a:solidFill>
                <a:schemeClr val="dk1"/>
              </a:solidFill>
            </a:endParaRPr>
          </a:p>
          <a:p>
            <a:pPr indent="-330200" lvl="0" marL="457200" rtl="0" algn="l">
              <a:spcBef>
                <a:spcPts val="1600"/>
              </a:spcBef>
              <a:spcAft>
                <a:spcPts val="0"/>
              </a:spcAft>
              <a:buSzPts val="1600"/>
              <a:buChar char="●"/>
            </a:pPr>
            <a:r>
              <a:rPr lang="en" sz="1600"/>
              <a:t>Filled in missing Latitude/Longitude values with the mean of other Latitude/Longitude values from the same Location</a:t>
            </a:r>
            <a:endParaRPr sz="1600"/>
          </a:p>
          <a:p>
            <a:pPr indent="0" lvl="0" marL="0" rtl="0" algn="l">
              <a:spcBef>
                <a:spcPts val="1200"/>
              </a:spcBef>
              <a:spcAft>
                <a:spcPts val="1200"/>
              </a:spcAft>
              <a:buNone/>
            </a:pPr>
            <a:r>
              <a:t/>
            </a:r>
            <a:endParaRPr/>
          </a:p>
        </p:txBody>
      </p:sp>
      <p:sp>
        <p:nvSpPr>
          <p:cNvPr id="118" name="Google Shape;118;p18"/>
          <p:cNvSpPr txBox="1"/>
          <p:nvPr>
            <p:ph idx="2" type="body"/>
          </p:nvPr>
        </p:nvSpPr>
        <p:spPr>
          <a:xfrm>
            <a:off x="5707447" y="13740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p>
          <a:p>
            <a:pPr indent="-330200" lvl="0" marL="457200" rtl="0" algn="l">
              <a:spcBef>
                <a:spcPts val="1200"/>
              </a:spcBef>
              <a:spcAft>
                <a:spcPts val="1200"/>
              </a:spcAft>
              <a:buSzPts val="1600"/>
              <a:buChar char="●"/>
            </a:pPr>
            <a:r>
              <a:rPr lang="en" sz="1600"/>
              <a:t>For the “Make” variable, the top 9  most frequent variables remained.  Other less frequent makes were combined into “Others”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descr="Background pointer shape in timeline graphic" id="123" name="Google Shape;123;p1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9"/>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Problem Formulation</a:t>
            </a:r>
            <a:endParaRPr b="1" sz="1600">
              <a:solidFill>
                <a:schemeClr val="lt1"/>
              </a:solidFill>
            </a:endParaRPr>
          </a:p>
        </p:txBody>
      </p:sp>
      <p:grpSp>
        <p:nvGrpSpPr>
          <p:cNvPr id="125" name="Google Shape;125;p19"/>
          <p:cNvGrpSpPr/>
          <p:nvPr/>
        </p:nvGrpSpPr>
        <p:grpSpPr>
          <a:xfrm>
            <a:off x="2645670" y="1610215"/>
            <a:ext cx="198900" cy="593656"/>
            <a:chOff x="777447" y="1610215"/>
            <a:chExt cx="198900" cy="593656"/>
          </a:xfrm>
        </p:grpSpPr>
        <p:cxnSp>
          <p:nvCxnSpPr>
            <p:cNvPr id="126" name="Google Shape;126;p1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7" name="Google Shape;127;p1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28" name="Google Shape;128;p1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Description</a:t>
            </a:r>
            <a:endParaRPr b="1" sz="1600">
              <a:solidFill>
                <a:schemeClr val="lt1"/>
              </a:solidFill>
            </a:endParaRPr>
          </a:p>
        </p:txBody>
      </p:sp>
      <p:sp>
        <p:nvSpPr>
          <p:cNvPr descr="Background pointer shape in timeline graphic" id="130" name="Google Shape;130;p1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9"/>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Pattern Recognition</a:t>
            </a:r>
            <a:endParaRPr b="1" sz="1600">
              <a:solidFill>
                <a:schemeClr val="lt1"/>
              </a:solidFill>
            </a:endParaRPr>
          </a:p>
        </p:txBody>
      </p:sp>
      <p:sp>
        <p:nvSpPr>
          <p:cNvPr descr="Background pointer shape in timeline graphic" id="132" name="Google Shape;132;p1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3" name="Google Shape;133;p19"/>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Machine Learning</a:t>
            </a:r>
            <a:endParaRPr b="1" sz="1600">
              <a:solidFill>
                <a:schemeClr val="lt1"/>
              </a:solidFill>
            </a:endParaRPr>
          </a:p>
        </p:txBody>
      </p:sp>
      <p:sp>
        <p:nvSpPr>
          <p:cNvPr descr="Background pointer shape in timeline graphic" id="134" name="Google Shape;134;p1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9"/>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Statistical Inference</a:t>
            </a:r>
            <a:endParaRPr b="1" sz="1600">
              <a:solidFill>
                <a:schemeClr val="lt1"/>
              </a:solidFill>
            </a:endParaRPr>
          </a:p>
        </p:txBody>
      </p:sp>
      <p:sp>
        <p:nvSpPr>
          <p:cNvPr id="136" name="Google Shape;136;p19"/>
          <p:cNvSpPr txBox="1"/>
          <p:nvPr>
            <p:ph idx="4294967295" type="body"/>
          </p:nvPr>
        </p:nvSpPr>
        <p:spPr>
          <a:xfrm>
            <a:off x="1242425" y="883850"/>
            <a:ext cx="3005400" cy="593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FFFFFF"/>
                </a:solidFill>
              </a:rPr>
              <a:t>Exploratory Analysis</a:t>
            </a:r>
            <a:endParaRPr sz="2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Description</a:t>
            </a:r>
            <a:endParaRPr/>
          </a:p>
        </p:txBody>
      </p:sp>
      <p:sp>
        <p:nvSpPr>
          <p:cNvPr id="142" name="Google Shape;142;p20"/>
          <p:cNvSpPr txBox="1"/>
          <p:nvPr>
            <p:ph idx="1" type="body"/>
          </p:nvPr>
        </p:nvSpPr>
        <p:spPr>
          <a:xfrm>
            <a:off x="2449048" y="1297875"/>
            <a:ext cx="56760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a:t>
            </a:r>
            <a:r>
              <a:rPr b="1" lang="en" sz="1800"/>
              <a:t>.info() </a:t>
            </a:r>
            <a:r>
              <a:rPr lang="en" sz="1800"/>
              <a:t>on the data, we realised that a large number of the variables in the dataset were  of the </a:t>
            </a:r>
            <a:r>
              <a:rPr b="1" lang="en" sz="1800"/>
              <a:t>“object”</a:t>
            </a:r>
            <a:r>
              <a:rPr lang="en" sz="1800"/>
              <a:t> data type. </a:t>
            </a:r>
            <a:endParaRPr sz="1800"/>
          </a:p>
          <a:p>
            <a:pPr indent="-342900" lvl="0" marL="457200" rtl="0" algn="l">
              <a:spcBef>
                <a:spcPts val="1200"/>
              </a:spcBef>
              <a:spcAft>
                <a:spcPts val="0"/>
              </a:spcAft>
              <a:buSzPts val="1800"/>
              <a:buChar char="●"/>
            </a:pPr>
            <a:r>
              <a:rPr lang="en" sz="1800"/>
              <a:t>W</a:t>
            </a:r>
            <a:r>
              <a:rPr lang="en" sz="1800"/>
              <a:t>e ran exploratory analysis of all of the variables using </a:t>
            </a:r>
            <a:r>
              <a:rPr b="1" lang="en" sz="1800"/>
              <a:t>.describe() </a:t>
            </a:r>
            <a:r>
              <a:rPr lang="en" sz="1800"/>
              <a:t>and </a:t>
            </a:r>
            <a:r>
              <a:rPr b="1" lang="en" sz="1800"/>
              <a:t>countplots </a:t>
            </a:r>
            <a:endParaRPr b="1" sz="1800"/>
          </a:p>
          <a:p>
            <a:pPr indent="-342900" lvl="0" marL="457200" rtl="0" algn="l">
              <a:spcBef>
                <a:spcPts val="1200"/>
              </a:spcBef>
              <a:spcAft>
                <a:spcPts val="1200"/>
              </a:spcAft>
              <a:buSzPts val="1800"/>
              <a:buChar char="●"/>
            </a:pPr>
            <a:r>
              <a:rPr lang="en" sz="1800"/>
              <a:t>We also created a map visualisation of the locations where the plane crash occurred using </a:t>
            </a:r>
            <a:r>
              <a:rPr b="1" lang="en" sz="1800"/>
              <a:t>GeoDataFrame.plot()</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Plot Examples</a:t>
            </a:r>
            <a:endParaRPr/>
          </a:p>
        </p:txBody>
      </p:sp>
      <p:pic>
        <p:nvPicPr>
          <p:cNvPr id="148" name="Google Shape;148;p21"/>
          <p:cNvPicPr preferRelativeResize="0"/>
          <p:nvPr/>
        </p:nvPicPr>
        <p:blipFill>
          <a:blip r:embed="rId3">
            <a:alphaModFix/>
          </a:blip>
          <a:stretch>
            <a:fillRect/>
          </a:stretch>
        </p:blipFill>
        <p:spPr>
          <a:xfrm>
            <a:off x="2400250" y="1404750"/>
            <a:ext cx="2860899" cy="2898599"/>
          </a:xfrm>
          <a:prstGeom prst="rect">
            <a:avLst/>
          </a:prstGeom>
          <a:noFill/>
          <a:ln>
            <a:noFill/>
          </a:ln>
        </p:spPr>
      </p:pic>
      <p:pic>
        <p:nvPicPr>
          <p:cNvPr id="149" name="Google Shape;149;p21"/>
          <p:cNvPicPr preferRelativeResize="0"/>
          <p:nvPr/>
        </p:nvPicPr>
        <p:blipFill>
          <a:blip r:embed="rId4">
            <a:alphaModFix/>
          </a:blip>
          <a:stretch>
            <a:fillRect/>
          </a:stretch>
        </p:blipFill>
        <p:spPr>
          <a:xfrm>
            <a:off x="5489750" y="1363750"/>
            <a:ext cx="2985862" cy="293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