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nton" pitchFamily="2" charset="77"/>
      <p:regular r:id="rId23"/>
    </p:embeddedFont>
    <p:embeddedFont>
      <p:font typeface="Itim" pitchFamily="2" charset="-34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ivvic" pitchFamily="2" charset="77"/>
      <p:regular r:id="rId29"/>
      <p:bold r:id="rId30"/>
      <p:italic r:id="rId31"/>
      <p:boldItalic r:id="rId32"/>
    </p:embeddedFont>
    <p:embeddedFont>
      <p:font typeface="Poppins" pitchFamily="2" charset="77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F0302020204030204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0558-9F71-44A5-938B-0C04BF4DA666}">
  <a:tblStyle styleId="{A9B80558-9F71-44A5-938B-0C04BF4DA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3c407c75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3c407c75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3c480cab2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3c480cab2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1242414e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1242414e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3c480cab2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3c480cab2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3c407c75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3c407c75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1242414e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a1242414e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3c480cab2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3c480cab2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c480cab2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3c480cab2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3c480cab2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3c480cab2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3c480cab2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3c480cab2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3c407c75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3c407c75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c407c75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c407c75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c407c75d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c407c75d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/>
          <p:nvPr/>
        </p:nvSpPr>
        <p:spPr>
          <a:xfrm rot="10800000">
            <a:off x="7854407" y="4498617"/>
            <a:ext cx="1289591" cy="64488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 rot="-5400000" flipH="1">
            <a:off x="7770231" y="706276"/>
            <a:ext cx="2196753" cy="669902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 rot="5400000" flipH="1">
            <a:off x="-904249" y="433066"/>
            <a:ext cx="2337737" cy="69145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73725" y="1106475"/>
            <a:ext cx="3038400" cy="18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973749" y="2939625"/>
            <a:ext cx="30384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4655875" y="963900"/>
            <a:ext cx="3120300" cy="312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0" name="Google Shape;190;p22"/>
          <p:cNvSpPr/>
          <p:nvPr/>
        </p:nvSpPr>
        <p:spPr>
          <a:xfrm flipH="1">
            <a:off x="6081916" y="4230249"/>
            <a:ext cx="3120286" cy="951525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 rot="5400000">
            <a:off x="28" y="4194247"/>
            <a:ext cx="949222" cy="949278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4191000" y="1702137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ctrTitle"/>
          </p:nvPr>
        </p:nvSpPr>
        <p:spPr>
          <a:xfrm flipH="1">
            <a:off x="4197350" y="910612"/>
            <a:ext cx="3852000" cy="92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2" name="Google Shape;342;p33"/>
          <p:cNvSpPr txBox="1"/>
          <p:nvPr/>
        </p:nvSpPr>
        <p:spPr>
          <a:xfrm>
            <a:off x="4559088" y="336605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3"/>
          <p:cNvSpPr/>
          <p:nvPr/>
        </p:nvSpPr>
        <p:spPr>
          <a:xfrm rot="5400000" flipH="1">
            <a:off x="-1130451" y="105946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-41325" y="411510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8115641" y="4115101"/>
            <a:ext cx="1028349" cy="102840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12075" y="2689500"/>
            <a:ext cx="46761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21075" y="1395800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2075" y="3402312"/>
            <a:ext cx="46761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7296737" y="105946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234" y="-9234"/>
            <a:ext cx="691200" cy="6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-9245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345977" y="3805975"/>
            <a:ext cx="4798022" cy="1337528"/>
            <a:chOff x="4345977" y="3805975"/>
            <a:chExt cx="4798022" cy="133752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Livvic"/>
              <a:buChar char="●"/>
              <a:defRPr sz="2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8" y="-8625"/>
            <a:ext cx="1772945" cy="1161098"/>
            <a:chOff x="-8" y="-8625"/>
            <a:chExt cx="1772945" cy="1161098"/>
          </a:xfrm>
        </p:grpSpPr>
        <p:sp>
          <p:nvSpPr>
            <p:cNvPr id="28" name="Google Shape;28;p4"/>
            <p:cNvSpPr/>
            <p:nvPr/>
          </p:nvSpPr>
          <p:spPr>
            <a:xfrm rot="10800000">
              <a:off x="-8" y="560430"/>
              <a:ext cx="592044" cy="59204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336395" y="-344996"/>
              <a:ext cx="1100164" cy="1772920"/>
            </a:xfrm>
            <a:custGeom>
              <a:avLst/>
              <a:gdLst/>
              <a:ahLst/>
              <a:cxnLst/>
              <a:rect l="l" t="t" r="r" b="b"/>
              <a:pathLst>
                <a:path w="3436" h="5537" extrusionOk="0">
                  <a:moveTo>
                    <a:pt x="944" y="1"/>
                  </a:moveTo>
                  <a:cubicBezTo>
                    <a:pt x="1" y="2073"/>
                    <a:pt x="2459" y="4623"/>
                    <a:pt x="3435" y="5537"/>
                  </a:cubicBezTo>
                  <a:lnTo>
                    <a:pt x="3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286901" y="-295519"/>
              <a:ext cx="604328" cy="1178117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8258872" y="2913501"/>
            <a:ext cx="885128" cy="1770015"/>
            <a:chOff x="8258872" y="433726"/>
            <a:chExt cx="885128" cy="1770015"/>
          </a:xfrm>
        </p:grpSpPr>
        <p:sp>
          <p:nvSpPr>
            <p:cNvPr id="32" name="Google Shape;32;p4"/>
            <p:cNvSpPr/>
            <p:nvPr/>
          </p:nvSpPr>
          <p:spPr>
            <a:xfrm rot="5400000">
              <a:off x="7816428" y="876170"/>
              <a:ext cx="1770015" cy="885126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5400000">
              <a:off x="8376688" y="1062928"/>
              <a:ext cx="1023050" cy="511575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786875" y="1382700"/>
            <a:ext cx="5570100" cy="23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-5400000" flipH="1">
            <a:off x="8194753" y="4194247"/>
            <a:ext cx="949222" cy="949278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-5400000">
            <a:off x="393526" y="-402149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-5400000">
            <a:off x="335626" y="-34427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-41325" y="4119504"/>
            <a:ext cx="5450058" cy="1062459"/>
            <a:chOff x="-41325" y="3921300"/>
            <a:chExt cx="6465842" cy="1260481"/>
          </a:xfrm>
        </p:grpSpPr>
        <p:sp>
          <p:nvSpPr>
            <p:cNvPr id="66" name="Google Shape;66;p8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413600" y="2790400"/>
            <a:ext cx="43167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5408750" y="3536800"/>
            <a:ext cx="3793461" cy="1644981"/>
            <a:chOff x="5408750" y="3536800"/>
            <a:chExt cx="3793461" cy="1644981"/>
          </a:xfrm>
        </p:grpSpPr>
        <p:sp>
          <p:nvSpPr>
            <p:cNvPr id="74" name="Google Shape;74;p9"/>
            <p:cNvSpPr/>
            <p:nvPr/>
          </p:nvSpPr>
          <p:spPr>
            <a:xfrm flipH="1">
              <a:off x="5408750" y="4024975"/>
              <a:ext cx="3793461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307450" y="3536800"/>
              <a:ext cx="758100" cy="75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9"/>
          <p:cNvSpPr/>
          <p:nvPr/>
        </p:nvSpPr>
        <p:spPr>
          <a:xfrm rot="-5400000">
            <a:off x="8276347" y="3"/>
            <a:ext cx="867655" cy="86767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4" hasCustomPrompt="1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6585" y="4309125"/>
            <a:ext cx="844084" cy="84408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flipH="1">
            <a:off x="56902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_2_1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713100" y="2668250"/>
            <a:ext cx="39489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3249900" y="1392826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713100" y="3407399"/>
            <a:ext cx="39489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/>
          <p:nvPr/>
        </p:nvSpPr>
        <p:spPr>
          <a:xfrm rot="5400000" flipH="1">
            <a:off x="802045" y="-7"/>
            <a:ext cx="692634" cy="6926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 flipH="1">
            <a:off x="6" y="21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 flipH="1">
            <a:off x="-5" y="9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41352" y="4316897"/>
            <a:ext cx="3093470" cy="86289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4913103" y="3964078"/>
            <a:ext cx="4230896" cy="1179432"/>
            <a:chOff x="4345977" y="3805975"/>
            <a:chExt cx="4798022" cy="1337528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2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2400000" y="2496812"/>
            <a:ext cx="43440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2" hasCustomPrompt="1"/>
          </p:nvPr>
        </p:nvSpPr>
        <p:spPr>
          <a:xfrm>
            <a:off x="3910950" y="1297275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400000" y="3298712"/>
            <a:ext cx="43440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-61775" y="41355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8" y="8"/>
            <a:ext cx="692634" cy="1349775"/>
            <a:chOff x="1775008" y="483683"/>
            <a:chExt cx="692634" cy="1349775"/>
          </a:xfrm>
        </p:grpSpPr>
        <p:sp>
          <p:nvSpPr>
            <p:cNvPr id="139" name="Google Shape;139;p16"/>
            <p:cNvSpPr/>
            <p:nvPr/>
          </p:nvSpPr>
          <p:spPr>
            <a:xfrm rot="-5400000">
              <a:off x="1775017" y="483683"/>
              <a:ext cx="691200" cy="69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10800000">
              <a:off x="1775008" y="11408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6"/>
          <p:cNvSpPr/>
          <p:nvPr/>
        </p:nvSpPr>
        <p:spPr>
          <a:xfrm rot="5400000">
            <a:off x="7463338" y="3462828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5400000">
            <a:off x="8101334" y="410082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5400000">
            <a:off x="7753924" y="-257728"/>
            <a:ext cx="517375" cy="1032061"/>
          </a:xfrm>
          <a:custGeom>
            <a:avLst/>
            <a:gdLst/>
            <a:ahLst/>
            <a:cxnLst/>
            <a:rect l="l" t="t" r="r" b="b"/>
            <a:pathLst>
              <a:path w="7502" h="14965" extrusionOk="0">
                <a:moveTo>
                  <a:pt x="0" y="0"/>
                </a:moveTo>
                <a:lnTo>
                  <a:pt x="0" y="14964"/>
                </a:lnTo>
                <a:cubicBezTo>
                  <a:pt x="4141" y="14964"/>
                  <a:pt x="7502" y="11625"/>
                  <a:pt x="7502" y="7484"/>
                </a:cubicBezTo>
                <a:cubicBezTo>
                  <a:pt x="7502" y="3339"/>
                  <a:pt x="4141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8" r:id="rId11"/>
    <p:sldLayoutId id="2147483679" r:id="rId12"/>
    <p:sldLayoutId id="2147483680" r:id="rId13"/>
    <p:sldLayoutId id="214748368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://drive.google.com/file/d/1exbztHaHG_c97qtVxW9wkQZH_YqxjKuw/view" TargetMode="External"/><Relationship Id="rId7" Type="http://schemas.openxmlformats.org/officeDocument/2006/relationships/hyperlink" Target="http://drive.google.com/file/d/1rhM1uL4DqeYw2vK0sfFAUzYqtUJNP-eV/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g"/><Relationship Id="rId5" Type="http://schemas.openxmlformats.org/officeDocument/2006/relationships/hyperlink" Target="http://drive.google.com/file/d/1CPP2B82uJ6kk1vT2oTS7JHYerrN7Z6AO/view" TargetMode="Externa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ctrTitle"/>
          </p:nvPr>
        </p:nvSpPr>
        <p:spPr>
          <a:xfrm>
            <a:off x="713100" y="183225"/>
            <a:ext cx="7243500" cy="32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Internet of Things: Communications &amp; Networking</a:t>
            </a:r>
            <a:r>
              <a:rPr lang="en" sz="4600">
                <a:solidFill>
                  <a:schemeClr val="dk1"/>
                </a:solidFill>
              </a:rPr>
              <a:t> </a:t>
            </a:r>
            <a:endParaRPr sz="4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Course Project - Offloading AI Inference from IoT Device to Cloud</a:t>
            </a:r>
            <a:endParaRPr sz="300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1"/>
          </p:nvPr>
        </p:nvSpPr>
        <p:spPr>
          <a:xfrm>
            <a:off x="713100" y="3448125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Developed &amp; Presented By: Bachhas Nikita (U1921630F)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68" name="Google Shape;368;p36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6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2" name="Google Shape;372;p36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3" name="Google Shape;373;p36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36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>
            <a:spLocks noGrp="1"/>
          </p:cNvSpPr>
          <p:nvPr>
            <p:ph type="title" idx="2"/>
          </p:nvPr>
        </p:nvSpPr>
        <p:spPr>
          <a:xfrm>
            <a:off x="2460775" y="1296213"/>
            <a:ext cx="13221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1"/>
          </p:nvPr>
        </p:nvSpPr>
        <p:spPr>
          <a:xfrm>
            <a:off x="2460775" y="3512100"/>
            <a:ext cx="50253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Flask Server using Google Cloud Platform</a:t>
            </a:r>
            <a:endParaRPr/>
          </a:p>
        </p:txBody>
      </p:sp>
      <p:grpSp>
        <p:nvGrpSpPr>
          <p:cNvPr id="510" name="Google Shape;510;p45"/>
          <p:cNvGrpSpPr/>
          <p:nvPr/>
        </p:nvGrpSpPr>
        <p:grpSpPr>
          <a:xfrm rot="10800000">
            <a:off x="7269612" y="540008"/>
            <a:ext cx="1093067" cy="2571731"/>
            <a:chOff x="134695" y="2421799"/>
            <a:chExt cx="1156807" cy="2721696"/>
          </a:xfrm>
        </p:grpSpPr>
        <p:sp>
          <p:nvSpPr>
            <p:cNvPr id="511" name="Google Shape;511;p45"/>
            <p:cNvSpPr/>
            <p:nvPr/>
          </p:nvSpPr>
          <p:spPr>
            <a:xfrm rot="10800000">
              <a:off x="134695" y="4564996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rot="10800000">
              <a:off x="134695" y="422753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rot="10800000">
              <a:off x="134695" y="3552599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rot="10800000">
              <a:off x="134695" y="321513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rot="-5400000">
              <a:off x="364654" y="2421799"/>
              <a:ext cx="696900" cy="69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2352350" y="2631963"/>
            <a:ext cx="53514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6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Marking Criteria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p46"/>
          <p:cNvSpPr txBox="1"/>
          <p:nvPr/>
        </p:nvSpPr>
        <p:spPr>
          <a:xfrm>
            <a:off x="1603800" y="1401900"/>
            <a:ext cx="59364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Run inference in cloud virtual machine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If deploy server program on a cloud virtual machine, e.g.,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Azure.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If deploy server program on your own computer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"/>
          <p:cNvSpPr txBox="1">
            <a:spLocks noGrp="1"/>
          </p:cNvSpPr>
          <p:nvPr>
            <p:ph type="title"/>
          </p:nvPr>
        </p:nvSpPr>
        <p:spPr>
          <a:xfrm>
            <a:off x="0" y="1385213"/>
            <a:ext cx="91440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</a:t>
            </a:r>
            <a:endParaRPr/>
          </a:p>
        </p:txBody>
      </p:sp>
      <p:sp>
        <p:nvSpPr>
          <p:cNvPr id="528" name="Google Shape;528;p47"/>
          <p:cNvSpPr txBox="1">
            <a:spLocks noGrp="1"/>
          </p:cNvSpPr>
          <p:nvPr>
            <p:ph type="subTitle" idx="1"/>
          </p:nvPr>
        </p:nvSpPr>
        <p:spPr>
          <a:xfrm>
            <a:off x="2400000" y="2199199"/>
            <a:ext cx="43440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using Android Studio</a:t>
            </a:r>
            <a:endParaRPr/>
          </a:p>
        </p:txBody>
      </p:sp>
      <p:grpSp>
        <p:nvGrpSpPr>
          <p:cNvPr id="529" name="Google Shape;529;p47"/>
          <p:cNvGrpSpPr/>
          <p:nvPr/>
        </p:nvGrpSpPr>
        <p:grpSpPr>
          <a:xfrm rot="-5400000">
            <a:off x="7593675" y="415203"/>
            <a:ext cx="837865" cy="1032070"/>
            <a:chOff x="1427225" y="332320"/>
            <a:chExt cx="665342" cy="819558"/>
          </a:xfrm>
        </p:grpSpPr>
        <p:sp>
          <p:nvSpPr>
            <p:cNvPr id="530" name="Google Shape;530;p47"/>
            <p:cNvSpPr/>
            <p:nvPr/>
          </p:nvSpPr>
          <p:spPr>
            <a:xfrm>
              <a:off x="1682651" y="332320"/>
              <a:ext cx="409916" cy="819558"/>
            </a:xfrm>
            <a:custGeom>
              <a:avLst/>
              <a:gdLst/>
              <a:ahLst/>
              <a:cxnLst/>
              <a:rect l="l" t="t" r="r" b="b"/>
              <a:pathLst>
                <a:path w="7485" h="14965" extrusionOk="0">
                  <a:moveTo>
                    <a:pt x="1" y="0"/>
                  </a:moveTo>
                  <a:lnTo>
                    <a:pt x="1" y="14964"/>
                  </a:lnTo>
                  <a:cubicBezTo>
                    <a:pt x="4124" y="14964"/>
                    <a:pt x="7485" y="11625"/>
                    <a:pt x="7485" y="7484"/>
                  </a:cubicBezTo>
                  <a:cubicBezTo>
                    <a:pt x="7485" y="3339"/>
                    <a:pt x="412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7"/>
            <p:cNvSpPr/>
            <p:nvPr/>
          </p:nvSpPr>
          <p:spPr>
            <a:xfrm>
              <a:off x="1427225" y="486763"/>
              <a:ext cx="509698" cy="510629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47"/>
          <p:cNvSpPr/>
          <p:nvPr/>
        </p:nvSpPr>
        <p:spPr>
          <a:xfrm>
            <a:off x="1005100" y="3592175"/>
            <a:ext cx="713400" cy="713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7"/>
          <p:cNvSpPr txBox="1">
            <a:spLocks noGrp="1"/>
          </p:cNvSpPr>
          <p:nvPr>
            <p:ph type="title" idx="2"/>
          </p:nvPr>
        </p:nvSpPr>
        <p:spPr>
          <a:xfrm>
            <a:off x="3910950" y="2714588"/>
            <a:ext cx="13221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8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Marking Criteria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9" name="Google Shape;539;p48"/>
          <p:cNvSpPr txBox="1"/>
          <p:nvPr/>
        </p:nvSpPr>
        <p:spPr>
          <a:xfrm>
            <a:off x="1603800" y="1401900"/>
            <a:ext cx="59364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Run on emulated/physical IoT device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If the program runs natively on a desktop or laptop computer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If the program runs on an emulated or a physical IoT device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1371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iOS emulator provided by Xcode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  ✔️   Android emulator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   ✔️   Real smartphone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1371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Raspberry Pi + add-on sensors (camera, microphone, etc)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9"/>
          <p:cNvSpPr txBox="1">
            <a:spLocks noGrp="1"/>
          </p:cNvSpPr>
          <p:nvPr>
            <p:ph type="title"/>
          </p:nvPr>
        </p:nvSpPr>
        <p:spPr>
          <a:xfrm>
            <a:off x="458400" y="2695513"/>
            <a:ext cx="73134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of Application</a:t>
            </a:r>
            <a:endParaRPr/>
          </a:p>
        </p:txBody>
      </p:sp>
      <p:sp>
        <p:nvSpPr>
          <p:cNvPr id="545" name="Google Shape;545;p49"/>
          <p:cNvSpPr txBox="1">
            <a:spLocks noGrp="1"/>
          </p:cNvSpPr>
          <p:nvPr>
            <p:ph type="title" idx="2"/>
          </p:nvPr>
        </p:nvSpPr>
        <p:spPr>
          <a:xfrm>
            <a:off x="6449575" y="1377663"/>
            <a:ext cx="13221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46" name="Google Shape;546;p49"/>
          <p:cNvSpPr txBox="1">
            <a:spLocks noGrp="1"/>
          </p:cNvSpPr>
          <p:nvPr>
            <p:ph type="subTitle" idx="1"/>
          </p:nvPr>
        </p:nvSpPr>
        <p:spPr>
          <a:xfrm>
            <a:off x="3095575" y="3396250"/>
            <a:ext cx="46761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Demonstration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Structure of the IoT System</a:t>
            </a:r>
            <a:endParaRPr/>
          </a:p>
        </p:txBody>
      </p:sp>
      <p:sp>
        <p:nvSpPr>
          <p:cNvPr id="552" name="Google Shape;552;p50"/>
          <p:cNvSpPr txBox="1"/>
          <p:nvPr/>
        </p:nvSpPr>
        <p:spPr>
          <a:xfrm>
            <a:off x="2112762" y="2564963"/>
            <a:ext cx="1166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Flask Server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50"/>
          <p:cNvSpPr txBox="1">
            <a:spLocks noGrp="1"/>
          </p:cNvSpPr>
          <p:nvPr>
            <p:ph type="title" idx="4294967295"/>
          </p:nvPr>
        </p:nvSpPr>
        <p:spPr>
          <a:xfrm>
            <a:off x="1337225" y="3384538"/>
            <a:ext cx="995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IoT Device</a:t>
            </a:r>
            <a:endParaRPr sz="1200"/>
          </a:p>
        </p:txBody>
      </p:sp>
      <p:sp>
        <p:nvSpPr>
          <p:cNvPr id="554" name="Google Shape;554;p50"/>
          <p:cNvSpPr txBox="1">
            <a:spLocks noGrp="1"/>
          </p:cNvSpPr>
          <p:nvPr>
            <p:ph type="title" idx="4294967295"/>
          </p:nvPr>
        </p:nvSpPr>
        <p:spPr>
          <a:xfrm>
            <a:off x="318750" y="4209938"/>
            <a:ext cx="1442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Capture Image</a:t>
            </a:r>
            <a:endParaRPr sz="1200"/>
          </a:p>
        </p:txBody>
      </p:sp>
      <p:sp>
        <p:nvSpPr>
          <p:cNvPr id="555" name="Google Shape;555;p50"/>
          <p:cNvSpPr txBox="1">
            <a:spLocks noGrp="1"/>
          </p:cNvSpPr>
          <p:nvPr>
            <p:ph type="title" idx="4294967295"/>
          </p:nvPr>
        </p:nvSpPr>
        <p:spPr>
          <a:xfrm>
            <a:off x="2075400" y="4209938"/>
            <a:ext cx="12414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Image</a:t>
            </a:r>
            <a:endParaRPr sz="1200"/>
          </a:p>
        </p:txBody>
      </p:sp>
      <p:sp>
        <p:nvSpPr>
          <p:cNvPr id="556" name="Google Shape;556;p50"/>
          <p:cNvSpPr txBox="1"/>
          <p:nvPr/>
        </p:nvSpPr>
        <p:spPr>
          <a:xfrm>
            <a:off x="-33150" y="2564963"/>
            <a:ext cx="2145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Google VM + Flask Server</a:t>
            </a:r>
            <a:endParaRPr sz="12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7" name="Google Shape;557;p50"/>
          <p:cNvSpPr txBox="1">
            <a:spLocks noGrp="1"/>
          </p:cNvSpPr>
          <p:nvPr>
            <p:ph type="title" idx="4294967295"/>
          </p:nvPr>
        </p:nvSpPr>
        <p:spPr>
          <a:xfrm>
            <a:off x="704825" y="1689863"/>
            <a:ext cx="23442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Classification Model</a:t>
            </a:r>
            <a:endParaRPr sz="1200"/>
          </a:p>
        </p:txBody>
      </p:sp>
      <p:cxnSp>
        <p:nvCxnSpPr>
          <p:cNvPr id="558" name="Google Shape;558;p50"/>
          <p:cNvCxnSpPr>
            <a:stCxn id="554" idx="0"/>
            <a:endCxn id="553" idx="2"/>
          </p:cNvCxnSpPr>
          <p:nvPr/>
        </p:nvCxnSpPr>
        <p:spPr>
          <a:xfrm rot="-5400000">
            <a:off x="1155300" y="3530438"/>
            <a:ext cx="564000" cy="7950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p50"/>
          <p:cNvCxnSpPr>
            <a:stCxn id="555" idx="0"/>
            <a:endCxn id="553" idx="2"/>
          </p:cNvCxnSpPr>
          <p:nvPr/>
        </p:nvCxnSpPr>
        <p:spPr>
          <a:xfrm rot="5400000" flipH="1">
            <a:off x="1983450" y="3497288"/>
            <a:ext cx="564000" cy="8613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50"/>
          <p:cNvCxnSpPr>
            <a:stCxn id="553" idx="0"/>
            <a:endCxn id="556" idx="2"/>
          </p:cNvCxnSpPr>
          <p:nvPr/>
        </p:nvCxnSpPr>
        <p:spPr>
          <a:xfrm rot="5400000" flipH="1">
            <a:off x="1208375" y="2758138"/>
            <a:ext cx="457800" cy="7950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1" name="Google Shape;561;p50"/>
          <p:cNvCxnSpPr>
            <a:stCxn id="553" idx="0"/>
            <a:endCxn id="552" idx="2"/>
          </p:cNvCxnSpPr>
          <p:nvPr/>
        </p:nvCxnSpPr>
        <p:spPr>
          <a:xfrm rot="-5400000">
            <a:off x="2036525" y="2724988"/>
            <a:ext cx="457800" cy="861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50"/>
          <p:cNvCxnSpPr>
            <a:stCxn id="556" idx="0"/>
            <a:endCxn id="557" idx="2"/>
          </p:cNvCxnSpPr>
          <p:nvPr/>
        </p:nvCxnSpPr>
        <p:spPr>
          <a:xfrm rot="-5400000">
            <a:off x="1188000" y="1876163"/>
            <a:ext cx="540600" cy="837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50"/>
          <p:cNvCxnSpPr>
            <a:stCxn id="552" idx="0"/>
            <a:endCxn id="557" idx="2"/>
          </p:cNvCxnSpPr>
          <p:nvPr/>
        </p:nvCxnSpPr>
        <p:spPr>
          <a:xfrm rot="5400000" flipH="1">
            <a:off x="2016162" y="1885013"/>
            <a:ext cx="540600" cy="819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50"/>
          <p:cNvCxnSpPr>
            <a:stCxn id="557" idx="3"/>
            <a:endCxn id="553" idx="3"/>
          </p:cNvCxnSpPr>
          <p:nvPr/>
        </p:nvCxnSpPr>
        <p:spPr>
          <a:xfrm flipH="1">
            <a:off x="2332325" y="1857113"/>
            <a:ext cx="716700" cy="1658100"/>
          </a:xfrm>
          <a:prstGeom prst="bentConnector3">
            <a:avLst>
              <a:gd name="adj1" fmla="val -33225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65" name="Google Shape;565;p50" title="telegram-cloud-document-5-6235436690018667102_OWIoPOW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800" y="1170000"/>
            <a:ext cx="1809052" cy="382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0" title="screen-recording-20230502-124310-flower-identification-application_2YB21WBy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253" y="1170000"/>
            <a:ext cx="1809994" cy="382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0" title="screen-recording-20230502-123929-flower-identification-application_mNeOXV0O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650" y="1174975"/>
            <a:ext cx="1809051" cy="381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51"/>
          <p:cNvGrpSpPr/>
          <p:nvPr/>
        </p:nvGrpSpPr>
        <p:grpSpPr>
          <a:xfrm rot="-5400000">
            <a:off x="7008087" y="-553892"/>
            <a:ext cx="1093067" cy="2571731"/>
            <a:chOff x="134695" y="2421799"/>
            <a:chExt cx="1156807" cy="2721696"/>
          </a:xfrm>
        </p:grpSpPr>
        <p:sp>
          <p:nvSpPr>
            <p:cNvPr id="573" name="Google Shape;573;p51"/>
            <p:cNvSpPr/>
            <p:nvPr/>
          </p:nvSpPr>
          <p:spPr>
            <a:xfrm rot="10800000">
              <a:off x="134695" y="4564996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 rot="10800000">
              <a:off x="134695" y="422753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 rot="10800000">
              <a:off x="134695" y="3552599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 rot="10800000">
              <a:off x="134695" y="321513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 rot="-5400000">
              <a:off x="364654" y="2421799"/>
              <a:ext cx="696900" cy="69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51"/>
          <p:cNvSpPr txBox="1">
            <a:spLocks noGrp="1"/>
          </p:cNvSpPr>
          <p:nvPr>
            <p:ph type="title" idx="4294967295"/>
          </p:nvPr>
        </p:nvSpPr>
        <p:spPr>
          <a:xfrm>
            <a:off x="6546375" y="2866063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07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579" name="Google Shape;579;p51"/>
          <p:cNvSpPr txBox="1">
            <a:spLocks noGrp="1"/>
          </p:cNvSpPr>
          <p:nvPr>
            <p:ph type="title"/>
          </p:nvPr>
        </p:nvSpPr>
        <p:spPr>
          <a:xfrm>
            <a:off x="555075" y="1559679"/>
            <a:ext cx="7313400" cy="10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2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Marking Criteria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52"/>
          <p:cNvSpPr txBox="1"/>
          <p:nvPr/>
        </p:nvSpPr>
        <p:spPr>
          <a:xfrm>
            <a:off x="1603800" y="1257575"/>
            <a:ext cx="59364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Local inference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Collect User Input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If load input from storage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If collect real-time input by touch screen, microphone, or camera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586;p52"/>
          <p:cNvSpPr txBox="1"/>
          <p:nvPr/>
        </p:nvSpPr>
        <p:spPr>
          <a:xfrm>
            <a:off x="1603800" y="2254150"/>
            <a:ext cx="59364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 Infer locally and display result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If run model inference on the mobile app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If run heuristic algorithm (not neural network) on the mobile app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Display the inference result in real time by screen or synthetic voice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52"/>
          <p:cNvSpPr txBox="1"/>
          <p:nvPr/>
        </p:nvSpPr>
        <p:spPr>
          <a:xfrm>
            <a:off x="1603800" y="3265800"/>
            <a:ext cx="59364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Run on emulated/physical IoT device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If the program runs natively on a desktop or laptop computer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✔️ If the program runs on an emulated or a physical IoT device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18288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iOS emulator provided by Xcode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      ✔️      Android emulator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      ✔️      Real smartphone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18288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Raspberry Pi + add-on sensors (camera, microphone, etc)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Marking Criteria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3" name="Google Shape;593;p53"/>
          <p:cNvSpPr txBox="1"/>
          <p:nvPr/>
        </p:nvSpPr>
        <p:spPr>
          <a:xfrm>
            <a:off x="1603800" y="3045125"/>
            <a:ext cx="59343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✔️  Communicate btw IoT device &amp; cloud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✔️ Send the user input from the mobile app to the cloud for inference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✔️ Send the inference result from the cloud to the mobile app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53"/>
          <p:cNvSpPr txBox="1"/>
          <p:nvPr/>
        </p:nvSpPr>
        <p:spPr>
          <a:xfrm>
            <a:off x="1603800" y="1259075"/>
            <a:ext cx="59343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✔️ Cloud inference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✔️ Run inference in cloud virtual machine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✔️ If deploy server program on a cloud virtual machine, e.g., Azure.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✔️ If deploy server program on your own computer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Marking Criteria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1603800" y="4096800"/>
            <a:ext cx="5940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✔️  If Support multiple concurrent users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✔️ Demonstrate multiple IoT devices can use the cloud service simultaneously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54"/>
          <p:cNvSpPr txBox="1"/>
          <p:nvPr/>
        </p:nvSpPr>
        <p:spPr>
          <a:xfrm>
            <a:off x="1603800" y="1259075"/>
            <a:ext cx="5940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✔️ Advanced tasks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✔️ If train your own model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✔️ If train the used ML model by yourself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✔️ Training program should be in the code package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✔️ Training results (e.g., accuracy) in a readme file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✔️ The training data can be any publicly available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✔️ If use downloaded pre-trained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✔️ If use heuristic algorithm (not neural network)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7"/>
          <p:cNvGrpSpPr/>
          <p:nvPr/>
        </p:nvGrpSpPr>
        <p:grpSpPr>
          <a:xfrm>
            <a:off x="398450" y="242969"/>
            <a:ext cx="1928362" cy="1156807"/>
            <a:chOff x="398450" y="242969"/>
            <a:chExt cx="1928362" cy="1156807"/>
          </a:xfrm>
        </p:grpSpPr>
        <p:sp>
          <p:nvSpPr>
            <p:cNvPr id="381" name="Google Shape;381;p37"/>
            <p:cNvSpPr/>
            <p:nvPr/>
          </p:nvSpPr>
          <p:spPr>
            <a:xfrm rot="-5400000">
              <a:off x="109296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 rot="-5400000">
              <a:off x="446762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rot="-5400000">
              <a:off x="1121693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rot="-5400000">
              <a:off x="1459159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7"/>
          <p:cNvSpPr/>
          <p:nvPr/>
        </p:nvSpPr>
        <p:spPr>
          <a:xfrm>
            <a:off x="2423246" y="472928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title"/>
          </p:nvPr>
        </p:nvSpPr>
        <p:spPr>
          <a:xfrm>
            <a:off x="416100" y="1169825"/>
            <a:ext cx="8311800" cy="2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Android Application Demonstrating</a:t>
            </a:r>
            <a:r>
              <a:rPr lang="en" sz="5000">
                <a:solidFill>
                  <a:schemeClr val="dk1"/>
                </a:solidFill>
              </a:rPr>
              <a:t> Image Classification of  Flowers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 rot="-9485847">
            <a:off x="-150528" y="3293280"/>
            <a:ext cx="1530411" cy="1623363"/>
          </a:xfrm>
          <a:custGeom>
            <a:avLst/>
            <a:gdLst/>
            <a:ahLst/>
            <a:cxnLst/>
            <a:rect l="l" t="t" r="r" b="b"/>
            <a:pathLst>
              <a:path w="18358" h="19473" extrusionOk="0">
                <a:moveTo>
                  <a:pt x="8261" y="191"/>
                </a:moveTo>
                <a:cubicBezTo>
                  <a:pt x="8488" y="191"/>
                  <a:pt x="8711" y="204"/>
                  <a:pt x="8915" y="244"/>
                </a:cubicBezTo>
                <a:cubicBezTo>
                  <a:pt x="8996" y="264"/>
                  <a:pt x="9185" y="228"/>
                  <a:pt x="9094" y="394"/>
                </a:cubicBezTo>
                <a:cubicBezTo>
                  <a:pt x="9068" y="446"/>
                  <a:pt x="8671" y="446"/>
                  <a:pt x="8616" y="452"/>
                </a:cubicBezTo>
                <a:cubicBezTo>
                  <a:pt x="8329" y="492"/>
                  <a:pt x="8043" y="527"/>
                  <a:pt x="7757" y="566"/>
                </a:cubicBezTo>
                <a:cubicBezTo>
                  <a:pt x="7184" y="638"/>
                  <a:pt x="6611" y="713"/>
                  <a:pt x="6039" y="781"/>
                </a:cubicBezTo>
                <a:cubicBezTo>
                  <a:pt x="5460" y="849"/>
                  <a:pt x="4877" y="927"/>
                  <a:pt x="4295" y="941"/>
                </a:cubicBezTo>
                <a:cubicBezTo>
                  <a:pt x="4037" y="946"/>
                  <a:pt x="3708" y="979"/>
                  <a:pt x="3396" y="979"/>
                </a:cubicBezTo>
                <a:cubicBezTo>
                  <a:pt x="3208" y="979"/>
                  <a:pt x="3025" y="967"/>
                  <a:pt x="2867" y="930"/>
                </a:cubicBezTo>
                <a:lnTo>
                  <a:pt x="2867" y="930"/>
                </a:lnTo>
                <a:cubicBezTo>
                  <a:pt x="3737" y="486"/>
                  <a:pt x="4796" y="374"/>
                  <a:pt x="5759" y="293"/>
                </a:cubicBezTo>
                <a:cubicBezTo>
                  <a:pt x="6263" y="251"/>
                  <a:pt x="6764" y="231"/>
                  <a:pt x="7269" y="225"/>
                </a:cubicBezTo>
                <a:cubicBezTo>
                  <a:pt x="7578" y="219"/>
                  <a:pt x="7924" y="191"/>
                  <a:pt x="8261" y="191"/>
                </a:cubicBezTo>
                <a:close/>
                <a:moveTo>
                  <a:pt x="6138" y="2642"/>
                </a:moveTo>
                <a:cubicBezTo>
                  <a:pt x="8181" y="2642"/>
                  <a:pt x="10207" y="3074"/>
                  <a:pt x="12194" y="3192"/>
                </a:cubicBezTo>
                <a:cubicBezTo>
                  <a:pt x="11813" y="3278"/>
                  <a:pt x="11423" y="3309"/>
                  <a:pt x="11030" y="3309"/>
                </a:cubicBezTo>
                <a:cubicBezTo>
                  <a:pt x="10246" y="3309"/>
                  <a:pt x="9449" y="3184"/>
                  <a:pt x="8677" y="3117"/>
                </a:cubicBezTo>
                <a:cubicBezTo>
                  <a:pt x="7435" y="3010"/>
                  <a:pt x="6198" y="2919"/>
                  <a:pt x="4972" y="2694"/>
                </a:cubicBezTo>
                <a:cubicBezTo>
                  <a:pt x="5361" y="2658"/>
                  <a:pt x="5750" y="2642"/>
                  <a:pt x="6138" y="2642"/>
                </a:cubicBezTo>
                <a:close/>
                <a:moveTo>
                  <a:pt x="7997" y="4278"/>
                </a:moveTo>
                <a:cubicBezTo>
                  <a:pt x="8724" y="4278"/>
                  <a:pt x="9471" y="4460"/>
                  <a:pt x="10128" y="4708"/>
                </a:cubicBezTo>
                <a:cubicBezTo>
                  <a:pt x="10587" y="4880"/>
                  <a:pt x="11030" y="5098"/>
                  <a:pt x="11449" y="5349"/>
                </a:cubicBezTo>
                <a:cubicBezTo>
                  <a:pt x="11710" y="5505"/>
                  <a:pt x="11957" y="5678"/>
                  <a:pt x="12204" y="5860"/>
                </a:cubicBezTo>
                <a:cubicBezTo>
                  <a:pt x="12326" y="5947"/>
                  <a:pt x="12535" y="6155"/>
                  <a:pt x="12669" y="6171"/>
                </a:cubicBezTo>
                <a:lnTo>
                  <a:pt x="12669" y="6171"/>
                </a:lnTo>
                <a:cubicBezTo>
                  <a:pt x="12266" y="6143"/>
                  <a:pt x="11769" y="5900"/>
                  <a:pt x="11371" y="5775"/>
                </a:cubicBezTo>
                <a:cubicBezTo>
                  <a:pt x="10844" y="5606"/>
                  <a:pt x="10317" y="5440"/>
                  <a:pt x="9793" y="5271"/>
                </a:cubicBezTo>
                <a:cubicBezTo>
                  <a:pt x="9296" y="5115"/>
                  <a:pt x="8801" y="4955"/>
                  <a:pt x="8306" y="4799"/>
                </a:cubicBezTo>
                <a:cubicBezTo>
                  <a:pt x="8072" y="4721"/>
                  <a:pt x="7825" y="4659"/>
                  <a:pt x="7597" y="4565"/>
                </a:cubicBezTo>
                <a:cubicBezTo>
                  <a:pt x="7462" y="4509"/>
                  <a:pt x="7336" y="4408"/>
                  <a:pt x="7197" y="4360"/>
                </a:cubicBezTo>
                <a:lnTo>
                  <a:pt x="7197" y="4360"/>
                </a:lnTo>
                <a:cubicBezTo>
                  <a:pt x="7457" y="4303"/>
                  <a:pt x="7725" y="4278"/>
                  <a:pt x="7997" y="4278"/>
                </a:cubicBezTo>
                <a:close/>
                <a:moveTo>
                  <a:pt x="1438" y="1796"/>
                </a:moveTo>
                <a:lnTo>
                  <a:pt x="1438" y="1796"/>
                </a:lnTo>
                <a:cubicBezTo>
                  <a:pt x="3208" y="3455"/>
                  <a:pt x="3999" y="5411"/>
                  <a:pt x="4223" y="7636"/>
                </a:cubicBezTo>
                <a:cubicBezTo>
                  <a:pt x="3101" y="5831"/>
                  <a:pt x="2206" y="3924"/>
                  <a:pt x="1438" y="1796"/>
                </a:cubicBezTo>
                <a:close/>
                <a:moveTo>
                  <a:pt x="4657" y="4488"/>
                </a:moveTo>
                <a:cubicBezTo>
                  <a:pt x="4804" y="4684"/>
                  <a:pt x="5011" y="4904"/>
                  <a:pt x="5099" y="5030"/>
                </a:cubicBezTo>
                <a:cubicBezTo>
                  <a:pt x="5375" y="5427"/>
                  <a:pt x="5652" y="5824"/>
                  <a:pt x="5918" y="6224"/>
                </a:cubicBezTo>
                <a:cubicBezTo>
                  <a:pt x="6393" y="6930"/>
                  <a:pt x="6894" y="7656"/>
                  <a:pt x="7021" y="8518"/>
                </a:cubicBezTo>
                <a:cubicBezTo>
                  <a:pt x="6543" y="7835"/>
                  <a:pt x="6078" y="7145"/>
                  <a:pt x="5642" y="6436"/>
                </a:cubicBezTo>
                <a:cubicBezTo>
                  <a:pt x="5249" y="5803"/>
                  <a:pt x="4957" y="5158"/>
                  <a:pt x="4657" y="4488"/>
                </a:cubicBezTo>
                <a:close/>
                <a:moveTo>
                  <a:pt x="9416" y="6676"/>
                </a:moveTo>
                <a:lnTo>
                  <a:pt x="9416" y="6676"/>
                </a:lnTo>
                <a:cubicBezTo>
                  <a:pt x="10499" y="6969"/>
                  <a:pt x="11583" y="7269"/>
                  <a:pt x="12624" y="7692"/>
                </a:cubicBezTo>
                <a:cubicBezTo>
                  <a:pt x="13161" y="7910"/>
                  <a:pt x="13681" y="8154"/>
                  <a:pt x="14186" y="8437"/>
                </a:cubicBezTo>
                <a:cubicBezTo>
                  <a:pt x="14534" y="8632"/>
                  <a:pt x="14970" y="9019"/>
                  <a:pt x="15214" y="9169"/>
                </a:cubicBezTo>
                <a:cubicBezTo>
                  <a:pt x="13232" y="8531"/>
                  <a:pt x="11043" y="8046"/>
                  <a:pt x="9416" y="6676"/>
                </a:cubicBezTo>
                <a:close/>
                <a:moveTo>
                  <a:pt x="7184" y="5707"/>
                </a:moveTo>
                <a:lnTo>
                  <a:pt x="7184" y="5707"/>
                </a:lnTo>
                <a:cubicBezTo>
                  <a:pt x="8648" y="7438"/>
                  <a:pt x="9679" y="9370"/>
                  <a:pt x="9709" y="10451"/>
                </a:cubicBezTo>
                <a:cubicBezTo>
                  <a:pt x="8817" y="8847"/>
                  <a:pt x="7799" y="7386"/>
                  <a:pt x="7184" y="5707"/>
                </a:cubicBezTo>
                <a:close/>
                <a:moveTo>
                  <a:pt x="12887" y="10812"/>
                </a:moveTo>
                <a:lnTo>
                  <a:pt x="12887" y="10812"/>
                </a:lnTo>
                <a:cubicBezTo>
                  <a:pt x="14921" y="11088"/>
                  <a:pt x="16606" y="12178"/>
                  <a:pt x="17810" y="13824"/>
                </a:cubicBezTo>
                <a:cubicBezTo>
                  <a:pt x="16928" y="13333"/>
                  <a:pt x="16043" y="12845"/>
                  <a:pt x="15165" y="12351"/>
                </a:cubicBezTo>
                <a:cubicBezTo>
                  <a:pt x="14449" y="11950"/>
                  <a:pt x="13317" y="11550"/>
                  <a:pt x="12887" y="10812"/>
                </a:cubicBezTo>
                <a:close/>
                <a:moveTo>
                  <a:pt x="13532" y="12438"/>
                </a:moveTo>
                <a:cubicBezTo>
                  <a:pt x="13782" y="13606"/>
                  <a:pt x="13629" y="14784"/>
                  <a:pt x="13636" y="15959"/>
                </a:cubicBezTo>
                <a:cubicBezTo>
                  <a:pt x="13128" y="14807"/>
                  <a:pt x="12848" y="13645"/>
                  <a:pt x="13532" y="12438"/>
                </a:cubicBezTo>
                <a:close/>
                <a:moveTo>
                  <a:pt x="14931" y="14817"/>
                </a:moveTo>
                <a:lnTo>
                  <a:pt x="14931" y="14817"/>
                </a:lnTo>
                <a:cubicBezTo>
                  <a:pt x="15406" y="15279"/>
                  <a:pt x="15861" y="15786"/>
                  <a:pt x="16095" y="16414"/>
                </a:cubicBezTo>
                <a:cubicBezTo>
                  <a:pt x="16353" y="17101"/>
                  <a:pt x="16388" y="17883"/>
                  <a:pt x="16496" y="18606"/>
                </a:cubicBezTo>
                <a:lnTo>
                  <a:pt x="16496" y="18606"/>
                </a:lnTo>
                <a:cubicBezTo>
                  <a:pt x="16034" y="18243"/>
                  <a:pt x="15814" y="17295"/>
                  <a:pt x="15581" y="16756"/>
                </a:cubicBezTo>
                <a:cubicBezTo>
                  <a:pt x="15305" y="16108"/>
                  <a:pt x="15019" y="15516"/>
                  <a:pt x="14931" y="14817"/>
                </a:cubicBezTo>
                <a:close/>
                <a:moveTo>
                  <a:pt x="16498" y="18619"/>
                </a:moveTo>
                <a:cubicBezTo>
                  <a:pt x="16498" y="18622"/>
                  <a:pt x="16498" y="18624"/>
                  <a:pt x="16499" y="18627"/>
                </a:cubicBezTo>
                <a:cubicBezTo>
                  <a:pt x="16480" y="18632"/>
                  <a:pt x="16472" y="18635"/>
                  <a:pt x="16470" y="18635"/>
                </a:cubicBezTo>
                <a:cubicBezTo>
                  <a:pt x="16468" y="18635"/>
                  <a:pt x="16486" y="18627"/>
                  <a:pt x="16498" y="18619"/>
                </a:cubicBezTo>
                <a:close/>
                <a:moveTo>
                  <a:pt x="7620" y="1"/>
                </a:moveTo>
                <a:cubicBezTo>
                  <a:pt x="6436" y="1"/>
                  <a:pt x="5253" y="81"/>
                  <a:pt x="4093" y="329"/>
                </a:cubicBezTo>
                <a:cubicBezTo>
                  <a:pt x="3400" y="479"/>
                  <a:pt x="2717" y="804"/>
                  <a:pt x="2008" y="866"/>
                </a:cubicBezTo>
                <a:cubicBezTo>
                  <a:pt x="1939" y="871"/>
                  <a:pt x="1870" y="874"/>
                  <a:pt x="1801" y="874"/>
                </a:cubicBezTo>
                <a:cubicBezTo>
                  <a:pt x="1555" y="874"/>
                  <a:pt x="1311" y="837"/>
                  <a:pt x="1077" y="758"/>
                </a:cubicBezTo>
                <a:cubicBezTo>
                  <a:pt x="797" y="664"/>
                  <a:pt x="409" y="459"/>
                  <a:pt x="116" y="459"/>
                </a:cubicBezTo>
                <a:cubicBezTo>
                  <a:pt x="76" y="459"/>
                  <a:pt x="37" y="463"/>
                  <a:pt x="0" y="472"/>
                </a:cubicBezTo>
                <a:cubicBezTo>
                  <a:pt x="283" y="599"/>
                  <a:pt x="781" y="716"/>
                  <a:pt x="996" y="954"/>
                </a:cubicBezTo>
                <a:cubicBezTo>
                  <a:pt x="1224" y="1204"/>
                  <a:pt x="1243" y="1747"/>
                  <a:pt x="1337" y="2060"/>
                </a:cubicBezTo>
                <a:cubicBezTo>
                  <a:pt x="1562" y="2798"/>
                  <a:pt x="1861" y="3508"/>
                  <a:pt x="2180" y="4207"/>
                </a:cubicBezTo>
                <a:cubicBezTo>
                  <a:pt x="2502" y="4913"/>
                  <a:pt x="2818" y="5626"/>
                  <a:pt x="3172" y="6312"/>
                </a:cubicBezTo>
                <a:cubicBezTo>
                  <a:pt x="3446" y="6839"/>
                  <a:pt x="3784" y="7870"/>
                  <a:pt x="4415" y="8056"/>
                </a:cubicBezTo>
                <a:cubicBezTo>
                  <a:pt x="4568" y="6696"/>
                  <a:pt x="3963" y="5033"/>
                  <a:pt x="3309" y="3852"/>
                </a:cubicBezTo>
                <a:cubicBezTo>
                  <a:pt x="2948" y="3195"/>
                  <a:pt x="2470" y="2658"/>
                  <a:pt x="2004" y="2082"/>
                </a:cubicBezTo>
                <a:cubicBezTo>
                  <a:pt x="1897" y="1952"/>
                  <a:pt x="1311" y="1367"/>
                  <a:pt x="1341" y="1230"/>
                </a:cubicBezTo>
                <a:cubicBezTo>
                  <a:pt x="1350" y="1190"/>
                  <a:pt x="1381" y="1172"/>
                  <a:pt x="1427" y="1172"/>
                </a:cubicBezTo>
                <a:cubicBezTo>
                  <a:pt x="1654" y="1172"/>
                  <a:pt x="2247" y="1591"/>
                  <a:pt x="2385" y="1669"/>
                </a:cubicBezTo>
                <a:cubicBezTo>
                  <a:pt x="3081" y="2073"/>
                  <a:pt x="3677" y="2349"/>
                  <a:pt x="3947" y="3163"/>
                </a:cubicBezTo>
                <a:cubicBezTo>
                  <a:pt x="4188" y="3885"/>
                  <a:pt x="4396" y="4591"/>
                  <a:pt x="4737" y="5281"/>
                </a:cubicBezTo>
                <a:cubicBezTo>
                  <a:pt x="5072" y="5954"/>
                  <a:pt x="5466" y="6595"/>
                  <a:pt x="5870" y="7230"/>
                </a:cubicBezTo>
                <a:cubicBezTo>
                  <a:pt x="6286" y="7880"/>
                  <a:pt x="6748" y="8905"/>
                  <a:pt x="7418" y="9296"/>
                </a:cubicBezTo>
                <a:cubicBezTo>
                  <a:pt x="7545" y="8765"/>
                  <a:pt x="7200" y="8199"/>
                  <a:pt x="6992" y="7698"/>
                </a:cubicBezTo>
                <a:cubicBezTo>
                  <a:pt x="6745" y="7106"/>
                  <a:pt x="6445" y="6553"/>
                  <a:pt x="6078" y="6029"/>
                </a:cubicBezTo>
                <a:cubicBezTo>
                  <a:pt x="5343" y="4975"/>
                  <a:pt x="4620" y="3979"/>
                  <a:pt x="4135" y="2775"/>
                </a:cubicBezTo>
                <a:lnTo>
                  <a:pt x="4135" y="2775"/>
                </a:lnTo>
                <a:cubicBezTo>
                  <a:pt x="4900" y="3332"/>
                  <a:pt x="5700" y="3865"/>
                  <a:pt x="6416" y="4487"/>
                </a:cubicBezTo>
                <a:cubicBezTo>
                  <a:pt x="6784" y="4806"/>
                  <a:pt x="6774" y="5115"/>
                  <a:pt x="6891" y="5564"/>
                </a:cubicBezTo>
                <a:cubicBezTo>
                  <a:pt x="7012" y="6029"/>
                  <a:pt x="7200" y="6471"/>
                  <a:pt x="7415" y="6898"/>
                </a:cubicBezTo>
                <a:cubicBezTo>
                  <a:pt x="7841" y="7757"/>
                  <a:pt x="8323" y="8589"/>
                  <a:pt x="8801" y="9419"/>
                </a:cubicBezTo>
                <a:cubicBezTo>
                  <a:pt x="9270" y="10233"/>
                  <a:pt x="9699" y="11088"/>
                  <a:pt x="10304" y="11807"/>
                </a:cubicBezTo>
                <a:cubicBezTo>
                  <a:pt x="10301" y="10685"/>
                  <a:pt x="9855" y="9559"/>
                  <a:pt x="9377" y="8547"/>
                </a:cubicBezTo>
                <a:cubicBezTo>
                  <a:pt x="8847" y="7425"/>
                  <a:pt x="7926" y="6504"/>
                  <a:pt x="7480" y="5352"/>
                </a:cubicBezTo>
                <a:lnTo>
                  <a:pt x="7480" y="5352"/>
                </a:lnTo>
                <a:cubicBezTo>
                  <a:pt x="8173" y="5987"/>
                  <a:pt x="8856" y="6624"/>
                  <a:pt x="9514" y="7298"/>
                </a:cubicBezTo>
                <a:cubicBezTo>
                  <a:pt x="9800" y="7594"/>
                  <a:pt x="10168" y="7874"/>
                  <a:pt x="10385" y="8225"/>
                </a:cubicBezTo>
                <a:cubicBezTo>
                  <a:pt x="10473" y="8362"/>
                  <a:pt x="10480" y="8547"/>
                  <a:pt x="10564" y="8677"/>
                </a:cubicBezTo>
                <a:cubicBezTo>
                  <a:pt x="10678" y="8860"/>
                  <a:pt x="10870" y="8990"/>
                  <a:pt x="10984" y="9191"/>
                </a:cubicBezTo>
                <a:cubicBezTo>
                  <a:pt x="11352" y="9836"/>
                  <a:pt x="11680" y="10506"/>
                  <a:pt x="11889" y="11218"/>
                </a:cubicBezTo>
                <a:cubicBezTo>
                  <a:pt x="12126" y="12028"/>
                  <a:pt x="12142" y="12858"/>
                  <a:pt x="12194" y="13694"/>
                </a:cubicBezTo>
                <a:cubicBezTo>
                  <a:pt x="11609" y="13125"/>
                  <a:pt x="11378" y="12022"/>
                  <a:pt x="11163" y="11261"/>
                </a:cubicBezTo>
                <a:cubicBezTo>
                  <a:pt x="10926" y="10411"/>
                  <a:pt x="10867" y="9491"/>
                  <a:pt x="10558" y="8668"/>
                </a:cubicBezTo>
                <a:lnTo>
                  <a:pt x="10558" y="8668"/>
                </a:lnTo>
                <a:cubicBezTo>
                  <a:pt x="10490" y="9650"/>
                  <a:pt x="10747" y="10688"/>
                  <a:pt x="11026" y="11632"/>
                </a:cubicBezTo>
                <a:cubicBezTo>
                  <a:pt x="11163" y="12094"/>
                  <a:pt x="11329" y="12546"/>
                  <a:pt x="11521" y="12988"/>
                </a:cubicBezTo>
                <a:cubicBezTo>
                  <a:pt x="11732" y="13480"/>
                  <a:pt x="11866" y="13974"/>
                  <a:pt x="12279" y="14319"/>
                </a:cubicBezTo>
                <a:cubicBezTo>
                  <a:pt x="12582" y="13678"/>
                  <a:pt x="12383" y="12627"/>
                  <a:pt x="12282" y="11924"/>
                </a:cubicBezTo>
                <a:cubicBezTo>
                  <a:pt x="12165" y="11108"/>
                  <a:pt x="11889" y="10324"/>
                  <a:pt x="11576" y="9566"/>
                </a:cubicBezTo>
                <a:lnTo>
                  <a:pt x="11576" y="9566"/>
                </a:lnTo>
                <a:cubicBezTo>
                  <a:pt x="12090" y="10288"/>
                  <a:pt x="12621" y="10997"/>
                  <a:pt x="13118" y="11729"/>
                </a:cubicBezTo>
                <a:cubicBezTo>
                  <a:pt x="13297" y="11993"/>
                  <a:pt x="13362" y="12139"/>
                  <a:pt x="13252" y="12445"/>
                </a:cubicBezTo>
                <a:cubicBezTo>
                  <a:pt x="13131" y="12770"/>
                  <a:pt x="13005" y="13070"/>
                  <a:pt x="12949" y="13414"/>
                </a:cubicBezTo>
                <a:cubicBezTo>
                  <a:pt x="12861" y="14000"/>
                  <a:pt x="12930" y="14592"/>
                  <a:pt x="13083" y="15158"/>
                </a:cubicBezTo>
                <a:cubicBezTo>
                  <a:pt x="13239" y="15728"/>
                  <a:pt x="13428" y="16417"/>
                  <a:pt x="13870" y="16818"/>
                </a:cubicBezTo>
                <a:cubicBezTo>
                  <a:pt x="13984" y="16222"/>
                  <a:pt x="13867" y="15627"/>
                  <a:pt x="13877" y="15028"/>
                </a:cubicBezTo>
                <a:cubicBezTo>
                  <a:pt x="13886" y="14404"/>
                  <a:pt x="13890" y="13759"/>
                  <a:pt x="13994" y="13144"/>
                </a:cubicBezTo>
                <a:cubicBezTo>
                  <a:pt x="14293" y="13662"/>
                  <a:pt x="14644" y="14114"/>
                  <a:pt x="14680" y="14722"/>
                </a:cubicBezTo>
                <a:cubicBezTo>
                  <a:pt x="14709" y="15272"/>
                  <a:pt x="14862" y="15806"/>
                  <a:pt x="15061" y="16317"/>
                </a:cubicBezTo>
                <a:cubicBezTo>
                  <a:pt x="15263" y="16847"/>
                  <a:pt x="15513" y="17358"/>
                  <a:pt x="15760" y="17865"/>
                </a:cubicBezTo>
                <a:cubicBezTo>
                  <a:pt x="16030" y="18415"/>
                  <a:pt x="16268" y="19004"/>
                  <a:pt x="16665" y="19472"/>
                </a:cubicBezTo>
                <a:cubicBezTo>
                  <a:pt x="16860" y="18864"/>
                  <a:pt x="16632" y="18047"/>
                  <a:pt x="16541" y="17420"/>
                </a:cubicBezTo>
                <a:cubicBezTo>
                  <a:pt x="16440" y="16707"/>
                  <a:pt x="16291" y="16053"/>
                  <a:pt x="15864" y="15458"/>
                </a:cubicBezTo>
                <a:cubicBezTo>
                  <a:pt x="15441" y="14869"/>
                  <a:pt x="14905" y="14420"/>
                  <a:pt x="14550" y="13769"/>
                </a:cubicBezTo>
                <a:cubicBezTo>
                  <a:pt x="14186" y="13096"/>
                  <a:pt x="13837" y="12412"/>
                  <a:pt x="13476" y="11736"/>
                </a:cubicBezTo>
                <a:lnTo>
                  <a:pt x="13476" y="11736"/>
                </a:lnTo>
                <a:cubicBezTo>
                  <a:pt x="14124" y="11986"/>
                  <a:pt x="14719" y="12380"/>
                  <a:pt x="15321" y="12721"/>
                </a:cubicBezTo>
                <a:cubicBezTo>
                  <a:pt x="15995" y="13102"/>
                  <a:pt x="16665" y="13483"/>
                  <a:pt x="17338" y="13863"/>
                </a:cubicBezTo>
                <a:cubicBezTo>
                  <a:pt x="17487" y="13947"/>
                  <a:pt x="17990" y="14216"/>
                  <a:pt x="18206" y="14216"/>
                </a:cubicBezTo>
                <a:cubicBezTo>
                  <a:pt x="18327" y="14216"/>
                  <a:pt x="18358" y="14132"/>
                  <a:pt x="18187" y="13886"/>
                </a:cubicBezTo>
                <a:cubicBezTo>
                  <a:pt x="17771" y="13288"/>
                  <a:pt x="17250" y="12725"/>
                  <a:pt x="16701" y="12243"/>
                </a:cubicBezTo>
                <a:cubicBezTo>
                  <a:pt x="16164" y="11771"/>
                  <a:pt x="15562" y="11384"/>
                  <a:pt x="14901" y="11114"/>
                </a:cubicBezTo>
                <a:cubicBezTo>
                  <a:pt x="14267" y="10860"/>
                  <a:pt x="13603" y="10786"/>
                  <a:pt x="12959" y="10581"/>
                </a:cubicBezTo>
                <a:cubicBezTo>
                  <a:pt x="12341" y="10382"/>
                  <a:pt x="11970" y="9728"/>
                  <a:pt x="11576" y="9247"/>
                </a:cubicBezTo>
                <a:cubicBezTo>
                  <a:pt x="11088" y="8645"/>
                  <a:pt x="10600" y="8046"/>
                  <a:pt x="10109" y="7444"/>
                </a:cubicBezTo>
                <a:lnTo>
                  <a:pt x="10109" y="7444"/>
                </a:lnTo>
                <a:cubicBezTo>
                  <a:pt x="11365" y="8199"/>
                  <a:pt x="12764" y="8651"/>
                  <a:pt x="14153" y="9094"/>
                </a:cubicBezTo>
                <a:cubicBezTo>
                  <a:pt x="14501" y="9204"/>
                  <a:pt x="14849" y="9315"/>
                  <a:pt x="15197" y="9432"/>
                </a:cubicBezTo>
                <a:cubicBezTo>
                  <a:pt x="15386" y="9496"/>
                  <a:pt x="15770" y="9720"/>
                  <a:pt x="15997" y="9720"/>
                </a:cubicBezTo>
                <a:cubicBezTo>
                  <a:pt x="16025" y="9720"/>
                  <a:pt x="16050" y="9716"/>
                  <a:pt x="16073" y="9709"/>
                </a:cubicBezTo>
                <a:cubicBezTo>
                  <a:pt x="16424" y="9595"/>
                  <a:pt x="15903" y="9227"/>
                  <a:pt x="15796" y="9146"/>
                </a:cubicBezTo>
                <a:cubicBezTo>
                  <a:pt x="15481" y="8912"/>
                  <a:pt x="15162" y="8690"/>
                  <a:pt x="14827" y="8489"/>
                </a:cubicBezTo>
                <a:cubicBezTo>
                  <a:pt x="13509" y="7685"/>
                  <a:pt x="12064" y="7184"/>
                  <a:pt x="10594" y="6748"/>
                </a:cubicBezTo>
                <a:cubicBezTo>
                  <a:pt x="9884" y="6537"/>
                  <a:pt x="9091" y="6406"/>
                  <a:pt x="8489" y="5948"/>
                </a:cubicBezTo>
                <a:cubicBezTo>
                  <a:pt x="7945" y="5534"/>
                  <a:pt x="7444" y="5024"/>
                  <a:pt x="6930" y="4571"/>
                </a:cubicBezTo>
                <a:lnTo>
                  <a:pt x="6930" y="4571"/>
                </a:lnTo>
                <a:cubicBezTo>
                  <a:pt x="8388" y="5037"/>
                  <a:pt x="9852" y="5482"/>
                  <a:pt x="11296" y="5987"/>
                </a:cubicBezTo>
                <a:cubicBezTo>
                  <a:pt x="11667" y="6117"/>
                  <a:pt x="12042" y="6250"/>
                  <a:pt x="12412" y="6384"/>
                </a:cubicBezTo>
                <a:cubicBezTo>
                  <a:pt x="12689" y="6481"/>
                  <a:pt x="13001" y="6660"/>
                  <a:pt x="13288" y="6696"/>
                </a:cubicBezTo>
                <a:cubicBezTo>
                  <a:pt x="13329" y="6701"/>
                  <a:pt x="13369" y="6704"/>
                  <a:pt x="13406" y="6704"/>
                </a:cubicBezTo>
                <a:cubicBezTo>
                  <a:pt x="13659" y="6704"/>
                  <a:pt x="13771" y="6577"/>
                  <a:pt x="13515" y="6338"/>
                </a:cubicBezTo>
                <a:cubicBezTo>
                  <a:pt x="13245" y="6084"/>
                  <a:pt x="12839" y="5899"/>
                  <a:pt x="12520" y="5707"/>
                </a:cubicBezTo>
                <a:cubicBezTo>
                  <a:pt x="11303" y="4959"/>
                  <a:pt x="10154" y="4256"/>
                  <a:pt x="8707" y="4087"/>
                </a:cubicBezTo>
                <a:cubicBezTo>
                  <a:pt x="8445" y="4056"/>
                  <a:pt x="8184" y="4050"/>
                  <a:pt x="7922" y="4050"/>
                </a:cubicBezTo>
                <a:cubicBezTo>
                  <a:pt x="7709" y="4050"/>
                  <a:pt x="7496" y="4054"/>
                  <a:pt x="7284" y="4054"/>
                </a:cubicBezTo>
                <a:cubicBezTo>
                  <a:pt x="7083" y="4054"/>
                  <a:pt x="6883" y="4050"/>
                  <a:pt x="6683" y="4035"/>
                </a:cubicBezTo>
                <a:cubicBezTo>
                  <a:pt x="5970" y="3979"/>
                  <a:pt x="5447" y="3439"/>
                  <a:pt x="4907" y="3023"/>
                </a:cubicBezTo>
                <a:lnTo>
                  <a:pt x="4907" y="3023"/>
                </a:lnTo>
                <a:cubicBezTo>
                  <a:pt x="6410" y="3156"/>
                  <a:pt x="7913" y="3293"/>
                  <a:pt x="9416" y="3410"/>
                </a:cubicBezTo>
                <a:cubicBezTo>
                  <a:pt x="10141" y="3466"/>
                  <a:pt x="10927" y="3590"/>
                  <a:pt x="11691" y="3590"/>
                </a:cubicBezTo>
                <a:cubicBezTo>
                  <a:pt x="12305" y="3590"/>
                  <a:pt x="12905" y="3510"/>
                  <a:pt x="13450" y="3250"/>
                </a:cubicBezTo>
                <a:cubicBezTo>
                  <a:pt x="12591" y="2847"/>
                  <a:pt x="11466" y="2880"/>
                  <a:pt x="10525" y="2769"/>
                </a:cubicBezTo>
                <a:cubicBezTo>
                  <a:pt x="9445" y="2642"/>
                  <a:pt x="8362" y="2502"/>
                  <a:pt x="7275" y="2444"/>
                </a:cubicBezTo>
                <a:cubicBezTo>
                  <a:pt x="7038" y="2431"/>
                  <a:pt x="6798" y="2427"/>
                  <a:pt x="6557" y="2427"/>
                </a:cubicBezTo>
                <a:cubicBezTo>
                  <a:pt x="6284" y="2427"/>
                  <a:pt x="6010" y="2432"/>
                  <a:pt x="5737" y="2432"/>
                </a:cubicBezTo>
                <a:cubicBezTo>
                  <a:pt x="5287" y="2432"/>
                  <a:pt x="4838" y="2420"/>
                  <a:pt x="4399" y="2356"/>
                </a:cubicBezTo>
                <a:cubicBezTo>
                  <a:pt x="3482" y="2226"/>
                  <a:pt x="2730" y="1614"/>
                  <a:pt x="1956" y="1145"/>
                </a:cubicBezTo>
                <a:lnTo>
                  <a:pt x="1956" y="1145"/>
                </a:lnTo>
                <a:cubicBezTo>
                  <a:pt x="2406" y="1171"/>
                  <a:pt x="2858" y="1184"/>
                  <a:pt x="3309" y="1184"/>
                </a:cubicBezTo>
                <a:cubicBezTo>
                  <a:pt x="4519" y="1184"/>
                  <a:pt x="5728" y="1094"/>
                  <a:pt x="6927" y="931"/>
                </a:cubicBezTo>
                <a:cubicBezTo>
                  <a:pt x="7714" y="823"/>
                  <a:pt x="8498" y="683"/>
                  <a:pt x="9276" y="518"/>
                </a:cubicBezTo>
                <a:cubicBezTo>
                  <a:pt x="9468" y="475"/>
                  <a:pt x="10350" y="339"/>
                  <a:pt x="9774" y="95"/>
                </a:cubicBezTo>
                <a:cubicBezTo>
                  <a:pt x="9614" y="27"/>
                  <a:pt x="9406" y="13"/>
                  <a:pt x="9198" y="13"/>
                </a:cubicBezTo>
                <a:cubicBezTo>
                  <a:pt x="9046" y="13"/>
                  <a:pt x="8893" y="21"/>
                  <a:pt x="8760" y="21"/>
                </a:cubicBezTo>
                <a:cubicBezTo>
                  <a:pt x="8732" y="21"/>
                  <a:pt x="8706" y="21"/>
                  <a:pt x="8681" y="20"/>
                </a:cubicBezTo>
                <a:cubicBezTo>
                  <a:pt x="8327" y="8"/>
                  <a:pt x="7974" y="1"/>
                  <a:pt x="7620" y="1"/>
                </a:cubicBezTo>
                <a:close/>
              </a:path>
            </a:pathLst>
          </a:custGeom>
          <a:solidFill>
            <a:srgbClr val="887C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7"/>
          <p:cNvGrpSpPr/>
          <p:nvPr/>
        </p:nvGrpSpPr>
        <p:grpSpPr>
          <a:xfrm>
            <a:off x="8309372" y="242972"/>
            <a:ext cx="704980" cy="2041081"/>
            <a:chOff x="5070075" y="2571775"/>
            <a:chExt cx="618675" cy="1791207"/>
          </a:xfrm>
        </p:grpSpPr>
        <p:sp>
          <p:nvSpPr>
            <p:cNvPr id="389" name="Google Shape;389;p37"/>
            <p:cNvSpPr/>
            <p:nvPr/>
          </p:nvSpPr>
          <p:spPr>
            <a:xfrm>
              <a:off x="5070075" y="2788511"/>
              <a:ext cx="132022" cy="224769"/>
            </a:xfrm>
            <a:custGeom>
              <a:avLst/>
              <a:gdLst/>
              <a:ahLst/>
              <a:cxnLst/>
              <a:rect l="l" t="t" r="r" b="b"/>
              <a:pathLst>
                <a:path w="2269" h="3863" extrusionOk="0">
                  <a:moveTo>
                    <a:pt x="462" y="1"/>
                  </a:moveTo>
                  <a:cubicBezTo>
                    <a:pt x="439" y="1"/>
                    <a:pt x="415" y="3"/>
                    <a:pt x="391" y="7"/>
                  </a:cubicBezTo>
                  <a:cubicBezTo>
                    <a:pt x="199" y="43"/>
                    <a:pt x="65" y="232"/>
                    <a:pt x="33" y="424"/>
                  </a:cubicBezTo>
                  <a:cubicBezTo>
                    <a:pt x="0" y="616"/>
                    <a:pt x="49" y="811"/>
                    <a:pt x="104" y="1000"/>
                  </a:cubicBezTo>
                  <a:cubicBezTo>
                    <a:pt x="365" y="1859"/>
                    <a:pt x="794" y="2919"/>
                    <a:pt x="1448" y="3557"/>
                  </a:cubicBezTo>
                  <a:cubicBezTo>
                    <a:pt x="1669" y="3773"/>
                    <a:pt x="1814" y="3862"/>
                    <a:pt x="1902" y="3862"/>
                  </a:cubicBezTo>
                  <a:cubicBezTo>
                    <a:pt x="2269" y="3862"/>
                    <a:pt x="1681" y="2340"/>
                    <a:pt x="1552" y="1895"/>
                  </a:cubicBezTo>
                  <a:cubicBezTo>
                    <a:pt x="1412" y="1403"/>
                    <a:pt x="1269" y="905"/>
                    <a:pt x="1025" y="456"/>
                  </a:cubicBezTo>
                  <a:cubicBezTo>
                    <a:pt x="904" y="234"/>
                    <a:pt x="704" y="1"/>
                    <a:pt x="462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5137103" y="2571775"/>
              <a:ext cx="76921" cy="288365"/>
            </a:xfrm>
            <a:custGeom>
              <a:avLst/>
              <a:gdLst/>
              <a:ahLst/>
              <a:cxnLst/>
              <a:rect l="l" t="t" r="r" b="b"/>
              <a:pathLst>
                <a:path w="1322" h="4956" extrusionOk="0">
                  <a:moveTo>
                    <a:pt x="731" y="0"/>
                  </a:moveTo>
                  <a:cubicBezTo>
                    <a:pt x="726" y="0"/>
                    <a:pt x="721" y="0"/>
                    <a:pt x="716" y="1"/>
                  </a:cubicBezTo>
                  <a:cubicBezTo>
                    <a:pt x="576" y="7"/>
                    <a:pt x="462" y="108"/>
                    <a:pt x="378" y="219"/>
                  </a:cubicBezTo>
                  <a:cubicBezTo>
                    <a:pt x="0" y="723"/>
                    <a:pt x="42" y="1416"/>
                    <a:pt x="101" y="2044"/>
                  </a:cubicBezTo>
                  <a:cubicBezTo>
                    <a:pt x="192" y="2994"/>
                    <a:pt x="228" y="4071"/>
                    <a:pt x="605" y="4956"/>
                  </a:cubicBezTo>
                  <a:cubicBezTo>
                    <a:pt x="1236" y="4029"/>
                    <a:pt x="1321" y="1667"/>
                    <a:pt x="1155" y="567"/>
                  </a:cubicBezTo>
                  <a:cubicBezTo>
                    <a:pt x="1117" y="312"/>
                    <a:pt x="982" y="0"/>
                    <a:pt x="731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5201455" y="2653058"/>
              <a:ext cx="100020" cy="320658"/>
            </a:xfrm>
            <a:custGeom>
              <a:avLst/>
              <a:gdLst/>
              <a:ahLst/>
              <a:cxnLst/>
              <a:rect l="l" t="t" r="r" b="b"/>
              <a:pathLst>
                <a:path w="1719" h="5511" extrusionOk="0">
                  <a:moveTo>
                    <a:pt x="1362" y="0"/>
                  </a:moveTo>
                  <a:cubicBezTo>
                    <a:pt x="1259" y="0"/>
                    <a:pt x="1148" y="99"/>
                    <a:pt x="1080" y="195"/>
                  </a:cubicBezTo>
                  <a:cubicBezTo>
                    <a:pt x="576" y="914"/>
                    <a:pt x="407" y="1805"/>
                    <a:pt x="283" y="2674"/>
                  </a:cubicBezTo>
                  <a:cubicBezTo>
                    <a:pt x="153" y="3601"/>
                    <a:pt x="0" y="4574"/>
                    <a:pt x="26" y="5511"/>
                  </a:cubicBezTo>
                  <a:cubicBezTo>
                    <a:pt x="710" y="4346"/>
                    <a:pt x="1071" y="2807"/>
                    <a:pt x="1461" y="1509"/>
                  </a:cubicBezTo>
                  <a:cubicBezTo>
                    <a:pt x="1595" y="1063"/>
                    <a:pt x="1718" y="575"/>
                    <a:pt x="1536" y="149"/>
                  </a:cubicBezTo>
                  <a:cubicBezTo>
                    <a:pt x="1516" y="104"/>
                    <a:pt x="1490" y="58"/>
                    <a:pt x="1451" y="29"/>
                  </a:cubicBezTo>
                  <a:cubicBezTo>
                    <a:pt x="1423" y="9"/>
                    <a:pt x="1393" y="0"/>
                    <a:pt x="1362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5242882" y="3025961"/>
              <a:ext cx="79946" cy="308962"/>
            </a:xfrm>
            <a:custGeom>
              <a:avLst/>
              <a:gdLst/>
              <a:ahLst/>
              <a:cxnLst/>
              <a:rect l="l" t="t" r="r" b="b"/>
              <a:pathLst>
                <a:path w="1374" h="5310" extrusionOk="0">
                  <a:moveTo>
                    <a:pt x="1058" y="0"/>
                  </a:moveTo>
                  <a:cubicBezTo>
                    <a:pt x="982" y="0"/>
                    <a:pt x="906" y="45"/>
                    <a:pt x="843" y="94"/>
                  </a:cubicBezTo>
                  <a:cubicBezTo>
                    <a:pt x="264" y="537"/>
                    <a:pt x="186" y="1363"/>
                    <a:pt x="157" y="2089"/>
                  </a:cubicBezTo>
                  <a:cubicBezTo>
                    <a:pt x="157" y="3159"/>
                    <a:pt x="1" y="4249"/>
                    <a:pt x="37" y="5310"/>
                  </a:cubicBezTo>
                  <a:cubicBezTo>
                    <a:pt x="398" y="4119"/>
                    <a:pt x="743" y="2925"/>
                    <a:pt x="1097" y="1731"/>
                  </a:cubicBezTo>
                  <a:cubicBezTo>
                    <a:pt x="1234" y="1262"/>
                    <a:pt x="1374" y="777"/>
                    <a:pt x="1299" y="296"/>
                  </a:cubicBezTo>
                  <a:cubicBezTo>
                    <a:pt x="1279" y="179"/>
                    <a:pt x="1231" y="45"/>
                    <a:pt x="1117" y="10"/>
                  </a:cubicBezTo>
                  <a:cubicBezTo>
                    <a:pt x="1097" y="3"/>
                    <a:pt x="1078" y="0"/>
                    <a:pt x="1058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5118717" y="3247933"/>
              <a:ext cx="118581" cy="188461"/>
            </a:xfrm>
            <a:custGeom>
              <a:avLst/>
              <a:gdLst/>
              <a:ahLst/>
              <a:cxnLst/>
              <a:rect l="l" t="t" r="r" b="b"/>
              <a:pathLst>
                <a:path w="2038" h="3239" extrusionOk="0">
                  <a:moveTo>
                    <a:pt x="665" y="0"/>
                  </a:moveTo>
                  <a:cubicBezTo>
                    <a:pt x="597" y="0"/>
                    <a:pt x="530" y="14"/>
                    <a:pt x="466" y="44"/>
                  </a:cubicBezTo>
                  <a:cubicBezTo>
                    <a:pt x="1" y="258"/>
                    <a:pt x="1897" y="2959"/>
                    <a:pt x="2037" y="3238"/>
                  </a:cubicBezTo>
                  <a:cubicBezTo>
                    <a:pt x="1767" y="2588"/>
                    <a:pt x="1604" y="1888"/>
                    <a:pt x="1491" y="1195"/>
                  </a:cubicBezTo>
                  <a:cubicBezTo>
                    <a:pt x="1445" y="899"/>
                    <a:pt x="1403" y="587"/>
                    <a:pt x="1240" y="336"/>
                  </a:cubicBezTo>
                  <a:cubicBezTo>
                    <a:pt x="1113" y="145"/>
                    <a:pt x="887" y="0"/>
                    <a:pt x="665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5262199" y="3464495"/>
              <a:ext cx="125214" cy="434002"/>
            </a:xfrm>
            <a:custGeom>
              <a:avLst/>
              <a:gdLst/>
              <a:ahLst/>
              <a:cxnLst/>
              <a:rect l="l" t="t" r="r" b="b"/>
              <a:pathLst>
                <a:path w="2152" h="7459" extrusionOk="0">
                  <a:moveTo>
                    <a:pt x="1638" y="1"/>
                  </a:moveTo>
                  <a:cubicBezTo>
                    <a:pt x="1474" y="1"/>
                    <a:pt x="1305" y="151"/>
                    <a:pt x="1204" y="304"/>
                  </a:cubicBezTo>
                  <a:cubicBezTo>
                    <a:pt x="749" y="990"/>
                    <a:pt x="658" y="1846"/>
                    <a:pt x="583" y="2666"/>
                  </a:cubicBezTo>
                  <a:cubicBezTo>
                    <a:pt x="502" y="3531"/>
                    <a:pt x="420" y="4397"/>
                    <a:pt x="339" y="5265"/>
                  </a:cubicBezTo>
                  <a:cubicBezTo>
                    <a:pt x="280" y="5897"/>
                    <a:pt x="1" y="6873"/>
                    <a:pt x="248" y="7458"/>
                  </a:cubicBezTo>
                  <a:cubicBezTo>
                    <a:pt x="703" y="5936"/>
                    <a:pt x="1032" y="4384"/>
                    <a:pt x="1549" y="2877"/>
                  </a:cubicBezTo>
                  <a:cubicBezTo>
                    <a:pt x="1832" y="2057"/>
                    <a:pt x="2151" y="1189"/>
                    <a:pt x="1950" y="343"/>
                  </a:cubicBezTo>
                  <a:cubicBezTo>
                    <a:pt x="1920" y="222"/>
                    <a:pt x="1871" y="96"/>
                    <a:pt x="1764" y="34"/>
                  </a:cubicBezTo>
                  <a:cubicBezTo>
                    <a:pt x="1723" y="11"/>
                    <a:pt x="1681" y="1"/>
                    <a:pt x="1638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5133496" y="3599599"/>
              <a:ext cx="126320" cy="321821"/>
            </a:xfrm>
            <a:custGeom>
              <a:avLst/>
              <a:gdLst/>
              <a:ahLst/>
              <a:cxnLst/>
              <a:rect l="l" t="t" r="r" b="b"/>
              <a:pathLst>
                <a:path w="2171" h="5531" extrusionOk="0">
                  <a:moveTo>
                    <a:pt x="591" y="1"/>
                  </a:moveTo>
                  <a:cubicBezTo>
                    <a:pt x="389" y="1"/>
                    <a:pt x="189" y="153"/>
                    <a:pt x="104" y="347"/>
                  </a:cubicBezTo>
                  <a:cubicBezTo>
                    <a:pt x="0" y="581"/>
                    <a:pt x="26" y="855"/>
                    <a:pt x="65" y="1108"/>
                  </a:cubicBezTo>
                  <a:cubicBezTo>
                    <a:pt x="248" y="2224"/>
                    <a:pt x="680" y="3288"/>
                    <a:pt x="1217" y="4284"/>
                  </a:cubicBezTo>
                  <a:cubicBezTo>
                    <a:pt x="1404" y="4632"/>
                    <a:pt x="1743" y="5530"/>
                    <a:pt x="2157" y="5530"/>
                  </a:cubicBezTo>
                  <a:cubicBezTo>
                    <a:pt x="2162" y="5530"/>
                    <a:pt x="2166" y="5530"/>
                    <a:pt x="2170" y="5530"/>
                  </a:cubicBezTo>
                  <a:cubicBezTo>
                    <a:pt x="1812" y="3887"/>
                    <a:pt x="1734" y="2032"/>
                    <a:pt x="1087" y="471"/>
                  </a:cubicBezTo>
                  <a:cubicBezTo>
                    <a:pt x="1012" y="289"/>
                    <a:pt x="911" y="93"/>
                    <a:pt x="726" y="25"/>
                  </a:cubicBezTo>
                  <a:cubicBezTo>
                    <a:pt x="682" y="8"/>
                    <a:pt x="636" y="1"/>
                    <a:pt x="591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386771" y="2670863"/>
              <a:ext cx="135396" cy="416255"/>
            </a:xfrm>
            <a:custGeom>
              <a:avLst/>
              <a:gdLst/>
              <a:ahLst/>
              <a:cxnLst/>
              <a:rect l="l" t="t" r="r" b="b"/>
              <a:pathLst>
                <a:path w="2327" h="7154" extrusionOk="0">
                  <a:moveTo>
                    <a:pt x="902" y="1"/>
                  </a:moveTo>
                  <a:cubicBezTo>
                    <a:pt x="587" y="1"/>
                    <a:pt x="295" y="239"/>
                    <a:pt x="157" y="526"/>
                  </a:cubicBezTo>
                  <a:cubicBezTo>
                    <a:pt x="7" y="842"/>
                    <a:pt x="0" y="1203"/>
                    <a:pt x="13" y="1551"/>
                  </a:cubicBezTo>
                  <a:cubicBezTo>
                    <a:pt x="27" y="1958"/>
                    <a:pt x="66" y="2365"/>
                    <a:pt x="176" y="2755"/>
                  </a:cubicBezTo>
                  <a:cubicBezTo>
                    <a:pt x="401" y="3555"/>
                    <a:pt x="908" y="4242"/>
                    <a:pt x="1328" y="4961"/>
                  </a:cubicBezTo>
                  <a:cubicBezTo>
                    <a:pt x="1715" y="5621"/>
                    <a:pt x="2044" y="6373"/>
                    <a:pt x="1966" y="7154"/>
                  </a:cubicBezTo>
                  <a:cubicBezTo>
                    <a:pt x="2327" y="5208"/>
                    <a:pt x="2079" y="3246"/>
                    <a:pt x="1809" y="1307"/>
                  </a:cubicBezTo>
                  <a:cubicBezTo>
                    <a:pt x="1770" y="1031"/>
                    <a:pt x="1731" y="751"/>
                    <a:pt x="1608" y="504"/>
                  </a:cubicBezTo>
                  <a:cubicBezTo>
                    <a:pt x="1484" y="253"/>
                    <a:pt x="1256" y="42"/>
                    <a:pt x="983" y="6"/>
                  </a:cubicBezTo>
                  <a:cubicBezTo>
                    <a:pt x="956" y="2"/>
                    <a:pt x="929" y="1"/>
                    <a:pt x="902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5520246" y="2904298"/>
              <a:ext cx="153376" cy="314606"/>
            </a:xfrm>
            <a:custGeom>
              <a:avLst/>
              <a:gdLst/>
              <a:ahLst/>
              <a:cxnLst/>
              <a:rect l="l" t="t" r="r" b="b"/>
              <a:pathLst>
                <a:path w="2636" h="5407" extrusionOk="0">
                  <a:moveTo>
                    <a:pt x="2206" y="0"/>
                  </a:moveTo>
                  <a:cubicBezTo>
                    <a:pt x="2047" y="0"/>
                    <a:pt x="1913" y="128"/>
                    <a:pt x="1809" y="249"/>
                  </a:cubicBezTo>
                  <a:cubicBezTo>
                    <a:pt x="1110" y="1082"/>
                    <a:pt x="820" y="2172"/>
                    <a:pt x="547" y="3223"/>
                  </a:cubicBezTo>
                  <a:cubicBezTo>
                    <a:pt x="361" y="3936"/>
                    <a:pt x="98" y="4677"/>
                    <a:pt x="0" y="5406"/>
                  </a:cubicBezTo>
                  <a:cubicBezTo>
                    <a:pt x="1015" y="4551"/>
                    <a:pt x="1633" y="3012"/>
                    <a:pt x="2206" y="1837"/>
                  </a:cubicBezTo>
                  <a:cubicBezTo>
                    <a:pt x="2418" y="1401"/>
                    <a:pt x="2636" y="936"/>
                    <a:pt x="2577" y="454"/>
                  </a:cubicBezTo>
                  <a:cubicBezTo>
                    <a:pt x="2551" y="253"/>
                    <a:pt x="2440" y="28"/>
                    <a:pt x="2239" y="2"/>
                  </a:cubicBezTo>
                  <a:cubicBezTo>
                    <a:pt x="2227" y="1"/>
                    <a:pt x="2216" y="0"/>
                    <a:pt x="2206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86190" y="3237344"/>
              <a:ext cx="108340" cy="304308"/>
            </a:xfrm>
            <a:custGeom>
              <a:avLst/>
              <a:gdLst/>
              <a:ahLst/>
              <a:cxnLst/>
              <a:rect l="l" t="t" r="r" b="b"/>
              <a:pathLst>
                <a:path w="1862" h="5230" extrusionOk="0">
                  <a:moveTo>
                    <a:pt x="227" y="0"/>
                  </a:moveTo>
                  <a:cubicBezTo>
                    <a:pt x="189" y="0"/>
                    <a:pt x="151" y="11"/>
                    <a:pt x="115" y="37"/>
                  </a:cubicBezTo>
                  <a:cubicBezTo>
                    <a:pt x="7" y="115"/>
                    <a:pt x="1" y="268"/>
                    <a:pt x="10" y="401"/>
                  </a:cubicBezTo>
                  <a:cubicBezTo>
                    <a:pt x="76" y="1276"/>
                    <a:pt x="303" y="2139"/>
                    <a:pt x="684" y="2929"/>
                  </a:cubicBezTo>
                  <a:cubicBezTo>
                    <a:pt x="1052" y="3700"/>
                    <a:pt x="1540" y="4406"/>
                    <a:pt x="1793" y="5229"/>
                  </a:cubicBezTo>
                  <a:cubicBezTo>
                    <a:pt x="1862" y="3658"/>
                    <a:pt x="1426" y="1673"/>
                    <a:pt x="606" y="294"/>
                  </a:cubicBezTo>
                  <a:cubicBezTo>
                    <a:pt x="521" y="153"/>
                    <a:pt x="370" y="0"/>
                    <a:pt x="227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5517570" y="3454313"/>
              <a:ext cx="171180" cy="341022"/>
            </a:xfrm>
            <a:custGeom>
              <a:avLst/>
              <a:gdLst/>
              <a:ahLst/>
              <a:cxnLst/>
              <a:rect l="l" t="t" r="r" b="b"/>
              <a:pathLst>
                <a:path w="2942" h="5861" extrusionOk="0">
                  <a:moveTo>
                    <a:pt x="2584" y="1"/>
                  </a:moveTo>
                  <a:cubicBezTo>
                    <a:pt x="2462" y="1"/>
                    <a:pt x="2324" y="94"/>
                    <a:pt x="2229" y="189"/>
                  </a:cubicBezTo>
                  <a:cubicBezTo>
                    <a:pt x="1230" y="1201"/>
                    <a:pt x="843" y="2652"/>
                    <a:pt x="492" y="4032"/>
                  </a:cubicBezTo>
                  <a:cubicBezTo>
                    <a:pt x="362" y="4552"/>
                    <a:pt x="1" y="5333"/>
                    <a:pt x="134" y="5860"/>
                  </a:cubicBezTo>
                  <a:cubicBezTo>
                    <a:pt x="674" y="4900"/>
                    <a:pt x="1146" y="3921"/>
                    <a:pt x="1784" y="3017"/>
                  </a:cubicBezTo>
                  <a:cubicBezTo>
                    <a:pt x="2076" y="2597"/>
                    <a:pt x="2392" y="2187"/>
                    <a:pt x="2610" y="1722"/>
                  </a:cubicBezTo>
                  <a:cubicBezTo>
                    <a:pt x="2828" y="1260"/>
                    <a:pt x="2942" y="726"/>
                    <a:pt x="2812" y="232"/>
                  </a:cubicBezTo>
                  <a:cubicBezTo>
                    <a:pt x="2795" y="166"/>
                    <a:pt x="2773" y="98"/>
                    <a:pt x="2721" y="53"/>
                  </a:cubicBezTo>
                  <a:cubicBezTo>
                    <a:pt x="2680" y="16"/>
                    <a:pt x="2634" y="1"/>
                    <a:pt x="2584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5393404" y="3806152"/>
              <a:ext cx="97169" cy="304133"/>
            </a:xfrm>
            <a:custGeom>
              <a:avLst/>
              <a:gdLst/>
              <a:ahLst/>
              <a:cxnLst/>
              <a:rect l="l" t="t" r="r" b="b"/>
              <a:pathLst>
                <a:path w="1670" h="5227" extrusionOk="0">
                  <a:moveTo>
                    <a:pt x="481" y="0"/>
                  </a:moveTo>
                  <a:cubicBezTo>
                    <a:pt x="409" y="0"/>
                    <a:pt x="338" y="17"/>
                    <a:pt x="274" y="54"/>
                  </a:cubicBezTo>
                  <a:cubicBezTo>
                    <a:pt x="36" y="187"/>
                    <a:pt x="0" y="509"/>
                    <a:pt x="7" y="783"/>
                  </a:cubicBezTo>
                  <a:cubicBezTo>
                    <a:pt x="36" y="1882"/>
                    <a:pt x="361" y="2972"/>
                    <a:pt x="934" y="3913"/>
                  </a:cubicBezTo>
                  <a:cubicBezTo>
                    <a:pt x="1156" y="4275"/>
                    <a:pt x="1411" y="4618"/>
                    <a:pt x="1583" y="5006"/>
                  </a:cubicBezTo>
                  <a:lnTo>
                    <a:pt x="1583" y="5006"/>
                  </a:lnTo>
                  <a:cubicBezTo>
                    <a:pt x="1115" y="3667"/>
                    <a:pt x="1548" y="2132"/>
                    <a:pt x="1181" y="760"/>
                  </a:cubicBezTo>
                  <a:cubicBezTo>
                    <a:pt x="1123" y="542"/>
                    <a:pt x="1045" y="324"/>
                    <a:pt x="882" y="171"/>
                  </a:cubicBezTo>
                  <a:cubicBezTo>
                    <a:pt x="776" y="67"/>
                    <a:pt x="626" y="0"/>
                    <a:pt x="481" y="0"/>
                  </a:cubicBezTo>
                  <a:close/>
                  <a:moveTo>
                    <a:pt x="1583" y="5006"/>
                  </a:moveTo>
                  <a:cubicBezTo>
                    <a:pt x="1609" y="5080"/>
                    <a:pt x="1638" y="5154"/>
                    <a:pt x="1669" y="5227"/>
                  </a:cubicBezTo>
                  <a:cubicBezTo>
                    <a:pt x="1644" y="5152"/>
                    <a:pt x="1615" y="5078"/>
                    <a:pt x="1583" y="5006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5486557" y="3058835"/>
              <a:ext cx="34504" cy="1284259"/>
            </a:xfrm>
            <a:custGeom>
              <a:avLst/>
              <a:gdLst/>
              <a:ahLst/>
              <a:cxnLst/>
              <a:rect l="l" t="t" r="r" b="b"/>
              <a:pathLst>
                <a:path w="593" h="22072" extrusionOk="0">
                  <a:moveTo>
                    <a:pt x="342" y="0"/>
                  </a:moveTo>
                  <a:cubicBezTo>
                    <a:pt x="322" y="0"/>
                    <a:pt x="303" y="12"/>
                    <a:pt x="296" y="40"/>
                  </a:cubicBezTo>
                  <a:cubicBezTo>
                    <a:pt x="94" y="873"/>
                    <a:pt x="137" y="1810"/>
                    <a:pt x="101" y="2666"/>
                  </a:cubicBezTo>
                  <a:cubicBezTo>
                    <a:pt x="59" y="3603"/>
                    <a:pt x="33" y="4540"/>
                    <a:pt x="23" y="5480"/>
                  </a:cubicBezTo>
                  <a:cubicBezTo>
                    <a:pt x="0" y="7344"/>
                    <a:pt x="16" y="9212"/>
                    <a:pt x="33" y="11076"/>
                  </a:cubicBezTo>
                  <a:cubicBezTo>
                    <a:pt x="46" y="12921"/>
                    <a:pt x="55" y="14765"/>
                    <a:pt x="72" y="16610"/>
                  </a:cubicBezTo>
                  <a:cubicBezTo>
                    <a:pt x="81" y="17534"/>
                    <a:pt x="120" y="18455"/>
                    <a:pt x="137" y="19379"/>
                  </a:cubicBezTo>
                  <a:cubicBezTo>
                    <a:pt x="153" y="20241"/>
                    <a:pt x="107" y="21133"/>
                    <a:pt x="238" y="21985"/>
                  </a:cubicBezTo>
                  <a:cubicBezTo>
                    <a:pt x="247" y="22046"/>
                    <a:pt x="287" y="22072"/>
                    <a:pt x="331" y="22072"/>
                  </a:cubicBezTo>
                  <a:cubicBezTo>
                    <a:pt x="392" y="22072"/>
                    <a:pt x="462" y="22022"/>
                    <a:pt x="472" y="21952"/>
                  </a:cubicBezTo>
                  <a:cubicBezTo>
                    <a:pt x="592" y="21048"/>
                    <a:pt x="517" y="20095"/>
                    <a:pt x="514" y="19184"/>
                  </a:cubicBezTo>
                  <a:cubicBezTo>
                    <a:pt x="514" y="18256"/>
                    <a:pt x="534" y="17336"/>
                    <a:pt x="524" y="16412"/>
                  </a:cubicBezTo>
                  <a:cubicBezTo>
                    <a:pt x="501" y="14632"/>
                    <a:pt x="475" y="12852"/>
                    <a:pt x="456" y="11076"/>
                  </a:cubicBezTo>
                  <a:cubicBezTo>
                    <a:pt x="433" y="9277"/>
                    <a:pt x="397" y="7481"/>
                    <a:pt x="381" y="5682"/>
                  </a:cubicBezTo>
                  <a:cubicBezTo>
                    <a:pt x="371" y="4741"/>
                    <a:pt x="364" y="3804"/>
                    <a:pt x="371" y="2864"/>
                  </a:cubicBezTo>
                  <a:cubicBezTo>
                    <a:pt x="374" y="1943"/>
                    <a:pt x="508" y="967"/>
                    <a:pt x="400" y="53"/>
                  </a:cubicBezTo>
                  <a:cubicBezTo>
                    <a:pt x="397" y="21"/>
                    <a:pt x="368" y="0"/>
                    <a:pt x="342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499591" y="3190796"/>
              <a:ext cx="41777" cy="108515"/>
            </a:xfrm>
            <a:custGeom>
              <a:avLst/>
              <a:gdLst/>
              <a:ahLst/>
              <a:cxnLst/>
              <a:rect l="l" t="t" r="r" b="b"/>
              <a:pathLst>
                <a:path w="718" h="1865" extrusionOk="0">
                  <a:moveTo>
                    <a:pt x="624" y="1"/>
                  </a:moveTo>
                  <a:cubicBezTo>
                    <a:pt x="607" y="1"/>
                    <a:pt x="589" y="8"/>
                    <a:pt x="573" y="27"/>
                  </a:cubicBezTo>
                  <a:cubicBezTo>
                    <a:pt x="180" y="502"/>
                    <a:pt x="1" y="1218"/>
                    <a:pt x="36" y="1826"/>
                  </a:cubicBezTo>
                  <a:cubicBezTo>
                    <a:pt x="38" y="1850"/>
                    <a:pt x="61" y="1864"/>
                    <a:pt x="81" y="1864"/>
                  </a:cubicBezTo>
                  <a:cubicBezTo>
                    <a:pt x="97" y="1864"/>
                    <a:pt x="112" y="1856"/>
                    <a:pt x="114" y="1836"/>
                  </a:cubicBezTo>
                  <a:cubicBezTo>
                    <a:pt x="163" y="1553"/>
                    <a:pt x="215" y="1270"/>
                    <a:pt x="306" y="996"/>
                  </a:cubicBezTo>
                  <a:cubicBezTo>
                    <a:pt x="407" y="687"/>
                    <a:pt x="563" y="414"/>
                    <a:pt x="694" y="118"/>
                  </a:cubicBezTo>
                  <a:cubicBezTo>
                    <a:pt x="718" y="65"/>
                    <a:pt x="674" y="1"/>
                    <a:pt x="624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5493132" y="3757743"/>
              <a:ext cx="49225" cy="102056"/>
            </a:xfrm>
            <a:custGeom>
              <a:avLst/>
              <a:gdLst/>
              <a:ahLst/>
              <a:cxnLst/>
              <a:rect l="l" t="t" r="r" b="b"/>
              <a:pathLst>
                <a:path w="846" h="1754" extrusionOk="0">
                  <a:moveTo>
                    <a:pt x="727" y="1"/>
                  </a:moveTo>
                  <a:cubicBezTo>
                    <a:pt x="711" y="1"/>
                    <a:pt x="694" y="6"/>
                    <a:pt x="678" y="17"/>
                  </a:cubicBezTo>
                  <a:cubicBezTo>
                    <a:pt x="203" y="339"/>
                    <a:pt x="1" y="1140"/>
                    <a:pt x="99" y="1680"/>
                  </a:cubicBezTo>
                  <a:cubicBezTo>
                    <a:pt x="108" y="1731"/>
                    <a:pt x="148" y="1753"/>
                    <a:pt x="189" y="1753"/>
                  </a:cubicBezTo>
                  <a:cubicBezTo>
                    <a:pt x="244" y="1753"/>
                    <a:pt x="302" y="1715"/>
                    <a:pt x="304" y="1650"/>
                  </a:cubicBezTo>
                  <a:cubicBezTo>
                    <a:pt x="313" y="1374"/>
                    <a:pt x="320" y="1114"/>
                    <a:pt x="414" y="850"/>
                  </a:cubicBezTo>
                  <a:cubicBezTo>
                    <a:pt x="505" y="587"/>
                    <a:pt x="681" y="391"/>
                    <a:pt x="811" y="151"/>
                  </a:cubicBezTo>
                  <a:cubicBezTo>
                    <a:pt x="845" y="85"/>
                    <a:pt x="793" y="1"/>
                    <a:pt x="727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461015" y="4044475"/>
              <a:ext cx="49050" cy="123061"/>
            </a:xfrm>
            <a:custGeom>
              <a:avLst/>
              <a:gdLst/>
              <a:ahLst/>
              <a:cxnLst/>
              <a:rect l="l" t="t" r="r" b="b"/>
              <a:pathLst>
                <a:path w="843" h="2115" extrusionOk="0">
                  <a:moveTo>
                    <a:pt x="119" y="1"/>
                  </a:moveTo>
                  <a:cubicBezTo>
                    <a:pt x="57" y="1"/>
                    <a:pt x="0" y="49"/>
                    <a:pt x="19" y="129"/>
                  </a:cubicBezTo>
                  <a:cubicBezTo>
                    <a:pt x="110" y="477"/>
                    <a:pt x="286" y="806"/>
                    <a:pt x="387" y="1154"/>
                  </a:cubicBezTo>
                  <a:cubicBezTo>
                    <a:pt x="478" y="1460"/>
                    <a:pt x="501" y="1804"/>
                    <a:pt x="657" y="2084"/>
                  </a:cubicBezTo>
                  <a:cubicBezTo>
                    <a:pt x="669" y="2104"/>
                    <a:pt x="690" y="2114"/>
                    <a:pt x="712" y="2114"/>
                  </a:cubicBezTo>
                  <a:cubicBezTo>
                    <a:pt x="739" y="2114"/>
                    <a:pt x="766" y="2099"/>
                    <a:pt x="771" y="2068"/>
                  </a:cubicBezTo>
                  <a:cubicBezTo>
                    <a:pt x="843" y="1749"/>
                    <a:pt x="729" y="1391"/>
                    <a:pt x="641" y="1082"/>
                  </a:cubicBezTo>
                  <a:cubicBezTo>
                    <a:pt x="540" y="737"/>
                    <a:pt x="426" y="340"/>
                    <a:pt x="211" y="48"/>
                  </a:cubicBezTo>
                  <a:cubicBezTo>
                    <a:pt x="187" y="15"/>
                    <a:pt x="152" y="1"/>
                    <a:pt x="119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5389797" y="4249574"/>
              <a:ext cx="1222" cy="815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0" y="1"/>
                  </a:moveTo>
                  <a:cubicBezTo>
                    <a:pt x="1" y="1"/>
                    <a:pt x="1" y="14"/>
                    <a:pt x="10" y="14"/>
                  </a:cubicBezTo>
                  <a:cubicBezTo>
                    <a:pt x="20" y="14"/>
                    <a:pt x="20" y="1"/>
                    <a:pt x="10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5372749" y="4181673"/>
              <a:ext cx="16117" cy="37937"/>
            </a:xfrm>
            <a:custGeom>
              <a:avLst/>
              <a:gdLst/>
              <a:ahLst/>
              <a:cxnLst/>
              <a:rect l="l" t="t" r="r" b="b"/>
              <a:pathLst>
                <a:path w="277" h="652" extrusionOk="0">
                  <a:moveTo>
                    <a:pt x="32" y="1"/>
                  </a:moveTo>
                  <a:cubicBezTo>
                    <a:pt x="18" y="1"/>
                    <a:pt x="4" y="13"/>
                    <a:pt x="4" y="29"/>
                  </a:cubicBezTo>
                  <a:cubicBezTo>
                    <a:pt x="1" y="117"/>
                    <a:pt x="59" y="198"/>
                    <a:pt x="92" y="279"/>
                  </a:cubicBezTo>
                  <a:cubicBezTo>
                    <a:pt x="144" y="396"/>
                    <a:pt x="183" y="517"/>
                    <a:pt x="225" y="637"/>
                  </a:cubicBezTo>
                  <a:cubicBezTo>
                    <a:pt x="229" y="647"/>
                    <a:pt x="238" y="651"/>
                    <a:pt x="247" y="651"/>
                  </a:cubicBezTo>
                  <a:cubicBezTo>
                    <a:pt x="262" y="651"/>
                    <a:pt x="277" y="640"/>
                    <a:pt x="271" y="624"/>
                  </a:cubicBezTo>
                  <a:cubicBezTo>
                    <a:pt x="228" y="510"/>
                    <a:pt x="183" y="396"/>
                    <a:pt x="147" y="279"/>
                  </a:cubicBezTo>
                  <a:cubicBezTo>
                    <a:pt x="121" y="188"/>
                    <a:pt x="115" y="81"/>
                    <a:pt x="50" y="9"/>
                  </a:cubicBezTo>
                  <a:cubicBezTo>
                    <a:pt x="44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245733" y="3845427"/>
              <a:ext cx="157216" cy="517556"/>
            </a:xfrm>
            <a:custGeom>
              <a:avLst/>
              <a:gdLst/>
              <a:ahLst/>
              <a:cxnLst/>
              <a:rect l="l" t="t" r="r" b="b"/>
              <a:pathLst>
                <a:path w="2702" h="8895" extrusionOk="0">
                  <a:moveTo>
                    <a:pt x="384" y="1"/>
                  </a:moveTo>
                  <a:cubicBezTo>
                    <a:pt x="352" y="1"/>
                    <a:pt x="321" y="19"/>
                    <a:pt x="313" y="56"/>
                  </a:cubicBezTo>
                  <a:cubicBezTo>
                    <a:pt x="1" y="1429"/>
                    <a:pt x="739" y="2974"/>
                    <a:pt x="1370" y="4152"/>
                  </a:cubicBezTo>
                  <a:cubicBezTo>
                    <a:pt x="1758" y="4874"/>
                    <a:pt x="2089" y="5596"/>
                    <a:pt x="2259" y="6406"/>
                  </a:cubicBezTo>
                  <a:cubicBezTo>
                    <a:pt x="2343" y="6797"/>
                    <a:pt x="2392" y="7200"/>
                    <a:pt x="2379" y="7604"/>
                  </a:cubicBezTo>
                  <a:cubicBezTo>
                    <a:pt x="2369" y="8010"/>
                    <a:pt x="2259" y="8420"/>
                    <a:pt x="2291" y="8827"/>
                  </a:cubicBezTo>
                  <a:cubicBezTo>
                    <a:pt x="2293" y="8864"/>
                    <a:pt x="2331" y="8895"/>
                    <a:pt x="2365" y="8895"/>
                  </a:cubicBezTo>
                  <a:cubicBezTo>
                    <a:pt x="2385" y="8895"/>
                    <a:pt x="2404" y="8885"/>
                    <a:pt x="2415" y="8860"/>
                  </a:cubicBezTo>
                  <a:cubicBezTo>
                    <a:pt x="2701" y="8232"/>
                    <a:pt x="2587" y="7392"/>
                    <a:pt x="2512" y="6725"/>
                  </a:cubicBezTo>
                  <a:cubicBezTo>
                    <a:pt x="2441" y="6058"/>
                    <a:pt x="2268" y="5421"/>
                    <a:pt x="2002" y="4802"/>
                  </a:cubicBezTo>
                  <a:cubicBezTo>
                    <a:pt x="1679" y="4051"/>
                    <a:pt x="1269" y="3338"/>
                    <a:pt x="993" y="2567"/>
                  </a:cubicBezTo>
                  <a:cubicBezTo>
                    <a:pt x="697" y="1744"/>
                    <a:pt x="677" y="892"/>
                    <a:pt x="459" y="56"/>
                  </a:cubicBezTo>
                  <a:cubicBezTo>
                    <a:pt x="449" y="19"/>
                    <a:pt x="416" y="1"/>
                    <a:pt x="384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174167" y="2885271"/>
              <a:ext cx="8960" cy="18968"/>
            </a:xfrm>
            <a:custGeom>
              <a:avLst/>
              <a:gdLst/>
              <a:ahLst/>
              <a:cxnLst/>
              <a:rect l="l" t="t" r="r" b="b"/>
              <a:pathLst>
                <a:path w="154" h="326" extrusionOk="0">
                  <a:moveTo>
                    <a:pt x="77" y="1"/>
                  </a:moveTo>
                  <a:cubicBezTo>
                    <a:pt x="42" y="1"/>
                    <a:pt x="7" y="23"/>
                    <a:pt x="7" y="69"/>
                  </a:cubicBezTo>
                  <a:cubicBezTo>
                    <a:pt x="7" y="140"/>
                    <a:pt x="1" y="215"/>
                    <a:pt x="24" y="284"/>
                  </a:cubicBezTo>
                  <a:cubicBezTo>
                    <a:pt x="32" y="311"/>
                    <a:pt x="54" y="325"/>
                    <a:pt x="77" y="325"/>
                  </a:cubicBezTo>
                  <a:cubicBezTo>
                    <a:pt x="100" y="325"/>
                    <a:pt x="123" y="311"/>
                    <a:pt x="131" y="284"/>
                  </a:cubicBezTo>
                  <a:cubicBezTo>
                    <a:pt x="154" y="215"/>
                    <a:pt x="144" y="140"/>
                    <a:pt x="144" y="69"/>
                  </a:cubicBezTo>
                  <a:cubicBezTo>
                    <a:pt x="146" y="23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151824" y="2831626"/>
              <a:ext cx="120676" cy="1061760"/>
            </a:xfrm>
            <a:custGeom>
              <a:avLst/>
              <a:gdLst/>
              <a:ahLst/>
              <a:cxnLst/>
              <a:rect l="l" t="t" r="r" b="b"/>
              <a:pathLst>
                <a:path w="2074" h="18248" extrusionOk="0">
                  <a:moveTo>
                    <a:pt x="561" y="0"/>
                  </a:moveTo>
                  <a:cubicBezTo>
                    <a:pt x="544" y="0"/>
                    <a:pt x="528" y="10"/>
                    <a:pt x="525" y="31"/>
                  </a:cubicBezTo>
                  <a:cubicBezTo>
                    <a:pt x="1" y="3041"/>
                    <a:pt x="1247" y="5930"/>
                    <a:pt x="1387" y="8923"/>
                  </a:cubicBezTo>
                  <a:cubicBezTo>
                    <a:pt x="1462" y="10491"/>
                    <a:pt x="1507" y="12059"/>
                    <a:pt x="1579" y="13624"/>
                  </a:cubicBezTo>
                  <a:cubicBezTo>
                    <a:pt x="1650" y="15150"/>
                    <a:pt x="1647" y="16735"/>
                    <a:pt x="1911" y="18244"/>
                  </a:cubicBezTo>
                  <a:cubicBezTo>
                    <a:pt x="1912" y="18247"/>
                    <a:pt x="1914" y="18248"/>
                    <a:pt x="1916" y="18248"/>
                  </a:cubicBezTo>
                  <a:cubicBezTo>
                    <a:pt x="1920" y="18248"/>
                    <a:pt x="1924" y="18245"/>
                    <a:pt x="1924" y="18241"/>
                  </a:cubicBezTo>
                  <a:cubicBezTo>
                    <a:pt x="2073" y="16725"/>
                    <a:pt x="1946" y="15147"/>
                    <a:pt x="1901" y="13624"/>
                  </a:cubicBezTo>
                  <a:cubicBezTo>
                    <a:pt x="1852" y="12059"/>
                    <a:pt x="1836" y="10485"/>
                    <a:pt x="1702" y="8923"/>
                  </a:cubicBezTo>
                  <a:cubicBezTo>
                    <a:pt x="1449" y="5969"/>
                    <a:pt x="440" y="3021"/>
                    <a:pt x="606" y="41"/>
                  </a:cubicBezTo>
                  <a:cubicBezTo>
                    <a:pt x="606" y="15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887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>
            <a:spLocks noGrp="1"/>
          </p:cNvSpPr>
          <p:nvPr>
            <p:ph type="ctrTitle"/>
          </p:nvPr>
        </p:nvSpPr>
        <p:spPr>
          <a:xfrm flipH="1">
            <a:off x="3565500" y="637825"/>
            <a:ext cx="4995900" cy="26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THANK </a:t>
            </a:r>
            <a:r>
              <a:rPr lang="en" sz="5500"/>
              <a:t>YOU </a:t>
            </a:r>
            <a:r>
              <a:rPr lang="en" sz="5500">
                <a:solidFill>
                  <a:schemeClr val="dk1"/>
                </a:solidFill>
              </a:rPr>
              <a:t>FOR </a:t>
            </a:r>
            <a:r>
              <a:rPr lang="en" sz="5500"/>
              <a:t>YOUR </a:t>
            </a:r>
            <a:r>
              <a:rPr lang="en" sz="5500">
                <a:solidFill>
                  <a:schemeClr val="dk1"/>
                </a:solidFill>
              </a:rPr>
              <a:t>ATTENTION</a:t>
            </a:r>
            <a:r>
              <a:rPr lang="en" sz="5500"/>
              <a:t>!</a:t>
            </a:r>
            <a:endParaRPr sz="5500"/>
          </a:p>
        </p:txBody>
      </p:sp>
      <p:sp>
        <p:nvSpPr>
          <p:cNvPr id="607" name="Google Shape;607;p55"/>
          <p:cNvSpPr/>
          <p:nvPr/>
        </p:nvSpPr>
        <p:spPr>
          <a:xfrm rot="5400000" flipH="1">
            <a:off x="1141755" y="211300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5"/>
          <p:cNvSpPr/>
          <p:nvPr/>
        </p:nvSpPr>
        <p:spPr>
          <a:xfrm flipH="1">
            <a:off x="619136" y="2618000"/>
            <a:ext cx="713400" cy="713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55"/>
          <p:cNvGrpSpPr/>
          <p:nvPr/>
        </p:nvGrpSpPr>
        <p:grpSpPr>
          <a:xfrm>
            <a:off x="2263874" y="2571754"/>
            <a:ext cx="937595" cy="761227"/>
            <a:chOff x="2699874" y="1037954"/>
            <a:chExt cx="937595" cy="761227"/>
          </a:xfrm>
        </p:grpSpPr>
        <p:sp>
          <p:nvSpPr>
            <p:cNvPr id="610" name="Google Shape;610;p55"/>
            <p:cNvSpPr/>
            <p:nvPr/>
          </p:nvSpPr>
          <p:spPr>
            <a:xfrm rot="-5400000">
              <a:off x="2933643" y="804184"/>
              <a:ext cx="470057" cy="937595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5"/>
            <p:cNvSpPr/>
            <p:nvPr/>
          </p:nvSpPr>
          <p:spPr>
            <a:xfrm rot="-5400000">
              <a:off x="2877070" y="1215518"/>
              <a:ext cx="583153" cy="584172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55"/>
          <p:cNvGrpSpPr/>
          <p:nvPr/>
        </p:nvGrpSpPr>
        <p:grpSpPr>
          <a:xfrm>
            <a:off x="2263874" y="3195396"/>
            <a:ext cx="937595" cy="761227"/>
            <a:chOff x="2699874" y="2261096"/>
            <a:chExt cx="937595" cy="761227"/>
          </a:xfrm>
        </p:grpSpPr>
        <p:sp>
          <p:nvSpPr>
            <p:cNvPr id="613" name="Google Shape;613;p55"/>
            <p:cNvSpPr/>
            <p:nvPr/>
          </p:nvSpPr>
          <p:spPr>
            <a:xfrm rot="-5400000">
              <a:off x="2934176" y="2026794"/>
              <a:ext cx="468991" cy="937595"/>
            </a:xfrm>
            <a:custGeom>
              <a:avLst/>
              <a:gdLst/>
              <a:ahLst/>
              <a:cxnLst/>
              <a:rect l="l" t="t" r="r" b="b"/>
              <a:pathLst>
                <a:path w="7485" h="14965" extrusionOk="0">
                  <a:moveTo>
                    <a:pt x="1" y="0"/>
                  </a:moveTo>
                  <a:lnTo>
                    <a:pt x="1" y="14964"/>
                  </a:lnTo>
                  <a:cubicBezTo>
                    <a:pt x="4124" y="14964"/>
                    <a:pt x="7485" y="11625"/>
                    <a:pt x="7485" y="7484"/>
                  </a:cubicBezTo>
                  <a:cubicBezTo>
                    <a:pt x="7485" y="3339"/>
                    <a:pt x="412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5"/>
            <p:cNvSpPr/>
            <p:nvPr/>
          </p:nvSpPr>
          <p:spPr>
            <a:xfrm rot="-5400000">
              <a:off x="2877070" y="2438660"/>
              <a:ext cx="583153" cy="584172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55"/>
          <p:cNvSpPr/>
          <p:nvPr/>
        </p:nvSpPr>
        <p:spPr>
          <a:xfrm rot="5400000">
            <a:off x="2486225" y="349750"/>
            <a:ext cx="492900" cy="4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</a:t>
            </a:r>
            <a:r>
              <a:rPr lang="en"/>
              <a:t>contents</a:t>
            </a:r>
            <a:endParaRPr/>
          </a:p>
        </p:txBody>
      </p:sp>
      <p:sp>
        <p:nvSpPr>
          <p:cNvPr id="415" name="Google Shape;415;p38"/>
          <p:cNvSpPr txBox="1">
            <a:spLocks noGrp="1"/>
          </p:cNvSpPr>
          <p:nvPr>
            <p:ph type="title" idx="2"/>
          </p:nvPr>
        </p:nvSpPr>
        <p:spPr>
          <a:xfrm>
            <a:off x="143038" y="1389701"/>
            <a:ext cx="8916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6" name="Google Shape;416;p38"/>
          <p:cNvSpPr txBox="1">
            <a:spLocks noGrp="1"/>
          </p:cNvSpPr>
          <p:nvPr>
            <p:ph type="subTitle" idx="5"/>
          </p:nvPr>
        </p:nvSpPr>
        <p:spPr>
          <a:xfrm>
            <a:off x="1034665" y="3047171"/>
            <a:ext cx="21585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Integration of Model &amp; Android Application</a:t>
            </a:r>
            <a:endParaRPr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 idx="6"/>
          </p:nvPr>
        </p:nvSpPr>
        <p:spPr>
          <a:xfrm>
            <a:off x="143038" y="2696050"/>
            <a:ext cx="8916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8" name="Google Shape;418;p38"/>
          <p:cNvSpPr txBox="1">
            <a:spLocks noGrp="1"/>
          </p:cNvSpPr>
          <p:nvPr>
            <p:ph type="subTitle" idx="7"/>
          </p:nvPr>
        </p:nvSpPr>
        <p:spPr>
          <a:xfrm>
            <a:off x="4953893" y="3055377"/>
            <a:ext cx="3876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Deploying Flask Server on Google Cloud Platform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8"/>
          </p:nvPr>
        </p:nvSpPr>
        <p:spPr>
          <a:xfrm>
            <a:off x="4062254" y="2704287"/>
            <a:ext cx="8916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0" name="Google Shape;420;p38"/>
          <p:cNvSpPr txBox="1">
            <a:spLocks noGrp="1"/>
          </p:cNvSpPr>
          <p:nvPr>
            <p:ph type="subTitle" idx="3"/>
          </p:nvPr>
        </p:nvSpPr>
        <p:spPr>
          <a:xfrm>
            <a:off x="4953893" y="1748882"/>
            <a:ext cx="3876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of Model using Google Teachable Machine</a:t>
            </a:r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title" idx="4"/>
          </p:nvPr>
        </p:nvSpPr>
        <p:spPr>
          <a:xfrm>
            <a:off x="4062252" y="1397814"/>
            <a:ext cx="8916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2" name="Google Shape;422;p38"/>
          <p:cNvSpPr txBox="1">
            <a:spLocks noGrp="1"/>
          </p:cNvSpPr>
          <p:nvPr>
            <p:ph type="subTitle" idx="1"/>
          </p:nvPr>
        </p:nvSpPr>
        <p:spPr>
          <a:xfrm>
            <a:off x="1034665" y="1740686"/>
            <a:ext cx="21585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of the IoT System</a:t>
            </a:r>
            <a:endParaRPr/>
          </a:p>
        </p:txBody>
      </p:sp>
      <p:sp>
        <p:nvSpPr>
          <p:cNvPr id="423" name="Google Shape;423;p38"/>
          <p:cNvSpPr txBox="1">
            <a:spLocks noGrp="1"/>
          </p:cNvSpPr>
          <p:nvPr>
            <p:ph type="subTitle" idx="9"/>
          </p:nvPr>
        </p:nvSpPr>
        <p:spPr>
          <a:xfrm>
            <a:off x="1034665" y="1475630"/>
            <a:ext cx="2158500" cy="3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</a:t>
            </a:r>
            <a:endParaRPr sz="2100"/>
          </a:p>
        </p:txBody>
      </p:sp>
      <p:sp>
        <p:nvSpPr>
          <p:cNvPr id="424" name="Google Shape;424;p38"/>
          <p:cNvSpPr txBox="1">
            <a:spLocks noGrp="1"/>
          </p:cNvSpPr>
          <p:nvPr>
            <p:ph type="subTitle" idx="13"/>
          </p:nvPr>
        </p:nvSpPr>
        <p:spPr>
          <a:xfrm>
            <a:off x="4953901" y="1385850"/>
            <a:ext cx="41349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Image Classification Model</a:t>
            </a:r>
            <a:endParaRPr sz="2100"/>
          </a:p>
        </p:txBody>
      </p:sp>
      <p:sp>
        <p:nvSpPr>
          <p:cNvPr id="425" name="Google Shape;425;p38"/>
          <p:cNvSpPr txBox="1">
            <a:spLocks noGrp="1"/>
          </p:cNvSpPr>
          <p:nvPr>
            <p:ph type="subTitle" idx="14"/>
          </p:nvPr>
        </p:nvSpPr>
        <p:spPr>
          <a:xfrm>
            <a:off x="1034665" y="2782107"/>
            <a:ext cx="2158500" cy="3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Flask Server</a:t>
            </a:r>
            <a:endParaRPr sz="2100"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5"/>
          </p:nvPr>
        </p:nvSpPr>
        <p:spPr>
          <a:xfrm>
            <a:off x="4953900" y="2790300"/>
            <a:ext cx="3547500" cy="3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Virtual Machine</a:t>
            </a:r>
            <a:endParaRPr sz="2100"/>
          </a:p>
        </p:txBody>
      </p:sp>
      <p:grpSp>
        <p:nvGrpSpPr>
          <p:cNvPr id="427" name="Google Shape;427;p38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28" name="Google Shape;428;p38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8"/>
          <p:cNvSpPr txBox="1">
            <a:spLocks noGrp="1"/>
          </p:cNvSpPr>
          <p:nvPr>
            <p:ph type="subTitle" idx="5"/>
          </p:nvPr>
        </p:nvSpPr>
        <p:spPr>
          <a:xfrm>
            <a:off x="1034640" y="4353641"/>
            <a:ext cx="21585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Development using Android Studio Flamingo </a:t>
            </a: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6"/>
          </p:nvPr>
        </p:nvSpPr>
        <p:spPr>
          <a:xfrm>
            <a:off x="143038" y="4002571"/>
            <a:ext cx="8916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subTitle" idx="7"/>
          </p:nvPr>
        </p:nvSpPr>
        <p:spPr>
          <a:xfrm>
            <a:off x="4953892" y="4361896"/>
            <a:ext cx="3876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against live images and selected images of flowers</a:t>
            </a:r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title" idx="8"/>
          </p:nvPr>
        </p:nvSpPr>
        <p:spPr>
          <a:xfrm>
            <a:off x="4062254" y="4010807"/>
            <a:ext cx="8916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4" name="Google Shape;434;p38"/>
          <p:cNvSpPr txBox="1">
            <a:spLocks noGrp="1"/>
          </p:cNvSpPr>
          <p:nvPr>
            <p:ph type="subTitle" idx="14"/>
          </p:nvPr>
        </p:nvSpPr>
        <p:spPr>
          <a:xfrm>
            <a:off x="1034639" y="4088578"/>
            <a:ext cx="3027600" cy="3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Android Application</a:t>
            </a:r>
            <a:endParaRPr sz="210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ubTitle" idx="15"/>
          </p:nvPr>
        </p:nvSpPr>
        <p:spPr>
          <a:xfrm>
            <a:off x="4953900" y="4096825"/>
            <a:ext cx="4078500" cy="3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Testing of Application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title"/>
          </p:nvPr>
        </p:nvSpPr>
        <p:spPr>
          <a:xfrm>
            <a:off x="912075" y="2689500"/>
            <a:ext cx="46761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1" name="Google Shape;441;p39"/>
          <p:cNvSpPr txBox="1">
            <a:spLocks noGrp="1"/>
          </p:cNvSpPr>
          <p:nvPr>
            <p:ph type="title" idx="2"/>
          </p:nvPr>
        </p:nvSpPr>
        <p:spPr>
          <a:xfrm>
            <a:off x="1021075" y="1395800"/>
            <a:ext cx="13221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2" name="Google Shape;442;p39"/>
          <p:cNvSpPr txBox="1">
            <a:spLocks noGrp="1"/>
          </p:cNvSpPr>
          <p:nvPr>
            <p:ph type="subTitle" idx="1"/>
          </p:nvPr>
        </p:nvSpPr>
        <p:spPr>
          <a:xfrm>
            <a:off x="912075" y="3402312"/>
            <a:ext cx="46761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Overview of the Course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>
            <a:spLocks noGrp="1"/>
          </p:cNvSpPr>
          <p:nvPr>
            <p:ph type="title"/>
          </p:nvPr>
        </p:nvSpPr>
        <p:spPr>
          <a:xfrm>
            <a:off x="256050" y="1114500"/>
            <a:ext cx="3120300" cy="6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</a:t>
            </a:r>
            <a:r>
              <a:rPr lang="en"/>
              <a:t>duction</a:t>
            </a:r>
            <a:endParaRPr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417800" y="1814925"/>
            <a:ext cx="30384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of the Project: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 User Input</a:t>
            </a: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7643672" y="3828703"/>
            <a:ext cx="623700" cy="62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40"/>
          <p:cNvGrpSpPr/>
          <p:nvPr/>
        </p:nvGrpSpPr>
        <p:grpSpPr>
          <a:xfrm>
            <a:off x="256038" y="-10"/>
            <a:ext cx="2075291" cy="1037787"/>
            <a:chOff x="256038" y="-10"/>
            <a:chExt cx="2075291" cy="1037787"/>
          </a:xfrm>
        </p:grpSpPr>
        <p:sp>
          <p:nvSpPr>
            <p:cNvPr id="451" name="Google Shape;451;p40"/>
            <p:cNvSpPr/>
            <p:nvPr/>
          </p:nvSpPr>
          <p:spPr>
            <a:xfrm>
              <a:off x="256038" y="-7"/>
              <a:ext cx="2075291" cy="103778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693919" y="-10"/>
              <a:ext cx="1199509" cy="599816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40"/>
          <p:cNvSpPr txBox="1">
            <a:spLocks noGrp="1"/>
          </p:cNvSpPr>
          <p:nvPr>
            <p:ph type="subTitle" idx="1"/>
          </p:nvPr>
        </p:nvSpPr>
        <p:spPr>
          <a:xfrm>
            <a:off x="417800" y="2515350"/>
            <a:ext cx="30384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Uploading User Input</a:t>
            </a:r>
            <a:endParaRPr/>
          </a:p>
        </p:txBody>
      </p:sp>
      <p:sp>
        <p:nvSpPr>
          <p:cNvPr id="454" name="Google Shape;454;p40"/>
          <p:cNvSpPr txBox="1">
            <a:spLocks noGrp="1"/>
          </p:cNvSpPr>
          <p:nvPr>
            <p:ph type="subTitle" idx="1"/>
          </p:nvPr>
        </p:nvSpPr>
        <p:spPr>
          <a:xfrm>
            <a:off x="417800" y="2882150"/>
            <a:ext cx="30384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Model Inference</a:t>
            </a:r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subTitle" idx="1"/>
          </p:nvPr>
        </p:nvSpPr>
        <p:spPr>
          <a:xfrm>
            <a:off x="417800" y="3253050"/>
            <a:ext cx="30384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of Inference Results</a:t>
            </a:r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subTitle" idx="1"/>
          </p:nvPr>
        </p:nvSpPr>
        <p:spPr>
          <a:xfrm>
            <a:off x="417800" y="3651200"/>
            <a:ext cx="30384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of Inference Results</a:t>
            </a:r>
            <a:endParaRPr/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575" y="2570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9113" y="2570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6750" y="7143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0463" y="2570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5950" y="7919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1350" y="79192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40"/>
          <p:cNvCxnSpPr/>
          <p:nvPr/>
        </p:nvCxnSpPr>
        <p:spPr>
          <a:xfrm>
            <a:off x="5136650" y="1247925"/>
            <a:ext cx="75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40"/>
          <p:cNvCxnSpPr/>
          <p:nvPr/>
        </p:nvCxnSpPr>
        <p:spPr>
          <a:xfrm>
            <a:off x="7102050" y="1247925"/>
            <a:ext cx="75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40"/>
          <p:cNvCxnSpPr/>
          <p:nvPr/>
        </p:nvCxnSpPr>
        <p:spPr>
          <a:xfrm flipH="1">
            <a:off x="5111125" y="3024500"/>
            <a:ext cx="8862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0"/>
          <p:cNvCxnSpPr/>
          <p:nvPr/>
        </p:nvCxnSpPr>
        <p:spPr>
          <a:xfrm flipH="1">
            <a:off x="7030050" y="3024500"/>
            <a:ext cx="8862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0"/>
          <p:cNvCxnSpPr/>
          <p:nvPr/>
        </p:nvCxnSpPr>
        <p:spPr>
          <a:xfrm flipH="1">
            <a:off x="8460950" y="1742075"/>
            <a:ext cx="6000" cy="7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title"/>
          </p:nvPr>
        </p:nvSpPr>
        <p:spPr>
          <a:xfrm>
            <a:off x="0" y="2496800"/>
            <a:ext cx="91440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Model</a:t>
            </a:r>
            <a:endParaRPr/>
          </a:p>
        </p:txBody>
      </p:sp>
      <p:sp>
        <p:nvSpPr>
          <p:cNvPr id="473" name="Google Shape;473;p41"/>
          <p:cNvSpPr txBox="1">
            <a:spLocks noGrp="1"/>
          </p:cNvSpPr>
          <p:nvPr>
            <p:ph type="title" idx="2"/>
          </p:nvPr>
        </p:nvSpPr>
        <p:spPr>
          <a:xfrm>
            <a:off x="3910950" y="1297275"/>
            <a:ext cx="13221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41"/>
          <p:cNvSpPr txBox="1">
            <a:spLocks noGrp="1"/>
          </p:cNvSpPr>
          <p:nvPr>
            <p:ph type="subTitle" idx="1"/>
          </p:nvPr>
        </p:nvSpPr>
        <p:spPr>
          <a:xfrm>
            <a:off x="2056050" y="3266675"/>
            <a:ext cx="50319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the Model using Google Teachable Machine</a:t>
            </a:r>
            <a:endParaRPr/>
          </a:p>
        </p:txBody>
      </p:sp>
      <p:grpSp>
        <p:nvGrpSpPr>
          <p:cNvPr id="475" name="Google Shape;475;p41"/>
          <p:cNvGrpSpPr/>
          <p:nvPr/>
        </p:nvGrpSpPr>
        <p:grpSpPr>
          <a:xfrm rot="-5400000">
            <a:off x="7593675" y="415203"/>
            <a:ext cx="837865" cy="1032070"/>
            <a:chOff x="1427225" y="332320"/>
            <a:chExt cx="665342" cy="819558"/>
          </a:xfrm>
        </p:grpSpPr>
        <p:sp>
          <p:nvSpPr>
            <p:cNvPr id="476" name="Google Shape;476;p41"/>
            <p:cNvSpPr/>
            <p:nvPr/>
          </p:nvSpPr>
          <p:spPr>
            <a:xfrm>
              <a:off x="1682651" y="332320"/>
              <a:ext cx="409916" cy="819558"/>
            </a:xfrm>
            <a:custGeom>
              <a:avLst/>
              <a:gdLst/>
              <a:ahLst/>
              <a:cxnLst/>
              <a:rect l="l" t="t" r="r" b="b"/>
              <a:pathLst>
                <a:path w="7485" h="14965" extrusionOk="0">
                  <a:moveTo>
                    <a:pt x="1" y="0"/>
                  </a:moveTo>
                  <a:lnTo>
                    <a:pt x="1" y="14964"/>
                  </a:lnTo>
                  <a:cubicBezTo>
                    <a:pt x="4124" y="14964"/>
                    <a:pt x="7485" y="11625"/>
                    <a:pt x="7485" y="7484"/>
                  </a:cubicBezTo>
                  <a:cubicBezTo>
                    <a:pt x="7485" y="3339"/>
                    <a:pt x="412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1427225" y="486763"/>
              <a:ext cx="509698" cy="510629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65" y="1"/>
                  </a:moveTo>
                  <a:cubicBezTo>
                    <a:pt x="2093" y="1"/>
                    <a:pt x="1" y="2093"/>
                    <a:pt x="1" y="4664"/>
                  </a:cubicBezTo>
                  <a:cubicBezTo>
                    <a:pt x="1" y="7236"/>
                    <a:pt x="2093" y="9324"/>
                    <a:pt x="4665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41"/>
          <p:cNvSpPr/>
          <p:nvPr/>
        </p:nvSpPr>
        <p:spPr>
          <a:xfrm>
            <a:off x="1005100" y="3592175"/>
            <a:ext cx="713400" cy="7134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Obtaining Dataset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4" name="Google Shape;4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425" y="1218350"/>
            <a:ext cx="6987156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Marking Criteria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1603800" y="1401900"/>
            <a:ext cx="59364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Train your own model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If train the used ML model by yourself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	✔️ Training program should be in the code package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	✔️ Training results (e.g., accuracy) in a readme file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The training data can be any publicly available dataset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If use downloaded pre-trained model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✔️ If use heuristic algorithm (not neural network)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>
            <a:spLocks noGrp="1"/>
          </p:cNvSpPr>
          <p:nvPr>
            <p:ph type="title"/>
          </p:nvPr>
        </p:nvSpPr>
        <p:spPr>
          <a:xfrm>
            <a:off x="0" y="2668250"/>
            <a:ext cx="46620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Server</a:t>
            </a:r>
            <a:endParaRPr/>
          </a:p>
        </p:txBody>
      </p:sp>
      <p:sp>
        <p:nvSpPr>
          <p:cNvPr id="496" name="Google Shape;496;p44"/>
          <p:cNvSpPr txBox="1">
            <a:spLocks noGrp="1"/>
          </p:cNvSpPr>
          <p:nvPr>
            <p:ph type="title" idx="2"/>
          </p:nvPr>
        </p:nvSpPr>
        <p:spPr>
          <a:xfrm>
            <a:off x="3249900" y="1392826"/>
            <a:ext cx="13221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7" name="Google Shape;497;p44"/>
          <p:cNvSpPr txBox="1">
            <a:spLocks noGrp="1"/>
          </p:cNvSpPr>
          <p:nvPr>
            <p:ph type="subTitle" idx="1"/>
          </p:nvPr>
        </p:nvSpPr>
        <p:spPr>
          <a:xfrm>
            <a:off x="50" y="3407400"/>
            <a:ext cx="46620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Android Application to the Model</a:t>
            </a:r>
            <a:endParaRPr/>
          </a:p>
        </p:txBody>
      </p:sp>
      <p:grpSp>
        <p:nvGrpSpPr>
          <p:cNvPr id="498" name="Google Shape;498;p44"/>
          <p:cNvGrpSpPr/>
          <p:nvPr/>
        </p:nvGrpSpPr>
        <p:grpSpPr>
          <a:xfrm rot="10800000">
            <a:off x="7269612" y="540008"/>
            <a:ext cx="1093067" cy="2571731"/>
            <a:chOff x="134695" y="2421799"/>
            <a:chExt cx="1156807" cy="2721696"/>
          </a:xfrm>
        </p:grpSpPr>
        <p:sp>
          <p:nvSpPr>
            <p:cNvPr id="499" name="Google Shape;499;p44"/>
            <p:cNvSpPr/>
            <p:nvPr/>
          </p:nvSpPr>
          <p:spPr>
            <a:xfrm rot="10800000">
              <a:off x="134695" y="4564996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 rot="10800000">
              <a:off x="134695" y="422753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 rot="10800000">
              <a:off x="134695" y="3552599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 rot="10800000">
              <a:off x="134695" y="321513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 rot="-5400000">
              <a:off x="364654" y="2421799"/>
              <a:ext cx="696900" cy="69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Macintosh PowerPoint</Application>
  <PresentationFormat>On-screen Show (16:9)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Anton</vt:lpstr>
      <vt:lpstr>Lato</vt:lpstr>
      <vt:lpstr>Poppins</vt:lpstr>
      <vt:lpstr>Itim</vt:lpstr>
      <vt:lpstr>Roboto</vt:lpstr>
      <vt:lpstr>Roboto Condensed Light</vt:lpstr>
      <vt:lpstr>Arial</vt:lpstr>
      <vt:lpstr>Livvic</vt:lpstr>
      <vt:lpstr>Essential Oils: Extraction Methods by Slidesgo</vt:lpstr>
      <vt:lpstr>Internet of Things: Communications &amp; Networking  Course Project - Offloading AI Inference from IoT Device to Cloud</vt:lpstr>
      <vt:lpstr>Android Application Demonstrating Image Classification of  Flowers</vt:lpstr>
      <vt:lpstr>Table of contents</vt:lpstr>
      <vt:lpstr>Introduction</vt:lpstr>
      <vt:lpstr>Introduction</vt:lpstr>
      <vt:lpstr>Image Classification Model</vt:lpstr>
      <vt:lpstr>Obtaining Dataset</vt:lpstr>
      <vt:lpstr>Marking Criteria</vt:lpstr>
      <vt:lpstr>Flask Server</vt:lpstr>
      <vt:lpstr>04</vt:lpstr>
      <vt:lpstr>Marking Criteria</vt:lpstr>
      <vt:lpstr>Android Application</vt:lpstr>
      <vt:lpstr>Marking Criteria</vt:lpstr>
      <vt:lpstr>Testing of Application</vt:lpstr>
      <vt:lpstr>Structure of the IoT System</vt:lpstr>
      <vt:lpstr>07</vt:lpstr>
      <vt:lpstr>Marking Criteria</vt:lpstr>
      <vt:lpstr>Marking Criteria</vt:lpstr>
      <vt:lpstr>Marking Criteria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Things: Communications &amp; Networking  Course Project - Offloading AI Inference from IoT Device to Cloud</dc:title>
  <cp:lastModifiedBy>Nikita Bachhas</cp:lastModifiedBy>
  <cp:revision>1</cp:revision>
  <dcterms:modified xsi:type="dcterms:W3CDTF">2023-05-02T05:51:11Z</dcterms:modified>
</cp:coreProperties>
</file>