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61" r:id="rId5"/>
    <p:sldId id="263" r:id="rId6"/>
    <p:sldId id="264" r:id="rId7"/>
    <p:sldId id="259" r:id="rId8"/>
  </p:sldIdLst>
  <p:sldSz cx="12192000" cy="6858000"/>
  <p:notesSz cx="6858000" cy="9144000"/>
  <p:embeddedFontLst>
    <p:embeddedFont>
      <p:font typeface="Fiolex Girls" panose="020B0603050302020204" pitchFamily="34" charset="0"/>
      <p:regular r:id="rId10"/>
    </p:embeddedFont>
    <p:embeddedFont>
      <p:font typeface="Goudy Old Style" panose="02020502050305020303" pitchFamily="18" charset="0"/>
      <p:regular r:id="rId11"/>
      <p:bold r:id="rId12"/>
      <p:italic r:id="rId13"/>
    </p:embeddedFont>
    <p:embeddedFont>
      <p:font typeface="Libre Baskerville" panose="02000000000000000000" pitchFamily="2" charset="0"/>
      <p:regular r:id="rId14"/>
      <p:bold r:id="rId15"/>
      <p:italic r:id="rId16"/>
    </p:embeddedFont>
    <p:embeddedFont>
      <p:font typeface="Monotype Corsiva" panose="03010101010201010101" pitchFamily="66" charset="0"/>
      <p: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dirty="0"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-1"/>
            <a:ext cx="12190815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1866506" y="2549062"/>
            <a:ext cx="8201320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6000" b="0" i="1" u="none" strike="noStrike" cap="none" dirty="0">
                <a:solidFill>
                  <a:schemeClr val="dk1"/>
                </a:solidFill>
                <a:latin typeface="Monotype Corsiva" panose="03010101010201010101" pitchFamily="66" charset="0"/>
                <a:ea typeface="Calibri"/>
                <a:cs typeface="Calibri"/>
                <a:sym typeface="Calibri"/>
              </a:rPr>
            </a:br>
            <a:r>
              <a:rPr lang="en-US" sz="6000" b="1" i="1" u="none" strike="noStrike" dirty="0">
                <a:solidFill>
                  <a:srgbClr val="000000"/>
                </a:solidFill>
                <a:effectLst/>
                <a:latin typeface="Monotype Corsiva" panose="03010101010201010101" pitchFamily="66" charset="0"/>
              </a:rPr>
              <a:t>Enhancing Search Engine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1" u="none" strike="noStrike" dirty="0">
                <a:solidFill>
                  <a:srgbClr val="000000"/>
                </a:solidFill>
                <a:effectLst/>
                <a:latin typeface="Monotype Corsiva" panose="03010101010201010101" pitchFamily="66" charset="0"/>
              </a:rPr>
              <a:t>Relevance for Video Subtitles</a:t>
            </a:r>
            <a:endParaRPr sz="4800" i="1" dirty="0">
              <a:latin typeface="Monotype Corsiva" panose="03010101010201010101" pitchFamily="66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2BE1CE-8F26-B9F3-774D-48F1BF1A3633}"/>
              </a:ext>
            </a:extLst>
          </p:cNvPr>
          <p:cNvSpPr txBox="1"/>
          <p:nvPr/>
        </p:nvSpPr>
        <p:spPr>
          <a:xfrm>
            <a:off x="207390" y="5980783"/>
            <a:ext cx="2752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/>
              <a:t>Team ID : T211028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939181-A90D-A655-502E-949071DCFC21}"/>
              </a:ext>
            </a:extLst>
          </p:cNvPr>
          <p:cNvSpPr txBox="1"/>
          <p:nvPr/>
        </p:nvSpPr>
        <p:spPr>
          <a:xfrm>
            <a:off x="8003357" y="5980783"/>
            <a:ext cx="2205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/>
              <a:t> Madhavi Nalluri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/>
              <a:t> Nikita Bagde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10;p4">
            <a:extLst>
              <a:ext uri="{FF2B5EF4-FFF2-40B4-BE49-F238E27FC236}">
                <a16:creationId xmlns:a16="http://schemas.microsoft.com/office/drawing/2014/main" id="{2508D9BC-5023-DFE6-D254-FE5EC73FBB37}"/>
              </a:ext>
            </a:extLst>
          </p:cNvPr>
          <p:cNvSpPr txBox="1">
            <a:spLocks/>
          </p:cNvSpPr>
          <p:nvPr/>
        </p:nvSpPr>
        <p:spPr>
          <a:xfrm>
            <a:off x="204787" y="158984"/>
            <a:ext cx="2953191" cy="566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rgbClr val="FF0000"/>
              </a:buClr>
              <a:buSzPts val="4400"/>
              <a:buFont typeface="Calibri"/>
              <a:buNone/>
            </a:pPr>
            <a:r>
              <a:rPr lang="en-US" sz="32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FBFA39-ACBF-0FFF-58DB-290178C7F73E}"/>
              </a:ext>
            </a:extLst>
          </p:cNvPr>
          <p:cNvSpPr txBox="1"/>
          <p:nvPr/>
        </p:nvSpPr>
        <p:spPr>
          <a:xfrm>
            <a:off x="204787" y="725191"/>
            <a:ext cx="11782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Old Style" panose="02020502050305020303" pitchFamily="18" charset="0"/>
              </a:rPr>
              <a:t>Scenario</a:t>
            </a:r>
            <a:r>
              <a:rPr lang="en-I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Old Style" panose="02020502050305020303" pitchFamily="18" charset="0"/>
              </a:rPr>
              <a:t> : 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Old Style" panose="02020502050305020303" pitchFamily="18" charset="0"/>
              </a:rPr>
              <a:t>In the fast-evolving landscape of digital content, effective search engines play a pivotal role in connecting users with relevant information. Imagine the frustration of searching for a specific scene in a movie and not finding it. That’s the challenge we're tackling head-on.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471D18-C051-784F-80DA-E1C6E865CCA0}"/>
              </a:ext>
            </a:extLst>
          </p:cNvPr>
          <p:cNvSpPr txBox="1"/>
          <p:nvPr/>
        </p:nvSpPr>
        <p:spPr>
          <a:xfrm>
            <a:off x="204786" y="2014673"/>
            <a:ext cx="11782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Old Style" panose="02020502050305020303" pitchFamily="18" charset="0"/>
              </a:rPr>
              <a:t>Example</a:t>
            </a:r>
            <a:r>
              <a:rPr lang="en-I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Old Style" panose="02020502050305020303" pitchFamily="18" charset="0"/>
              </a:rPr>
              <a:t> :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Old Style" panose="02020502050305020303" pitchFamily="18" charset="0"/>
              </a:rPr>
              <a:t>You're trying to find a specific scene from a movie or a series, but all you get are irrelevant results.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E910DE-9A76-0A72-F1BE-C607BD2A34CC}"/>
              </a:ext>
            </a:extLst>
          </p:cNvPr>
          <p:cNvSpPr txBox="1"/>
          <p:nvPr/>
        </p:nvSpPr>
        <p:spPr>
          <a:xfrm>
            <a:off x="204785" y="2934823"/>
            <a:ext cx="11782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Old Style" panose="02020502050305020303" pitchFamily="18" charset="0"/>
              </a:rPr>
              <a:t>Insight</a:t>
            </a:r>
            <a:r>
              <a:rPr lang="en-I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Old Style" panose="02020502050305020303" pitchFamily="18" charset="0"/>
              </a:rPr>
              <a:t> : We believe that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Old Style" panose="02020502050305020303" pitchFamily="18" charset="0"/>
              </a:rPr>
              <a:t>effective search engines are the bridge between users and valuable content in today's digital world.</a:t>
            </a:r>
          </a:p>
        </p:txBody>
      </p:sp>
      <p:sp>
        <p:nvSpPr>
          <p:cNvPr id="7" name="Google Shape;110;p4">
            <a:extLst>
              <a:ext uri="{FF2B5EF4-FFF2-40B4-BE49-F238E27FC236}">
                <a16:creationId xmlns:a16="http://schemas.microsoft.com/office/drawing/2014/main" id="{76CBC118-E531-BCA4-0DD6-BDAE9580C5EE}"/>
              </a:ext>
            </a:extLst>
          </p:cNvPr>
          <p:cNvSpPr txBox="1">
            <a:spLocks/>
          </p:cNvSpPr>
          <p:nvPr/>
        </p:nvSpPr>
        <p:spPr>
          <a:xfrm>
            <a:off x="204788" y="3939805"/>
            <a:ext cx="2704411" cy="566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rgbClr val="FF0000"/>
              </a:buClr>
              <a:buSzPts val="4400"/>
              <a:buFont typeface="Calibri"/>
              <a:buNone/>
            </a:pPr>
            <a:r>
              <a:rPr lang="en-US" sz="2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009099-7824-EC3D-A5ED-766D1FB058A9}"/>
              </a:ext>
            </a:extLst>
          </p:cNvPr>
          <p:cNvSpPr txBox="1"/>
          <p:nvPr/>
        </p:nvSpPr>
        <p:spPr>
          <a:xfrm>
            <a:off x="195358" y="4530178"/>
            <a:ext cx="1179185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Old Style" panose="02020502050305020303" pitchFamily="18" charset="0"/>
              </a:rPr>
              <a:t>We determine to develop an advanced search engine algorithm that efficiently retrieves subtitles based on user queries, with a specific emphasis on subtitle content. The primary goal is to leverage natural language processing and machine learning techniques to enhance the relevance and accuracy of search results.</a:t>
            </a:r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udy Old Style" panose="020205020503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7D5E3AB-D724-0AF6-684A-1C6FF3497016}"/>
              </a:ext>
            </a:extLst>
          </p:cNvPr>
          <p:cNvSpPr txBox="1"/>
          <p:nvPr/>
        </p:nvSpPr>
        <p:spPr>
          <a:xfrm>
            <a:off x="256881" y="182914"/>
            <a:ext cx="1185656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Old Style" panose="02020502050305020303" pitchFamily="18" charset="0"/>
              </a:rPr>
              <a:t>Keyword based vs Semantic Search Engines </a:t>
            </a:r>
            <a:r>
              <a:rPr lang="en-US" sz="30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Old Style" panose="02020502050305020303" pitchFamily="18" charset="0"/>
              </a:rPr>
              <a:t>:</a:t>
            </a:r>
          </a:p>
          <a:p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udy Old Style" panose="02020502050305020303" pitchFamily="18" charset="0"/>
            </a:endParaRPr>
          </a:p>
          <a:p>
            <a:r>
              <a:rPr lang="en-US" sz="30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Old Style" panose="02020502050305020303" pitchFamily="18" charset="0"/>
              </a:rPr>
              <a:t>Keyword Based Search Engine</a:t>
            </a:r>
            <a:r>
              <a:rPr lang="en-US" sz="3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Old Style" panose="02020502050305020303" pitchFamily="18" charset="0"/>
              </a:rPr>
              <a:t>: 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Old Style" panose="02020502050305020303" pitchFamily="18" charset="0"/>
              </a:rPr>
              <a:t>These search engines rely heavily on exact keyword matches between the user query and the indexed documents.</a:t>
            </a:r>
          </a:p>
          <a:p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udy Old Style" panose="02020502050305020303" pitchFamily="18" charset="0"/>
            </a:endParaRPr>
          </a:p>
          <a:p>
            <a:r>
              <a:rPr lang="en-US" sz="30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Old Style" panose="02020502050305020303" pitchFamily="18" charset="0"/>
              </a:rPr>
              <a:t>Semantic Search Engines</a:t>
            </a:r>
            <a:r>
              <a:rPr lang="en-US" sz="3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Old Style" panose="02020502050305020303" pitchFamily="18" charset="0"/>
              </a:rPr>
              <a:t>: 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Old Style" panose="02020502050305020303" pitchFamily="18" charset="0"/>
              </a:rPr>
              <a:t>Semantic search engines go beyond simple keyword matching to understand the meaning and context of user queries and documents.</a:t>
            </a:r>
          </a:p>
          <a:p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udy Old Style" panose="02020502050305020303" pitchFamily="18" charset="0"/>
            </a:endParaRPr>
          </a:p>
          <a:p>
            <a:r>
              <a:rPr lang="en-US" sz="30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Old Style" panose="02020502050305020303" pitchFamily="18" charset="0"/>
              </a:rPr>
              <a:t>Comparison</a:t>
            </a:r>
            <a:r>
              <a:rPr lang="en-US" sz="3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Old Style" panose="02020502050305020303" pitchFamily="18" charset="0"/>
              </a:rPr>
              <a:t>: 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Old Style" panose="02020502050305020303" pitchFamily="18" charset="0"/>
              </a:rPr>
              <a:t>While keyword-based search engines focus primarily on matching exact keywords in documents, semantic-based search engines aim to understand the deeper meaning and context of user queries to deliver more relevant and meaningful search results.</a:t>
            </a:r>
            <a:endParaRPr lang="en-IN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udy Old Style" panose="0202050205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617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901517-07E6-33A0-CB7B-D1065C3C2532}"/>
              </a:ext>
            </a:extLst>
          </p:cNvPr>
          <p:cNvSpPr txBox="1"/>
          <p:nvPr/>
        </p:nvSpPr>
        <p:spPr>
          <a:xfrm>
            <a:off x="369217" y="360651"/>
            <a:ext cx="11453566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Old Style" panose="02020502050305020303" pitchFamily="18" charset="0"/>
              </a:rPr>
              <a:t>🔍 </a:t>
            </a:r>
            <a:r>
              <a:rPr lang="en-US" sz="32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Old Style" panose="02020502050305020303" pitchFamily="18" charset="0"/>
              </a:rPr>
              <a:t>Core Logic </a:t>
            </a:r>
            <a:r>
              <a:rPr 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Old Style" panose="02020502050305020303" pitchFamily="18" charset="0"/>
              </a:rPr>
              <a:t>: </a:t>
            </a:r>
          </a:p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Old Style" panose="02020502050305020303" pitchFamily="18" charset="0"/>
              </a:rPr>
              <a:t>Our process involves meticulous data preprocessing, vectorization, and cosine similarity calculations to ensure precise search results tailored to each user's needs.</a:t>
            </a:r>
          </a:p>
          <a:p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udy Old Style" panose="02020502050305020303" pitchFamily="18" charset="0"/>
            </a:endParaRPr>
          </a:p>
          <a:p>
            <a:r>
              <a:rPr 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Old Style" panose="02020502050305020303" pitchFamily="18" charset="0"/>
              </a:rPr>
              <a:t>💡 </a:t>
            </a:r>
            <a:r>
              <a:rPr lang="en-US" sz="32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Old Style" panose="02020502050305020303" pitchFamily="18" charset="0"/>
              </a:rPr>
              <a:t>Step by Step Process:</a:t>
            </a:r>
          </a:p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Old Style" panose="02020502050305020303" pitchFamily="18" charset="0"/>
              </a:rPr>
              <a:t>- </a:t>
            </a:r>
            <a:r>
              <a:rPr 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Old Style" panose="02020502050305020303" pitchFamily="18" charset="0"/>
              </a:rPr>
              <a:t>Document Ingestion: 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Old Style" panose="02020502050305020303" pitchFamily="18" charset="0"/>
              </a:rPr>
              <a:t>Decoding, cleaning, chunking and generate embeddings through chunks from the subtitle data. And, store them into Chroma database.</a:t>
            </a:r>
          </a:p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Old Style" panose="02020502050305020303" pitchFamily="18" charset="0"/>
              </a:rPr>
              <a:t>- </a:t>
            </a:r>
            <a:r>
              <a:rPr 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Old Style" panose="02020502050305020303" pitchFamily="18" charset="0"/>
              </a:rPr>
              <a:t>Document Retrieval: 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Old Style" panose="02020502050305020303" pitchFamily="18" charset="0"/>
              </a:rPr>
              <a:t>Creating query embeddings and calculating cosine similarity scores.</a:t>
            </a:r>
            <a:endParaRPr lang="en-I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udy Old Style" panose="0202050205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133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D005B8-B8BB-7410-B738-F110AEBC47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28"/>
          <a:stretch/>
        </p:blipFill>
        <p:spPr>
          <a:xfrm>
            <a:off x="1045075" y="985839"/>
            <a:ext cx="9747316" cy="5064585"/>
          </a:xfrm>
          <a:prstGeom prst="rect">
            <a:avLst/>
          </a:prstGeom>
        </p:spPr>
      </p:pic>
      <p:sp>
        <p:nvSpPr>
          <p:cNvPr id="5" name="Google Shape;110;p4">
            <a:extLst>
              <a:ext uri="{FF2B5EF4-FFF2-40B4-BE49-F238E27FC236}">
                <a16:creationId xmlns:a16="http://schemas.microsoft.com/office/drawing/2014/main" id="{1A214181-64A3-60AE-50EA-1B86CC506C6A}"/>
              </a:ext>
            </a:extLst>
          </p:cNvPr>
          <p:cNvSpPr txBox="1">
            <a:spLocks/>
          </p:cNvSpPr>
          <p:nvPr/>
        </p:nvSpPr>
        <p:spPr>
          <a:xfrm>
            <a:off x="242495" y="419632"/>
            <a:ext cx="1605160" cy="566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rgbClr val="FF0000"/>
              </a:buClr>
              <a:buSzPts val="4400"/>
              <a:buFont typeface="Calibri"/>
              <a:buNone/>
            </a:pP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Code :</a:t>
            </a:r>
          </a:p>
        </p:txBody>
      </p:sp>
    </p:spTree>
    <p:extLst>
      <p:ext uri="{BB962C8B-B14F-4D97-AF65-F5344CB8AC3E}">
        <p14:creationId xmlns:p14="http://schemas.microsoft.com/office/powerpoint/2010/main" val="2654830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0;p4">
            <a:extLst>
              <a:ext uri="{FF2B5EF4-FFF2-40B4-BE49-F238E27FC236}">
                <a16:creationId xmlns:a16="http://schemas.microsoft.com/office/drawing/2014/main" id="{C5D9C7A3-AB2F-42A3-D599-1DA82004D934}"/>
              </a:ext>
            </a:extLst>
          </p:cNvPr>
          <p:cNvSpPr txBox="1">
            <a:spLocks/>
          </p:cNvSpPr>
          <p:nvPr/>
        </p:nvSpPr>
        <p:spPr>
          <a:xfrm>
            <a:off x="18853" y="754144"/>
            <a:ext cx="5458119" cy="1272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rgbClr val="FF0000"/>
              </a:buClr>
              <a:buSzPts val="4400"/>
              <a:buFont typeface="Calibri"/>
              <a:buNone/>
            </a:pP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 Engine Overview :</a:t>
            </a:r>
          </a:p>
        </p:txBody>
      </p:sp>
      <p:sp>
        <p:nvSpPr>
          <p:cNvPr id="3" name="Google Shape;110;p4">
            <a:extLst>
              <a:ext uri="{FF2B5EF4-FFF2-40B4-BE49-F238E27FC236}">
                <a16:creationId xmlns:a16="http://schemas.microsoft.com/office/drawing/2014/main" id="{2D0B0816-6240-4FCB-03C3-28D27E386182}"/>
              </a:ext>
            </a:extLst>
          </p:cNvPr>
          <p:cNvSpPr txBox="1">
            <a:spLocks/>
          </p:cNvSpPr>
          <p:nvPr/>
        </p:nvSpPr>
        <p:spPr>
          <a:xfrm>
            <a:off x="8381999" y="4803689"/>
            <a:ext cx="3309840" cy="698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rgbClr val="FF0000"/>
              </a:buClr>
              <a:buSzPts val="4400"/>
              <a:buFont typeface="Calibri"/>
              <a:buNone/>
            </a:pP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 Result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0D685E-C4BD-BD5E-0C4D-41DF5D4D6F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09"/>
          <a:stretch/>
        </p:blipFill>
        <p:spPr>
          <a:xfrm>
            <a:off x="5307291" y="1"/>
            <a:ext cx="6884708" cy="34498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94AE98-2424-516E-C21C-205A2B90B7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705"/>
          <a:stretch/>
        </p:blipFill>
        <p:spPr>
          <a:xfrm>
            <a:off x="18854" y="3447935"/>
            <a:ext cx="7154944" cy="341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31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64405" y="3085661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9257385" y="385975"/>
            <a:ext cx="2790072" cy="2834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8800" b="0" i="0" u="none" strike="noStrike" cap="none" dirty="0">
                <a:solidFill>
                  <a:srgbClr val="C00000"/>
                </a:solidFill>
                <a:latin typeface="Fiolex Girls" panose="020B0603050302020204" pitchFamily="34" charset="0"/>
                <a:ea typeface="Libre Baskerville"/>
                <a:cs typeface="Libre Baskerville"/>
                <a:sym typeface="Libre Baskerville"/>
              </a:rPr>
              <a:t>Thank </a:t>
            </a:r>
            <a:endParaRPr lang="en-IN" sz="8800" dirty="0">
              <a:solidFill>
                <a:srgbClr val="C00000"/>
              </a:solidFill>
              <a:latin typeface="Fiolex Girls" panose="020B0603050302020204" pitchFamily="34" charset="0"/>
              <a:ea typeface="Libre Baskerville"/>
              <a:cs typeface="Libre Baskerville"/>
              <a:sym typeface="Libre Baskervill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8800" b="0" i="0" u="none" strike="noStrike" cap="none" dirty="0">
                <a:solidFill>
                  <a:srgbClr val="C00000"/>
                </a:solidFill>
                <a:latin typeface="Fiolex Girls" panose="020B0603050302020204" pitchFamily="34" charset="0"/>
                <a:ea typeface="Libre Baskerville"/>
                <a:cs typeface="Libre Baskerville"/>
                <a:sym typeface="Libre Baskerville"/>
              </a:rPr>
              <a:t>You</a:t>
            </a:r>
            <a:endParaRPr sz="4400" b="0" i="0" u="none" strike="noStrike" cap="none" dirty="0">
              <a:solidFill>
                <a:schemeClr val="dk1"/>
              </a:solidFill>
              <a:latin typeface="Fiolex Girls" panose="020B060305030202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C723F-3E0D-E57E-3139-CFCB267E4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095" y="731570"/>
            <a:ext cx="2143125" cy="21431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341</Words>
  <Application>Microsoft Office PowerPoint</Application>
  <PresentationFormat>Widescreen</PresentationFormat>
  <Paragraphs>29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Monotype Corsiva</vt:lpstr>
      <vt:lpstr>Arial</vt:lpstr>
      <vt:lpstr>Calibri</vt:lpstr>
      <vt:lpstr>Fiolex Girls</vt:lpstr>
      <vt:lpstr>Wingdings</vt:lpstr>
      <vt:lpstr>Goudy Old Style</vt:lpstr>
      <vt:lpstr>Libre Baskerville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N Madhu</cp:lastModifiedBy>
  <cp:revision>9</cp:revision>
  <dcterms:created xsi:type="dcterms:W3CDTF">2021-02-16T05:19:01Z</dcterms:created>
  <dcterms:modified xsi:type="dcterms:W3CDTF">2024-04-26T04:25:35Z</dcterms:modified>
</cp:coreProperties>
</file>