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BE1E4-73E9-2F42-A752-58C399F6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de-DE" sz="6600"/>
              <a:t>Political Sytem </a:t>
            </a:r>
            <a:br>
              <a:rPr lang="de-DE" sz="6600"/>
            </a:br>
            <a:r>
              <a:rPr lang="de-DE" sz="6600"/>
              <a:t>in New Zealand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A08705-72A2-0249-9B6B-A7A84C0D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endParaRPr lang="de-DE" sz="2800"/>
          </a:p>
          <a:p>
            <a:pPr algn="ctr"/>
            <a:r>
              <a:rPr lang="de-DE" sz="2800"/>
              <a:t>“The Queen reigns, but the government rules“</a:t>
            </a:r>
          </a:p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58667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BCA0A7-4699-45C3-8B07-D7CB8FD4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0B90C-8BA5-4089-91DE-8B32DAB7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/>
              <a:t>Separation of Powers</a:t>
            </a:r>
          </a:p>
          <a:p>
            <a:r>
              <a:rPr lang="de-DE" sz="1600"/>
              <a:t>The Prime Minister</a:t>
            </a:r>
          </a:p>
          <a:p>
            <a:r>
              <a:rPr lang="en-US" sz="1600"/>
              <a:t>Foreign Relations</a:t>
            </a:r>
          </a:p>
          <a:p>
            <a:r>
              <a:rPr lang="de-DE" sz="1600"/>
              <a:t>The Queen of New Zealand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40703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CEE1A-22EF-BC43-B69C-E4A6C22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50635"/>
            <a:ext cx="3413084" cy="1559412"/>
          </a:xfrm>
        </p:spPr>
        <p:txBody>
          <a:bodyPr>
            <a:normAutofit/>
          </a:bodyPr>
          <a:lstStyle/>
          <a:p>
            <a:r>
              <a:rPr lang="de-DE" sz="3200" dirty="0"/>
              <a:t>Separation </a:t>
            </a:r>
            <a:r>
              <a:rPr lang="de-DE" sz="3200" dirty="0" err="1"/>
              <a:t>of</a:t>
            </a:r>
            <a:r>
              <a:rPr lang="de-DE" sz="3200" dirty="0"/>
              <a:t> Powers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D341BE-5824-4A0A-9E86-FBED5623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975165"/>
            <a:ext cx="3404372" cy="3632200"/>
          </a:xfrm>
        </p:spPr>
        <p:txBody>
          <a:bodyPr>
            <a:normAutofit/>
          </a:bodyPr>
          <a:lstStyle/>
          <a:p>
            <a:r>
              <a:rPr lang="de-DE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arliamentary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monarchy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like in </a:t>
            </a: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ritain</a:t>
            </a:r>
          </a:p>
          <a:p>
            <a:r>
              <a:rPr lang="en-US" sz="1400" dirty="0"/>
              <a:t>No House of Lords since 1951</a:t>
            </a:r>
          </a:p>
          <a:p>
            <a:r>
              <a:rPr lang="en-US" sz="1400" dirty="0"/>
              <a:t>Mixed-Member Proportional Election system</a:t>
            </a:r>
          </a:p>
          <a:p>
            <a:r>
              <a:rPr lang="de-DE" sz="1400" dirty="0">
                <a:effectLst/>
                <a:ea typeface="Calibri" panose="020F0502020204030204" pitchFamily="34" charset="0"/>
              </a:rPr>
              <a:t>New Zealand was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dependent</a:t>
            </a:r>
            <a:r>
              <a:rPr lang="de-DE" sz="1400" dirty="0">
                <a:effectLst/>
                <a:ea typeface="Calibri" panose="020F0502020204030204" pitchFamily="34" charset="0"/>
              </a:rPr>
              <a:t> on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the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decisions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of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the</a:t>
            </a:r>
            <a:r>
              <a:rPr lang="de-DE" sz="1400" dirty="0">
                <a:effectLst/>
                <a:ea typeface="Calibri" panose="020F0502020204030204" pitchFamily="34" charset="0"/>
              </a:rPr>
              <a:t> British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Parliament</a:t>
            </a:r>
            <a:endParaRPr lang="de-DE" sz="1400" dirty="0">
              <a:ea typeface="Calibri" panose="020F0502020204030204" pitchFamily="34" charset="0"/>
            </a:endParaRPr>
          </a:p>
          <a:p>
            <a:r>
              <a:rPr lang="de-DE" sz="1400" dirty="0" err="1">
                <a:effectLst/>
                <a:ea typeface="Calibri" panose="020F0502020204030204" pitchFamily="34" charset="0"/>
              </a:rPr>
              <a:t>Broke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away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from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its</a:t>
            </a:r>
            <a:r>
              <a:rPr lang="de-DE" sz="1400" dirty="0">
                <a:effectLst/>
                <a:ea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ea typeface="Calibri" panose="020F0502020204030204" pitchFamily="34" charset="0"/>
              </a:rPr>
              <a:t>influence</a:t>
            </a:r>
            <a:r>
              <a:rPr lang="de-DE" sz="1400" dirty="0">
                <a:effectLst/>
                <a:ea typeface="Calibri" panose="020F0502020204030204" pitchFamily="34" charset="0"/>
              </a:rPr>
              <a:t> 1986 </a:t>
            </a:r>
          </a:p>
          <a:p>
            <a:r>
              <a:rPr lang="de-DE" sz="1400" dirty="0">
                <a:ea typeface="Calibri" panose="020F0502020204030204" pitchFamily="34" charset="0"/>
              </a:rPr>
              <a:t>Queen Elizabeth II. </a:t>
            </a:r>
            <a:r>
              <a:rPr lang="de-DE" sz="1400" dirty="0" err="1">
                <a:ea typeface="Calibri" panose="020F0502020204030204" pitchFamily="34" charset="0"/>
              </a:rPr>
              <a:t>remained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head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of</a:t>
            </a:r>
            <a:r>
              <a:rPr lang="de-DE" sz="1400" dirty="0">
                <a:ea typeface="Calibri" panose="020F0502020204030204" pitchFamily="34" charset="0"/>
              </a:rPr>
              <a:t> </a:t>
            </a:r>
            <a:r>
              <a:rPr lang="de-DE" sz="1400" dirty="0" err="1">
                <a:ea typeface="Calibri" panose="020F0502020204030204" pitchFamily="34" charset="0"/>
              </a:rPr>
              <a:t>state</a:t>
            </a:r>
            <a:endParaRPr lang="de-DE" sz="14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sz="1800" dirty="0">
              <a:effectLst/>
              <a:ea typeface="Calibri" panose="020F0502020204030204" pitchFamily="34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168D95B-15FB-D847-9706-76E5502F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24" b="-3"/>
          <a:stretch/>
        </p:blipFill>
        <p:spPr>
          <a:xfrm>
            <a:off x="5594313" y="1263897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372D-0244-DE44-B88E-837C8809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26841" cy="1688492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</a:rPr>
              <a:t>The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tx1"/>
                </a:solidFill>
              </a:rPr>
              <a:t>Prime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tx1"/>
                </a:solidFill>
              </a:rPr>
              <a:t>Minister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D32955F4-C032-E345-AD46-88AFBDA9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653856" y="446088"/>
            <a:ext cx="2464993" cy="2565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1AF21D-3E5F-4043-8BA9-61E9140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708" y="3184995"/>
            <a:ext cx="7344568" cy="3301205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“</a:t>
            </a:r>
            <a:r>
              <a:rPr lang="de-DE" dirty="0" err="1"/>
              <a:t>colonial</a:t>
            </a:r>
            <a:r>
              <a:rPr lang="de-DE" dirty="0"/>
              <a:t> </a:t>
            </a:r>
            <a:r>
              <a:rPr lang="de-DE" dirty="0" err="1"/>
              <a:t>secretary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minsiter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Cabinet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coordinating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resign</a:t>
            </a:r>
            <a:r>
              <a:rPr lang="de-DE" dirty="0"/>
              <a:t>, </a:t>
            </a:r>
            <a:r>
              <a:rPr lang="de-DE" dirty="0" err="1"/>
              <a:t>retire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33700-60E1-884E-88C0-E5387A6E508E}"/>
              </a:ext>
            </a:extLst>
          </p:cNvPr>
          <p:cNvSpPr txBox="1"/>
          <p:nvPr/>
        </p:nvSpPr>
        <p:spPr>
          <a:xfrm>
            <a:off x="8465125" y="3227549"/>
            <a:ext cx="306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err="1"/>
              <a:t>Jacinda</a:t>
            </a:r>
            <a:r>
              <a:rPr lang="de-DE" sz="2000" b="1" dirty="0"/>
              <a:t> </a:t>
            </a:r>
            <a:r>
              <a:rPr lang="de-DE" sz="2000" b="1" dirty="0" err="1"/>
              <a:t>Ardern</a:t>
            </a:r>
            <a:endParaRPr lang="de-DE" sz="2000" b="1" dirty="0"/>
          </a:p>
          <a:p>
            <a:pPr algn="l"/>
            <a:endParaRPr lang="de-DE" sz="2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07C9B3-CD6A-B74A-957D-C6724B628969}"/>
              </a:ext>
            </a:extLst>
          </p:cNvPr>
          <p:cNvSpPr txBox="1"/>
          <p:nvPr/>
        </p:nvSpPr>
        <p:spPr>
          <a:xfrm>
            <a:off x="8465125" y="3681435"/>
            <a:ext cx="2271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Born at </a:t>
            </a:r>
            <a:r>
              <a:rPr lang="de-DE" dirty="0" err="1"/>
              <a:t>the</a:t>
            </a:r>
            <a:r>
              <a:rPr lang="de-DE" dirty="0"/>
              <a:t> 26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July</a:t>
            </a:r>
            <a:r>
              <a:rPr lang="de-DE" dirty="0"/>
              <a:t> 1980 in Hamilton, 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40th Prime Minister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October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8534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296834-8AC9-9F40-8D23-BF2A0B7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Foreign Relations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438693-B45D-9D4A-9BA8-32E1802B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Maintains 128 embassies and consulates 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Has relations with 150 countries 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Involved in multiple forms and </a:t>
            </a:r>
            <a:r>
              <a:rPr lang="en-US" sz="1600" dirty="0" err="1"/>
              <a:t>cooperations</a:t>
            </a:r>
            <a:endParaRPr lang="en-US" sz="1600" dirty="0"/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Has a nuclear-free policy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sz="1600" dirty="0"/>
              <a:t>Especially close with Australia and Asia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B22289A-859C-4C45-9B92-194E8711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6" r="-1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B37F27F-3C3B-4CCC-8AC6-D1259A02AA59}"/>
              </a:ext>
            </a:extLst>
          </p:cNvPr>
          <p:cNvSpPr/>
          <p:nvPr/>
        </p:nvSpPr>
        <p:spPr>
          <a:xfrm>
            <a:off x="8423132" y="4672013"/>
            <a:ext cx="590239" cy="84237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5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3B6F95-EE74-42E3-B570-390B65B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The Queen </a:t>
            </a:r>
            <a:r>
              <a:rPr lang="de-DE" sz="2800" dirty="0" err="1">
                <a:solidFill>
                  <a:schemeClr val="tx1"/>
                </a:solidFill>
              </a:rPr>
              <a:t>of</a:t>
            </a:r>
            <a:r>
              <a:rPr lang="de-DE" sz="2800" dirty="0">
                <a:solidFill>
                  <a:schemeClr val="tx1"/>
                </a:solidFill>
              </a:rPr>
              <a:t> New Zealand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6EDE8-403B-4A11-B7EE-1576AA1D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Queen Elizabeth II. is the Queen of New Zealand,</a:t>
            </a:r>
          </a:p>
          <a:p>
            <a:r>
              <a:rPr lang="en-US" dirty="0"/>
              <a:t>She was born in 1926 in Mayfair, London and has a younger sister Princess Margaret</a:t>
            </a:r>
          </a:p>
          <a:p>
            <a:r>
              <a:rPr lang="en-US" dirty="0"/>
              <a:t>When her father died she became queen of 15 commonwealth realms including New Zealand</a:t>
            </a:r>
          </a:p>
          <a:p>
            <a:r>
              <a:rPr lang="en-US" dirty="0"/>
              <a:t>She rules over NZ because of the Treaty of Waitangi, which was signed in 1840 by Captain William Hobson who was a British Royal Navy officer and many leaders of the indigenous Polynesian people of NZ called </a:t>
            </a:r>
            <a:r>
              <a:rPr lang="en-US" dirty="0" err="1"/>
              <a:t>Maori</a:t>
            </a:r>
            <a:endParaRPr lang="en-US" dirty="0"/>
          </a:p>
          <a:p>
            <a:r>
              <a:rPr lang="en-US" dirty="0"/>
              <a:t>The treaty of Waitangi established a British Governor of New Zealand, at that time Queen Victoria, but at the same time </a:t>
            </a:r>
            <a:r>
              <a:rPr lang="en-US" dirty="0" err="1"/>
              <a:t>recognised</a:t>
            </a:r>
            <a:r>
              <a:rPr lang="en-US" dirty="0"/>
              <a:t> the lands, forests and other possessions of the </a:t>
            </a:r>
            <a:r>
              <a:rPr lang="en-US" dirty="0" err="1"/>
              <a:t>Maori</a:t>
            </a:r>
            <a:r>
              <a:rPr lang="en-US" dirty="0"/>
              <a:t> and gave them the rights of British subjects.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7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 descr="Ein Bild, das Text, gelb enthält.&#10;&#10;Automatisch generierte Beschreibung">
            <a:extLst>
              <a:ext uri="{FF2B5EF4-FFF2-40B4-BE49-F238E27FC236}">
                <a16:creationId xmlns:a16="http://schemas.microsoft.com/office/drawing/2014/main" id="{CE274389-D19F-4EF9-BB48-EDCF9FA22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4" b="3223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1AE4B7-F221-4768-ADAD-B9ADD4DE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324330"/>
            <a:ext cx="10572000" cy="7795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88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14AAC-D6BB-4C3C-A17D-A6EA04EF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A0BF257-D303-47B5-A34E-5B92E5F4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>
                <a:hlinkClick r:id="rId2"/>
              </a:rPr>
              <a:t>www.google.com</a:t>
            </a:r>
            <a:endParaRPr lang="de-DE" sz="1600"/>
          </a:p>
          <a:p>
            <a:r>
              <a:rPr lang="de-DE" sz="1600">
                <a:hlinkClick r:id="rId3"/>
              </a:rPr>
              <a:t>www.wikipedia.com</a:t>
            </a:r>
            <a:r>
              <a:rPr lang="de-DE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80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Zitierfähig</vt:lpstr>
      <vt:lpstr>Political Sytem  in New Zealand</vt:lpstr>
      <vt:lpstr>Content</vt:lpstr>
      <vt:lpstr>Separation of Powers</vt:lpstr>
      <vt:lpstr>The Prime Minister</vt:lpstr>
      <vt:lpstr>Foreign Relations</vt:lpstr>
      <vt:lpstr>The Queen of New Zealand</vt:lpstr>
      <vt:lpstr>Thank you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Sytem  in New Zealand</dc:title>
  <dc:creator>Lukas Gabriel</dc:creator>
  <cp:lastModifiedBy>Lukas Gabriel</cp:lastModifiedBy>
  <cp:revision>13</cp:revision>
  <dcterms:created xsi:type="dcterms:W3CDTF">2021-12-13T08:40:25Z</dcterms:created>
  <dcterms:modified xsi:type="dcterms:W3CDTF">2022-01-23T20:14:04Z</dcterms:modified>
</cp:coreProperties>
</file>