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8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8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om/" TargetMode="External" /><Relationship Id="rId2" Type="http://schemas.openxmlformats.org/officeDocument/2006/relationships/hyperlink" Target="http://www.google.com/" TargetMode="Externa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EBE1E4-73E9-2F42-A752-58C399F66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/>
          </a:bodyPr>
          <a:lstStyle/>
          <a:p>
            <a:r>
              <a:rPr lang="de-DE" sz="6600"/>
              <a:t>Political System </a:t>
            </a:r>
            <a:br>
              <a:rPr lang="de-DE" sz="6600"/>
            </a:br>
            <a:r>
              <a:rPr lang="de-DE" sz="6600"/>
              <a:t>of New Zealand</a:t>
            </a: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A08705-72A2-0249-9B6B-A7A84C0D4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effectLst/>
        </p:spPr>
        <p:txBody>
          <a:bodyPr anchor="ctr">
            <a:normAutofit/>
          </a:bodyPr>
          <a:lstStyle/>
          <a:p>
            <a:pPr algn="ctr"/>
            <a:endParaRPr lang="de-DE" sz="2800"/>
          </a:p>
          <a:p>
            <a:pPr algn="ctr"/>
            <a:r>
              <a:rPr lang="de-DE" sz="2800"/>
              <a:t>“The Queen reigns, but the government rules“</a:t>
            </a:r>
          </a:p>
          <a:p>
            <a:pPr algn="ctr"/>
            <a:endParaRPr lang="de-DE" sz="2800"/>
          </a:p>
        </p:txBody>
      </p:sp>
    </p:spTree>
    <p:extLst>
      <p:ext uri="{BB962C8B-B14F-4D97-AF65-F5344CB8AC3E}">
        <p14:creationId xmlns:p14="http://schemas.microsoft.com/office/powerpoint/2010/main" val="258667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BCA0A7-4699-45C3-8B07-D7CB8FD41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de-DE" sz="3200" dirty="0">
                <a:solidFill>
                  <a:schemeClr val="tx1"/>
                </a:solidFill>
              </a:rPr>
              <a:t>Content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50B90C-8BA5-4089-91DE-8B32DAB7E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de-DE" sz="1600"/>
              <a:t>The Political System</a:t>
            </a:r>
          </a:p>
          <a:p>
            <a:r>
              <a:rPr lang="de-DE" sz="1600"/>
              <a:t>The Prime Minister</a:t>
            </a:r>
          </a:p>
          <a:p>
            <a:r>
              <a:rPr lang="en-US" sz="1600"/>
              <a:t>Foreign Relations</a:t>
            </a:r>
          </a:p>
          <a:p>
            <a:r>
              <a:rPr lang="de-DE" sz="1600"/>
              <a:t>The Queen of New Zealand</a:t>
            </a:r>
          </a:p>
          <a:p>
            <a:pPr marL="0" indent="0">
              <a:buNone/>
            </a:pPr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40703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F7D26C8-96ED-46E3-BD94-C1608C54C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13EEA0A9-F720-41ED-8EBA-2A10A664F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BCEE1A-22EF-BC43-B69C-E4A6C22B9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250635"/>
            <a:ext cx="3413084" cy="1559412"/>
          </a:xfrm>
        </p:spPr>
        <p:txBody>
          <a:bodyPr>
            <a:normAutofit/>
          </a:bodyPr>
          <a:lstStyle/>
          <a:p>
            <a:r>
              <a:rPr lang="de-DE" sz="3200" dirty="0"/>
              <a:t>The Political</a:t>
            </a:r>
            <a:br>
              <a:rPr lang="de-DE" sz="3200" dirty="0"/>
            </a:br>
            <a:r>
              <a:rPr lang="de-DE" sz="3200" dirty="0"/>
              <a:t>System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CD341BE-5824-4A0A-9E86-FBED5623E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2975165"/>
            <a:ext cx="3404372" cy="3632200"/>
          </a:xfrm>
        </p:spPr>
        <p:txBody>
          <a:bodyPr>
            <a:normAutofit/>
          </a:bodyPr>
          <a:lstStyle/>
          <a:p>
            <a:r>
              <a:rPr lang="de-DE" sz="14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e-DE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arliamentary</a:t>
            </a:r>
            <a:r>
              <a:rPr lang="de-DE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monarchy</a:t>
            </a:r>
            <a:r>
              <a:rPr lang="de-DE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like in </a:t>
            </a:r>
            <a:r>
              <a:rPr lang="de-DE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de-DE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ritain</a:t>
            </a:r>
          </a:p>
          <a:p>
            <a:r>
              <a:rPr lang="en-US" sz="1400" dirty="0"/>
              <a:t>No House of Lords since 1951</a:t>
            </a:r>
          </a:p>
          <a:p>
            <a:r>
              <a:rPr lang="en-US" sz="1400" dirty="0"/>
              <a:t>Mixed-Member Proportional Election system</a:t>
            </a:r>
          </a:p>
          <a:p>
            <a:r>
              <a:rPr lang="de-DE" sz="1400" dirty="0">
                <a:effectLst/>
                <a:ea typeface="Calibri" panose="020F0502020204030204" pitchFamily="34" charset="0"/>
              </a:rPr>
              <a:t>New Zealand was </a:t>
            </a:r>
            <a:r>
              <a:rPr lang="de-DE" sz="1400" dirty="0" err="1">
                <a:effectLst/>
                <a:ea typeface="Calibri" panose="020F0502020204030204" pitchFamily="34" charset="0"/>
              </a:rPr>
              <a:t>dependent</a:t>
            </a:r>
            <a:r>
              <a:rPr lang="de-DE" sz="1400" dirty="0">
                <a:effectLst/>
                <a:ea typeface="Calibri" panose="020F0502020204030204" pitchFamily="34" charset="0"/>
              </a:rPr>
              <a:t> on </a:t>
            </a:r>
            <a:r>
              <a:rPr lang="de-DE" sz="1400" dirty="0" err="1">
                <a:effectLst/>
                <a:ea typeface="Calibri" panose="020F0502020204030204" pitchFamily="34" charset="0"/>
              </a:rPr>
              <a:t>the</a:t>
            </a:r>
            <a:r>
              <a:rPr lang="de-DE" sz="1400" dirty="0">
                <a:effectLst/>
                <a:ea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ea typeface="Calibri" panose="020F0502020204030204" pitchFamily="34" charset="0"/>
              </a:rPr>
              <a:t>decisions</a:t>
            </a:r>
            <a:r>
              <a:rPr lang="de-DE" sz="1400" dirty="0">
                <a:effectLst/>
                <a:ea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ea typeface="Calibri" panose="020F0502020204030204" pitchFamily="34" charset="0"/>
              </a:rPr>
              <a:t>of</a:t>
            </a:r>
            <a:r>
              <a:rPr lang="de-DE" sz="1400" dirty="0">
                <a:effectLst/>
                <a:ea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ea typeface="Calibri" panose="020F0502020204030204" pitchFamily="34" charset="0"/>
              </a:rPr>
              <a:t>the</a:t>
            </a:r>
            <a:r>
              <a:rPr lang="de-DE" sz="1400" dirty="0">
                <a:effectLst/>
                <a:ea typeface="Calibri" panose="020F0502020204030204" pitchFamily="34" charset="0"/>
              </a:rPr>
              <a:t> British </a:t>
            </a:r>
            <a:r>
              <a:rPr lang="de-DE" sz="1400" dirty="0" err="1">
                <a:effectLst/>
                <a:ea typeface="Calibri" panose="020F0502020204030204" pitchFamily="34" charset="0"/>
              </a:rPr>
              <a:t>Parliament</a:t>
            </a:r>
            <a:endParaRPr lang="de-DE" sz="1400" dirty="0">
              <a:ea typeface="Calibri" panose="020F0502020204030204" pitchFamily="34" charset="0"/>
            </a:endParaRPr>
          </a:p>
          <a:p>
            <a:r>
              <a:rPr lang="de-DE" sz="1400" dirty="0" err="1">
                <a:effectLst/>
                <a:ea typeface="Calibri" panose="020F0502020204030204" pitchFamily="34" charset="0"/>
              </a:rPr>
              <a:t>Broke</a:t>
            </a:r>
            <a:r>
              <a:rPr lang="de-DE" sz="1400" dirty="0">
                <a:effectLst/>
                <a:ea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ea typeface="Calibri" panose="020F0502020204030204" pitchFamily="34" charset="0"/>
              </a:rPr>
              <a:t>away</a:t>
            </a:r>
            <a:r>
              <a:rPr lang="de-DE" sz="1400" dirty="0">
                <a:effectLst/>
                <a:ea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ea typeface="Calibri" panose="020F0502020204030204" pitchFamily="34" charset="0"/>
              </a:rPr>
              <a:t>from</a:t>
            </a:r>
            <a:r>
              <a:rPr lang="de-DE" sz="1400" dirty="0">
                <a:effectLst/>
                <a:ea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ea typeface="Calibri" panose="020F0502020204030204" pitchFamily="34" charset="0"/>
              </a:rPr>
              <a:t>its</a:t>
            </a:r>
            <a:r>
              <a:rPr lang="de-DE" sz="1400" dirty="0">
                <a:effectLst/>
                <a:ea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ea typeface="Calibri" panose="020F0502020204030204" pitchFamily="34" charset="0"/>
              </a:rPr>
              <a:t>influence</a:t>
            </a:r>
            <a:r>
              <a:rPr lang="de-DE" sz="1400" dirty="0">
                <a:effectLst/>
                <a:ea typeface="Calibri" panose="020F0502020204030204" pitchFamily="34" charset="0"/>
              </a:rPr>
              <a:t> 1986 </a:t>
            </a:r>
          </a:p>
          <a:p>
            <a:r>
              <a:rPr lang="de-DE" sz="1400" dirty="0">
                <a:ea typeface="Calibri" panose="020F0502020204030204" pitchFamily="34" charset="0"/>
              </a:rPr>
              <a:t>Queen Elizabeth II. </a:t>
            </a:r>
            <a:r>
              <a:rPr lang="de-DE" sz="1400" dirty="0" err="1">
                <a:ea typeface="Calibri" panose="020F0502020204030204" pitchFamily="34" charset="0"/>
              </a:rPr>
              <a:t>remained</a:t>
            </a:r>
            <a:r>
              <a:rPr lang="de-DE" sz="1400" dirty="0">
                <a:ea typeface="Calibri" panose="020F0502020204030204" pitchFamily="34" charset="0"/>
              </a:rPr>
              <a:t> </a:t>
            </a:r>
            <a:r>
              <a:rPr lang="de-DE" sz="1400" dirty="0" err="1">
                <a:ea typeface="Calibri" panose="020F0502020204030204" pitchFamily="34" charset="0"/>
              </a:rPr>
              <a:t>head</a:t>
            </a:r>
            <a:r>
              <a:rPr lang="de-DE" sz="1400" dirty="0">
                <a:ea typeface="Calibri" panose="020F0502020204030204" pitchFamily="34" charset="0"/>
              </a:rPr>
              <a:t> </a:t>
            </a:r>
            <a:r>
              <a:rPr lang="de-DE" sz="1400" dirty="0" err="1">
                <a:ea typeface="Calibri" panose="020F0502020204030204" pitchFamily="34" charset="0"/>
              </a:rPr>
              <a:t>of</a:t>
            </a:r>
            <a:r>
              <a:rPr lang="de-DE" sz="1400" dirty="0">
                <a:ea typeface="Calibri" panose="020F0502020204030204" pitchFamily="34" charset="0"/>
              </a:rPr>
              <a:t> </a:t>
            </a:r>
            <a:r>
              <a:rPr lang="de-DE" sz="1400" dirty="0" err="1">
                <a:ea typeface="Calibri" panose="020F0502020204030204" pitchFamily="34" charset="0"/>
              </a:rPr>
              <a:t>state</a:t>
            </a:r>
            <a:endParaRPr lang="de-DE" sz="1400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de-DE" sz="1800" dirty="0">
              <a:effectLst/>
              <a:ea typeface="Calibri" panose="020F0502020204030204" pitchFamily="34" charset="0"/>
            </a:endParaRP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3B27569-6089-4DC0-93E0-F3F6E1E93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168D95B-15FB-D847-9706-76E5502FF7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424" b="-3"/>
          <a:stretch/>
        </p:blipFill>
        <p:spPr>
          <a:xfrm>
            <a:off x="5594313" y="1263897"/>
            <a:ext cx="5638853" cy="43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1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C372D-0244-DE44-B88E-837C88096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151" y="446088"/>
            <a:ext cx="3526841" cy="1688492"/>
          </a:xfrm>
        </p:spPr>
        <p:txBody>
          <a:bodyPr/>
          <a:lstStyle/>
          <a:p>
            <a:r>
              <a:rPr lang="de-DE" sz="3600" dirty="0">
                <a:solidFill>
                  <a:schemeClr val="tx1"/>
                </a:solidFill>
              </a:rPr>
              <a:t>The</a:t>
            </a:r>
            <a:r>
              <a:rPr lang="de-DE" sz="3600" dirty="0"/>
              <a:t> </a:t>
            </a:r>
            <a:r>
              <a:rPr lang="de-DE" sz="3600" dirty="0">
                <a:solidFill>
                  <a:schemeClr val="tx1"/>
                </a:solidFill>
              </a:rPr>
              <a:t>Prime</a:t>
            </a:r>
            <a:r>
              <a:rPr lang="de-DE" sz="3600" dirty="0"/>
              <a:t> </a:t>
            </a:r>
            <a:r>
              <a:rPr lang="de-DE" sz="3600" dirty="0">
                <a:solidFill>
                  <a:schemeClr val="tx1"/>
                </a:solidFill>
              </a:rPr>
              <a:t>Minister</a:t>
            </a:r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D32955F4-C032-E345-AD46-88AFBDA99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8653856" y="446088"/>
            <a:ext cx="2464993" cy="256583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1AF21D-3E5F-4043-8BA9-61E9140FB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7708" y="3184995"/>
            <a:ext cx="7344568" cy="3301205"/>
          </a:xfrm>
        </p:spPr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Originally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“</a:t>
            </a:r>
            <a:r>
              <a:rPr lang="de-DE" dirty="0" err="1"/>
              <a:t>colonial</a:t>
            </a:r>
            <a:r>
              <a:rPr lang="de-DE" dirty="0"/>
              <a:t> </a:t>
            </a:r>
            <a:r>
              <a:rPr lang="de-DE" dirty="0" err="1"/>
              <a:t>secretary</a:t>
            </a:r>
            <a:r>
              <a:rPr lang="de-DE" dirty="0"/>
              <a:t>“ </a:t>
            </a:r>
            <a:r>
              <a:rPr lang="de-DE" dirty="0" err="1"/>
              <a:t>or</a:t>
            </a:r>
            <a:r>
              <a:rPr lang="de-DE" dirty="0"/>
              <a:t> “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minsiter</a:t>
            </a:r>
            <a:r>
              <a:rPr lang="de-DE" dirty="0"/>
              <a:t>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leader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Cabinet and </a:t>
            </a:r>
            <a:r>
              <a:rPr lang="de-DE" dirty="0" err="1"/>
              <a:t>takes</a:t>
            </a:r>
            <a:r>
              <a:rPr lang="de-DE" dirty="0"/>
              <a:t> a </a:t>
            </a:r>
            <a:r>
              <a:rPr lang="de-DE" dirty="0" err="1"/>
              <a:t>coordinating</a:t>
            </a:r>
            <a:r>
              <a:rPr lang="de-DE" dirty="0"/>
              <a:t> </a:t>
            </a:r>
            <a:r>
              <a:rPr lang="de-DE" dirty="0" err="1"/>
              <a:t>role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leader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party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half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seats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Serves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resign</a:t>
            </a:r>
            <a:r>
              <a:rPr lang="de-DE" dirty="0"/>
              <a:t>, </a:t>
            </a:r>
            <a:r>
              <a:rPr lang="de-DE" dirty="0" err="1"/>
              <a:t>retire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die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CF33700-60E1-884E-88C0-E5387A6E508E}"/>
              </a:ext>
            </a:extLst>
          </p:cNvPr>
          <p:cNvSpPr txBox="1"/>
          <p:nvPr/>
        </p:nvSpPr>
        <p:spPr>
          <a:xfrm>
            <a:off x="8465125" y="3227549"/>
            <a:ext cx="3064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000" b="1" dirty="0" err="1"/>
              <a:t>Jacinda</a:t>
            </a:r>
            <a:r>
              <a:rPr lang="de-DE" sz="2000" b="1" dirty="0"/>
              <a:t> </a:t>
            </a:r>
            <a:r>
              <a:rPr lang="de-DE" sz="2000" b="1" dirty="0" err="1"/>
              <a:t>Ardern</a:t>
            </a:r>
            <a:endParaRPr lang="de-DE" sz="2000" b="1" dirty="0"/>
          </a:p>
          <a:p>
            <a:pPr algn="l"/>
            <a:endParaRPr lang="de-DE" sz="2000" b="1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207C9B3-CD6A-B74A-957D-C6724B628969}"/>
              </a:ext>
            </a:extLst>
          </p:cNvPr>
          <p:cNvSpPr txBox="1"/>
          <p:nvPr/>
        </p:nvSpPr>
        <p:spPr>
          <a:xfrm>
            <a:off x="8465125" y="3681435"/>
            <a:ext cx="22717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/>
              <a:t>Born at </a:t>
            </a:r>
            <a:r>
              <a:rPr lang="de-DE" dirty="0" err="1"/>
              <a:t>the</a:t>
            </a:r>
            <a:r>
              <a:rPr lang="de-DE" dirty="0"/>
              <a:t> 26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July</a:t>
            </a:r>
            <a:r>
              <a:rPr lang="de-DE" dirty="0"/>
              <a:t> 1980 in Hamilton, NZ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/>
              <a:t>40th Prime Minister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office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26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October</a:t>
            </a:r>
            <a:r>
              <a:rPr lang="de-DE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85348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7D26C8-96ED-46E3-BD94-C1608C54C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3">
            <a:extLst>
              <a:ext uri="{FF2B5EF4-FFF2-40B4-BE49-F238E27FC236}">
                <a16:creationId xmlns:a16="http://schemas.microsoft.com/office/drawing/2014/main" id="{13EEA0A9-F720-41ED-8EBA-2A10A664F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296834-8AC9-9F40-8D23-BF2A0B70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Foreign Relations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D438693-B45D-9D4A-9BA8-32E1802B7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713" y="2413000"/>
            <a:ext cx="3404372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Wingdings 2" charset="2"/>
              <a:buChar char=""/>
            </a:pPr>
            <a:r>
              <a:rPr lang="en-US" sz="1600" dirty="0"/>
              <a:t>Maintains 128 embassies and consulates </a:t>
            </a:r>
          </a:p>
          <a:p>
            <a:pPr marL="285750" indent="-285750">
              <a:buFont typeface="Wingdings 2" charset="2"/>
              <a:buChar char=""/>
            </a:pPr>
            <a:r>
              <a:rPr lang="en-US" sz="1600" dirty="0"/>
              <a:t>Has relations with 150 countries </a:t>
            </a:r>
          </a:p>
          <a:p>
            <a:pPr marL="285750" indent="-285750">
              <a:buFont typeface="Wingdings 2" charset="2"/>
              <a:buChar char=""/>
            </a:pPr>
            <a:r>
              <a:rPr lang="en-US" sz="1600" dirty="0"/>
              <a:t>Involved in multiple forms and </a:t>
            </a:r>
            <a:r>
              <a:rPr lang="en-US" sz="1600" dirty="0" err="1"/>
              <a:t>cooperations</a:t>
            </a:r>
            <a:endParaRPr lang="en-US" sz="1600" dirty="0"/>
          </a:p>
          <a:p>
            <a:pPr marL="285750" indent="-285750">
              <a:buFont typeface="Wingdings 2" charset="2"/>
              <a:buChar char=""/>
            </a:pPr>
            <a:r>
              <a:rPr lang="en-US" sz="1600" dirty="0"/>
              <a:t>Has a nuclear-free policy</a:t>
            </a:r>
          </a:p>
          <a:p>
            <a:pPr marL="285750" indent="-285750">
              <a:buFont typeface="Wingdings 2" charset="2"/>
              <a:buChar char=""/>
            </a:pPr>
            <a:r>
              <a:rPr lang="en-US" sz="1600" dirty="0"/>
              <a:t>Especially close with Australia and Asia</a:t>
            </a:r>
          </a:p>
        </p:txBody>
      </p:sp>
      <p:sp>
        <p:nvSpPr>
          <p:cNvPr id="27" name="Rounded Rectangle 17">
            <a:extLst>
              <a:ext uri="{FF2B5EF4-FFF2-40B4-BE49-F238E27FC236}">
                <a16:creationId xmlns:a16="http://schemas.microsoft.com/office/drawing/2014/main" id="{03B27569-6089-4DC0-93E0-F3F6E1E93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7" descr="Ein Bild, das Karte enthält.&#10;&#10;Automatisch generierte Beschreibung">
            <a:extLst>
              <a:ext uri="{FF2B5EF4-FFF2-40B4-BE49-F238E27FC236}">
                <a16:creationId xmlns:a16="http://schemas.microsoft.com/office/drawing/2014/main" id="{9B22289A-859C-4C45-9B92-194E8711B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06" r="-1" b="-1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0B37F27F-3C3B-4CCC-8AC6-D1259A02AA59}"/>
              </a:ext>
            </a:extLst>
          </p:cNvPr>
          <p:cNvSpPr/>
          <p:nvPr/>
        </p:nvSpPr>
        <p:spPr>
          <a:xfrm>
            <a:off x="8423132" y="4672013"/>
            <a:ext cx="590239" cy="842379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054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3B6F95-EE74-42E3-B570-390B65B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933700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400"/>
              <a:t>The Queen </a:t>
            </a:r>
            <a:r>
              <a:rPr lang="de-DE" sz="3400" err="1"/>
              <a:t>of</a:t>
            </a:r>
            <a:r>
              <a:rPr lang="de-DE" sz="3400"/>
              <a:t> New Zealand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C6EDE8-403B-4A11-B7EE-1576AA1D8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924988" cy="36365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Queen Elizabeth II. is the Queen of New Zealand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Born in 1926 in Mayfair, London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Has a younger sister Princess Margaret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Is queen of 15 commonwealth realms including New Zealand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Rules over NZ because of the Treaty of Waitangi, which was signed in 1840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The treaty of </a:t>
            </a:r>
            <a:r>
              <a:rPr lang="de-DE" sz="1500" dirty="0"/>
              <a:t>Waitangi between the</a:t>
            </a:r>
            <a:r>
              <a:rPr lang="en-US" sz="1500" dirty="0"/>
              <a:t> British </a:t>
            </a:r>
            <a:r>
              <a:rPr lang="de-DE" sz="1500" dirty="0"/>
              <a:t>Goverment and </a:t>
            </a:r>
            <a:r>
              <a:rPr lang="en-US" sz="1500" dirty="0" err="1"/>
              <a:t>Maori</a:t>
            </a:r>
            <a:r>
              <a:rPr lang="de-DE" sz="1500" dirty="0" err="1"/>
              <a:t> </a:t>
            </a:r>
            <a:endParaRPr lang="de-DE" sz="15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DA8D37-1E70-450D-9D70-95873ABDC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0" y="0"/>
            <a:ext cx="464515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D2E1CE80-9123-4F46-924D-C14DF534A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3746" y="958640"/>
            <a:ext cx="335479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DE086614-3241-4072-AA57-2ED6CFDAF8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25" r="8062" b="5"/>
          <a:stretch/>
        </p:blipFill>
        <p:spPr>
          <a:xfrm>
            <a:off x="8507487" y="1258529"/>
            <a:ext cx="2735071" cy="43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75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Grafik 3" descr="Ein Bild, das Text, gelb enthält.&#10;&#10;Automatisch generierte Beschreibung">
            <a:extLst>
              <a:ext uri="{FF2B5EF4-FFF2-40B4-BE49-F238E27FC236}">
                <a16:creationId xmlns:a16="http://schemas.microsoft.com/office/drawing/2014/main" id="{CE274389-D19F-4EF9-BB48-EDCF9FA220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64" b="32234"/>
          <a:stretch/>
        </p:blipFill>
        <p:spPr>
          <a:xfrm>
            <a:off x="-1" y="-1"/>
            <a:ext cx="12192001" cy="4883281"/>
          </a:xfrm>
          <a:prstGeom prst="rect">
            <a:avLst/>
          </a:prstGeom>
        </p:spPr>
      </p:pic>
      <p:sp>
        <p:nvSpPr>
          <p:cNvPr id="18" name="Freeform 9">
            <a:extLst>
              <a:ext uri="{FF2B5EF4-FFF2-40B4-BE49-F238E27FC236}">
                <a16:creationId xmlns:a16="http://schemas.microsoft.com/office/drawing/2014/main" id="{AFB83730-58A8-42CA-90B3-5D5D2D1B0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1AE4B7-F221-4768-ADAD-B9ADD4DE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5324330"/>
            <a:ext cx="10572000" cy="77952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000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68874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F14AAC-D6BB-4C3C-A17D-A6EA04EF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de-DE" sz="3200">
                <a:solidFill>
                  <a:schemeClr val="tx1"/>
                </a:solidFill>
              </a:rPr>
              <a:t>Sources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BA0BF257-D303-47B5-A34E-5B92E5F45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de-DE" sz="1600">
                <a:hlinkClick r:id="rId2"/>
              </a:rPr>
              <a:t>www.google.com</a:t>
            </a:r>
            <a:endParaRPr lang="de-DE" sz="1600"/>
          </a:p>
          <a:p>
            <a:r>
              <a:rPr lang="de-DE" sz="1600">
                <a:hlinkClick r:id="rId3"/>
              </a:rPr>
              <a:t>www.wikipedia.com</a:t>
            </a:r>
            <a:r>
              <a:rPr lang="de-DE" sz="1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7806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Breitbild</PresentationFormat>
  <Paragraphs>43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Zitierfähig</vt:lpstr>
      <vt:lpstr>Political System  of New Zealand</vt:lpstr>
      <vt:lpstr>Content</vt:lpstr>
      <vt:lpstr>The Political System</vt:lpstr>
      <vt:lpstr>The Prime Minister</vt:lpstr>
      <vt:lpstr>Foreign Relations</vt:lpstr>
      <vt:lpstr>The Queen of New Zealand</vt:lpstr>
      <vt:lpstr>Thank you for listening!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Political Sytem  in New Zealand</dc:title>
  <dc:creator>Lukas Gabriel</dc:creator>
  <cp:lastModifiedBy>Lukas Gabriel</cp:lastModifiedBy>
  <cp:revision>16</cp:revision>
  <dcterms:created xsi:type="dcterms:W3CDTF">2021-12-13T08:40:25Z</dcterms:created>
  <dcterms:modified xsi:type="dcterms:W3CDTF">2022-01-25T06:37:10Z</dcterms:modified>
</cp:coreProperties>
</file>