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5" r:id="rId3"/>
    <p:sldId id="258" r:id="rId4"/>
    <p:sldId id="266" r:id="rId5"/>
    <p:sldId id="270" r:id="rId6"/>
    <p:sldId id="267" r:id="rId7"/>
    <p:sldId id="264" r:id="rId8"/>
    <p:sldId id="268" r:id="rId9"/>
    <p:sldId id="269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44" autoAdjust="0"/>
    <p:restoredTop sz="94660"/>
  </p:normalViewPr>
  <p:slideViewPr>
    <p:cSldViewPr snapToGrid="0">
      <p:cViewPr>
        <p:scale>
          <a:sx n="70" d="100"/>
          <a:sy n="70" d="100"/>
        </p:scale>
        <p:origin x="-732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66A9-030E-4B97-8F89-7A86B4394A93}" type="datetimeFigureOut">
              <a:rPr lang="en-US" smtClean="0"/>
              <a:pPr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3AB01-2548-4DD9-88AD-66556FD0229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27297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66A9-030E-4B97-8F89-7A86B4394A93}" type="datetimeFigureOut">
              <a:rPr lang="en-US" smtClean="0"/>
              <a:pPr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3AB01-2548-4DD9-88AD-66556FD022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14768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66A9-030E-4B97-8F89-7A86B4394A93}" type="datetimeFigureOut">
              <a:rPr lang="en-US" smtClean="0"/>
              <a:pPr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3AB01-2548-4DD9-88AD-66556FD022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8979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66A9-030E-4B97-8F89-7A86B4394A93}" type="datetimeFigureOut">
              <a:rPr lang="en-US" smtClean="0"/>
              <a:pPr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3AB01-2548-4DD9-88AD-66556FD022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0978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66A9-030E-4B97-8F89-7A86B4394A93}" type="datetimeFigureOut">
              <a:rPr lang="en-US" smtClean="0"/>
              <a:pPr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3AB01-2548-4DD9-88AD-66556FD0229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89346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66A9-030E-4B97-8F89-7A86B4394A93}" type="datetimeFigureOut">
              <a:rPr lang="en-US" smtClean="0"/>
              <a:pPr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3AB01-2548-4DD9-88AD-66556FD022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094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66A9-030E-4B97-8F89-7A86B4394A93}" type="datetimeFigureOut">
              <a:rPr lang="en-US" smtClean="0"/>
              <a:pPr/>
              <a:t>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3AB01-2548-4DD9-88AD-66556FD022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145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66A9-030E-4B97-8F89-7A86B4394A93}" type="datetimeFigureOut">
              <a:rPr lang="en-US" smtClean="0"/>
              <a:pPr/>
              <a:t>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3AB01-2548-4DD9-88AD-66556FD022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699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66A9-030E-4B97-8F89-7A86B4394A93}" type="datetimeFigureOut">
              <a:rPr lang="en-US" smtClean="0"/>
              <a:pPr/>
              <a:t>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3AB01-2548-4DD9-88AD-66556FD022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912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29D66A9-030E-4B97-8F89-7A86B4394A93}" type="datetimeFigureOut">
              <a:rPr lang="en-US" smtClean="0"/>
              <a:pPr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E3AB01-2548-4DD9-88AD-66556FD022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545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66A9-030E-4B97-8F89-7A86B4394A93}" type="datetimeFigureOut">
              <a:rPr lang="en-US" smtClean="0"/>
              <a:pPr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3AB01-2548-4DD9-88AD-66556FD022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460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29D66A9-030E-4B97-8F89-7A86B4394A93}" type="datetimeFigureOut">
              <a:rPr lang="en-US" smtClean="0"/>
              <a:pPr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FE3AB01-2548-4DD9-88AD-66556FD0229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262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F421A38-3FA3-4A2C-90C2-3BEDBCF93B1C}"/>
              </a:ext>
            </a:extLst>
          </p:cNvPr>
          <p:cNvSpPr txBox="1"/>
          <p:nvPr/>
        </p:nvSpPr>
        <p:spPr>
          <a:xfrm>
            <a:off x="2107475" y="1410479"/>
            <a:ext cx="81765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pPr algn="ctr"/>
            <a:r>
              <a:rPr lang="en-US" sz="5400" u="sng" dirty="0" smtClean="0"/>
              <a:t>CAPSTONE  PROJECT</a:t>
            </a:r>
          </a:p>
          <a:p>
            <a:pPr algn="ctr"/>
            <a:r>
              <a:rPr lang="en-US" sz="4800" u="sng" dirty="0" smtClean="0"/>
              <a:t>TELECOM CHURN CASE STUDY</a:t>
            </a:r>
          </a:p>
          <a:p>
            <a:pPr algn="ctr"/>
            <a:r>
              <a:rPr lang="en-US" sz="5400" dirty="0" smtClean="0"/>
              <a:t> 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xmlns="" val="472890445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57397" y="2132584"/>
            <a:ext cx="96518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/>
              <a:t>THANK 	YOU  </a:t>
            </a:r>
            <a:endParaRPr lang="en-US" sz="6600" b="1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0127" y="587829"/>
            <a:ext cx="8530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/>
              <a:t>PROBLEM STATEMENT</a:t>
            </a:r>
            <a:endParaRPr lang="en-US" sz="36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900382" y="1782577"/>
            <a:ext cx="853004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/>
              <a:t>At </a:t>
            </a:r>
            <a:r>
              <a:rPr lang="en-US" sz="2000" dirty="0" err="1" smtClean="0"/>
              <a:t>Mobicom</a:t>
            </a:r>
            <a:r>
              <a:rPr lang="en-US" sz="2000" dirty="0" smtClean="0"/>
              <a:t>, you are a business analyst. Senior management at </a:t>
            </a:r>
            <a:r>
              <a:rPr lang="en-US" sz="2000" dirty="0" err="1" smtClean="0"/>
              <a:t>Mobicom</a:t>
            </a:r>
            <a:r>
              <a:rPr lang="en-US" sz="2000" dirty="0" smtClean="0"/>
              <a:t> is concerned that the market environment of rising churn rates and declining ARPU will hit them even harder as churn rate at </a:t>
            </a:r>
            <a:r>
              <a:rPr lang="en-US" sz="2000" dirty="0" err="1" smtClean="0"/>
              <a:t>Mobicom</a:t>
            </a:r>
            <a:r>
              <a:rPr lang="en-US" sz="2000" dirty="0" smtClean="0"/>
              <a:t> is relatively high according to industry survey reports released.</a:t>
            </a:r>
          </a:p>
          <a:p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Currently, they have been focusing on retaining customers on a reactive basis when the subscriber calls in to close the account by rolling out targeted proactive retention programs.</a:t>
            </a:r>
          </a:p>
          <a:p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You have been given the task of showcasing data based insights and recommendations relating to subscriber churn. </a:t>
            </a:r>
            <a:endParaRPr lang="en-US" sz="2000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600" y="453909"/>
            <a:ext cx="10743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1. TOP FIVE FACTORS DRIVING LIKELIHOOD OF CHURN AT MOBICOM</a:t>
            </a:r>
            <a:endParaRPr lang="en-US" sz="2800" b="1" u="sng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943101" y="1371598"/>
          <a:ext cx="8197848" cy="29288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974"/>
                <a:gridCol w="3760258"/>
                <a:gridCol w="2732616"/>
              </a:tblGrid>
              <a:tr h="3764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Coefficient estimate</a:t>
                      </a:r>
                      <a:endParaRPr lang="en-US" dirty="0"/>
                    </a:p>
                  </a:txBody>
                  <a:tcPr/>
                </a:tc>
              </a:tr>
              <a:tr h="37641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ethnic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Ethnicity roll-up code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0.61798575729</a:t>
                      </a:r>
                      <a:endParaRPr lang="en-US" sz="1600" dirty="0"/>
                    </a:p>
                  </a:txBody>
                  <a:tcPr/>
                </a:tc>
              </a:tr>
              <a:tr h="37641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asl_flagN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Account spending limit(No)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0.42914939090</a:t>
                      </a:r>
                      <a:endParaRPr lang="en-US" sz="1600" dirty="0"/>
                    </a:p>
                  </a:txBody>
                  <a:tcPr/>
                </a:tc>
              </a:tr>
              <a:tr h="58782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uniqsubs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Number of unique subscribers in the household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0.16920760424</a:t>
                      </a:r>
                      <a:endParaRPr lang="en-US" sz="1600" dirty="0"/>
                    </a:p>
                  </a:txBody>
                  <a:tcPr/>
                </a:tc>
              </a:tr>
              <a:tr h="83533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prizm_social_one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Social group letter only-</a:t>
                      </a:r>
                    </a:p>
                    <a:p>
                      <a:pPr algn="ctr"/>
                      <a:r>
                        <a:rPr lang="en-US" sz="1600" dirty="0" smtClean="0"/>
                        <a:t>Based on degree of</a:t>
                      </a:r>
                      <a:r>
                        <a:rPr lang="en-US" sz="1600" baseline="0" dirty="0" smtClean="0"/>
                        <a:t> population density of area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0.14461701221</a:t>
                      </a:r>
                      <a:endParaRPr lang="en-US" sz="1600" dirty="0"/>
                    </a:p>
                  </a:txBody>
                  <a:tcPr/>
                </a:tc>
              </a:tr>
              <a:tr h="37641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childrenY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Children present in household(Yes)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0.08296070395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12867" y="4435929"/>
            <a:ext cx="85300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With a unit increase in above variables, there is an increase in churn per unit by their specified beta coefficients.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Others factors that can be considered are – </a:t>
            </a:r>
          </a:p>
          <a:p>
            <a:r>
              <a:rPr lang="en-US" dirty="0" smtClean="0"/>
              <a:t>dwlltypeM(multiple family dwelling type) and totalDroppedCalls(dropped voice + data calls)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06383454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66329" y="576739"/>
            <a:ext cx="9651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2. VALIDATION OF SURVEY FINDINGS</a:t>
            </a:r>
            <a:endParaRPr lang="en-US" sz="28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418729" y="1438822"/>
            <a:ext cx="9651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a) Whether  “cost and billing” &amp; “network and service quality” are important factors influencing churn behavior ? </a:t>
            </a:r>
            <a:endParaRPr lang="en-US" sz="20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68227" y="2357397"/>
          <a:ext cx="8435832" cy="1758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8238"/>
                <a:gridCol w="3084395"/>
                <a:gridCol w="2743199"/>
              </a:tblGrid>
              <a:tr h="3932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Coefficient estimate</a:t>
                      </a:r>
                      <a:endParaRPr lang="en-US" dirty="0"/>
                    </a:p>
                  </a:txBody>
                  <a:tcPr/>
                </a:tc>
              </a:tr>
              <a:tr h="39329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totmrc_Mean 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Mean total monthly recurring charge i.e. base cost of calling plan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-0.00372703601</a:t>
                      </a:r>
                      <a:endParaRPr lang="en-US" sz="1600" dirty="0"/>
                    </a:p>
                  </a:txBody>
                  <a:tcPr/>
                </a:tc>
              </a:tr>
              <a:tr h="39329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rev_Range 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Range of revenue(charge amount)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0.00084268795</a:t>
                      </a:r>
                      <a:endParaRPr lang="en-US" sz="1600" dirty="0"/>
                    </a:p>
                  </a:txBody>
                  <a:tcPr/>
                </a:tc>
              </a:tr>
              <a:tr h="39329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totrev 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Total revenue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0.00008536794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07607" y="4279831"/>
            <a:ext cx="965188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Above table depicts the variables that are explaining </a:t>
            </a:r>
            <a:r>
              <a:rPr lang="en-US" b="1" dirty="0" smtClean="0"/>
              <a:t>cost &amp; billing </a:t>
            </a:r>
            <a:r>
              <a:rPr lang="en-US" dirty="0" smtClean="0"/>
              <a:t>factor influencing churn behavior.</a:t>
            </a:r>
          </a:p>
          <a:p>
            <a:r>
              <a:rPr lang="en-US" sz="1600" dirty="0" smtClean="0"/>
              <a:t>With a unit increase in 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 </a:t>
            </a:r>
            <a:r>
              <a:rPr lang="en-US" sz="1600" dirty="0" err="1" smtClean="0"/>
              <a:t>totmrc_Mean</a:t>
            </a:r>
            <a:r>
              <a:rPr lang="en-US" sz="1600" dirty="0" smtClean="0"/>
              <a:t>, there is a decrease in churn per unit by specified estimate.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err="1" smtClean="0"/>
              <a:t>rev_Range</a:t>
            </a:r>
            <a:r>
              <a:rPr lang="en-US" sz="1600" dirty="0" smtClean="0"/>
              <a:t>, there is increase in churn per unit by specified estimate.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err="1" smtClean="0"/>
              <a:t>totrev</a:t>
            </a:r>
            <a:r>
              <a:rPr lang="en-US" sz="1600" dirty="0" smtClean="0"/>
              <a:t>, there is increase in churn per unit by specified estimate.</a:t>
            </a:r>
          </a:p>
          <a:p>
            <a:endParaRPr lang="en-US" sz="1600" dirty="0" smtClean="0"/>
          </a:p>
          <a:p>
            <a:r>
              <a:rPr lang="en-US" sz="1600" dirty="0" smtClean="0"/>
              <a:t>Unit increase in rev_Range, totrev is having almost 0% impact on churn.</a:t>
            </a:r>
          </a:p>
          <a:p>
            <a:r>
              <a:rPr lang="en-US" sz="1600" dirty="0" smtClean="0"/>
              <a:t>So, this implies </a:t>
            </a:r>
            <a:r>
              <a:rPr lang="en-US" sz="1600" b="1" dirty="0" smtClean="0"/>
              <a:t>cost &amp; billing </a:t>
            </a:r>
            <a:r>
              <a:rPr lang="en-US" sz="1600" dirty="0" smtClean="0"/>
              <a:t>is not an important factor influencing churn.</a:t>
            </a:r>
            <a:endParaRPr lang="en-US" sz="1600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624085" y="245657"/>
          <a:ext cx="9266829" cy="4142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1754"/>
                <a:gridCol w="5049671"/>
                <a:gridCol w="2115404"/>
              </a:tblGrid>
              <a:tr h="3164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Coefficient</a:t>
                      </a:r>
                      <a:r>
                        <a:rPr lang="en-US" baseline="0" dirty="0" smtClean="0"/>
                        <a:t> estimate</a:t>
                      </a:r>
                      <a:endParaRPr lang="en-US" dirty="0"/>
                    </a:p>
                  </a:txBody>
                  <a:tcPr/>
                </a:tc>
              </a:tr>
              <a:tr h="46733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totcalls 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Total no. of calls over the life of the customer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0.00001861382</a:t>
                      </a:r>
                      <a:endParaRPr lang="en-US" sz="1600" dirty="0"/>
                    </a:p>
                  </a:txBody>
                  <a:tcPr/>
                </a:tc>
              </a:tr>
              <a:tr h="46733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retdays1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No.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of days since last retention call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-0.04046248327</a:t>
                      </a:r>
                      <a:endParaRPr lang="en-US" sz="1600" dirty="0"/>
                    </a:p>
                  </a:txBody>
                  <a:tcPr/>
                </a:tc>
              </a:tr>
              <a:tr h="50110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avg3mou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Avg. monthly mins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of use over the previous 3 months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-0.00024616044</a:t>
                      </a:r>
                      <a:endParaRPr lang="en-US" sz="1600" dirty="0"/>
                    </a:p>
                  </a:txBody>
                  <a:tcPr/>
                </a:tc>
              </a:tr>
              <a:tr h="66410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change_mou 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% change in monthly mins of use vs previous 3 months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average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-0.00020172913</a:t>
                      </a:r>
                      <a:endParaRPr lang="en-US" sz="1600" dirty="0"/>
                    </a:p>
                  </a:txBody>
                  <a:tcPr/>
                </a:tc>
              </a:tr>
              <a:tr h="31648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mou_Range 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Range of no. of mins. of use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0.00022533237</a:t>
                      </a:r>
                      <a:endParaRPr lang="en-US" sz="1600" dirty="0"/>
                    </a:p>
                  </a:txBody>
                  <a:tcPr/>
                </a:tc>
              </a:tr>
              <a:tr h="31648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months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Total</a:t>
                      </a:r>
                      <a:r>
                        <a:rPr lang="en-US" sz="1600" baseline="0" dirty="0" smtClean="0"/>
                        <a:t> no. of months in service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-0.02085987593</a:t>
                      </a:r>
                      <a:endParaRPr lang="en-US" sz="1600" dirty="0"/>
                    </a:p>
                  </a:txBody>
                  <a:tcPr/>
                </a:tc>
              </a:tr>
              <a:tr h="31648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uniqsubs 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No. of unique subscribers in the household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 0.16920760424</a:t>
                      </a:r>
                      <a:endParaRPr lang="en-US" sz="1600" dirty="0"/>
                    </a:p>
                  </a:txBody>
                  <a:tcPr/>
                </a:tc>
              </a:tr>
              <a:tr h="31648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totalCompletedCalls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Sum of completed</a:t>
                      </a:r>
                      <a:r>
                        <a:rPr lang="en-US" sz="1600" baseline="0" dirty="0" smtClean="0"/>
                        <a:t> data &amp; voice calls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-0.00074407229</a:t>
                      </a:r>
                      <a:endParaRPr lang="en-US" sz="1600" dirty="0"/>
                    </a:p>
                  </a:txBody>
                  <a:tcPr/>
                </a:tc>
              </a:tr>
              <a:tr h="31648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totalDroppedCalls 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Sum</a:t>
                      </a:r>
                      <a:r>
                        <a:rPr lang="en-US" sz="1600" baseline="0" dirty="0" smtClean="0"/>
                        <a:t> of dropped data &amp; voice calls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 0.00897505362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25721" y="4702912"/>
            <a:ext cx="9651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Above table depicts the variables that are explaining </a:t>
            </a:r>
            <a:r>
              <a:rPr lang="en-US" sz="1600" b="1" dirty="0" smtClean="0"/>
              <a:t> “network &amp; service quality” </a:t>
            </a:r>
            <a:r>
              <a:rPr lang="en-US" sz="1600" dirty="0" smtClean="0"/>
              <a:t>factor influencing churn behavior.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 With a unit increase in above variables, there is increase / decrease in churn per unit by specified estimates &amp; signs are explaining their impact is positive(+) / negative(-). </a:t>
            </a:r>
          </a:p>
          <a:p>
            <a:endParaRPr lang="en-US" sz="1600" dirty="0" smtClean="0"/>
          </a:p>
          <a:p>
            <a:r>
              <a:rPr lang="en-US" sz="1600" dirty="0" smtClean="0"/>
              <a:t>So, this implies </a:t>
            </a:r>
            <a:r>
              <a:rPr lang="en-US" sz="1600" b="1" dirty="0" smtClean="0"/>
              <a:t>network &amp; service quality </a:t>
            </a:r>
            <a:r>
              <a:rPr lang="en-US" sz="1600" dirty="0" smtClean="0"/>
              <a:t>is an important factor influencing churn behavior.</a:t>
            </a:r>
            <a:endParaRPr lang="en-US" sz="1600" dirty="0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66329" y="576739"/>
            <a:ext cx="9651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2. VALIDATION OF SURVEY FINDINGS</a:t>
            </a:r>
            <a:endParaRPr lang="en-US" sz="28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323195" y="1438822"/>
            <a:ext cx="9651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b) Are data usage connectivity issues turning out to be costly, is it leading to churn ?</a:t>
            </a:r>
            <a:endParaRPr lang="en-US" sz="20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63509" y="2179975"/>
          <a:ext cx="8667845" cy="157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2842"/>
                <a:gridCol w="4501421"/>
                <a:gridCol w="2173582"/>
              </a:tblGrid>
              <a:tr h="3932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Coefficient estimate</a:t>
                      </a:r>
                      <a:endParaRPr lang="en-US" dirty="0"/>
                    </a:p>
                  </a:txBody>
                  <a:tcPr/>
                </a:tc>
              </a:tr>
              <a:tr h="39329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datovr_Range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Range of revenue of data overage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-0.00525026781</a:t>
                      </a:r>
                      <a:endParaRPr lang="en-US" sz="1600" dirty="0"/>
                    </a:p>
                  </a:txBody>
                  <a:tcPr/>
                </a:tc>
              </a:tr>
              <a:tr h="39329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mou_pead_Mean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Mean unrounded minutes of use of peak data calls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0.00340660328</a:t>
                      </a:r>
                      <a:endParaRPr lang="en-US" sz="1600" dirty="0"/>
                    </a:p>
                  </a:txBody>
                  <a:tcPr/>
                </a:tc>
              </a:tr>
              <a:tr h="39329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totalDroppedCalls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Sum</a:t>
                      </a:r>
                      <a:r>
                        <a:rPr lang="en-US" sz="1600" baseline="0" dirty="0" smtClean="0"/>
                        <a:t> of dropped data &amp; voice calls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 </a:t>
                      </a:r>
                      <a:r>
                        <a:rPr lang="en-US" sz="1600" dirty="0" smtClean="0"/>
                        <a:t>0.00897505362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57481" y="4102409"/>
            <a:ext cx="9651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Above table depicts the variables that are explaining  </a:t>
            </a:r>
            <a:r>
              <a:rPr lang="en-US" b="1" dirty="0" smtClean="0"/>
              <a:t>“data usage connectivity issues” </a:t>
            </a:r>
            <a:r>
              <a:rPr lang="en-US" dirty="0" smtClean="0"/>
              <a:t>influencing churn .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32461" y="4734342"/>
            <a:ext cx="96518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With a unit increase in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 datovr_Range, there is decrease in churn per unit by specified estimate.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 mou_pead_Mean, there is increase in churn per unit by specified estimate.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 totalDroppedCalls, there is increase in churn per unit by specified estimate.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So,this</a:t>
            </a:r>
            <a:r>
              <a:rPr lang="en-US" sz="1600" dirty="0" smtClean="0"/>
              <a:t> indicates </a:t>
            </a:r>
            <a:r>
              <a:rPr lang="en-US" sz="1600" b="1" dirty="0" smtClean="0"/>
              <a:t>data usage connectivity  issues  </a:t>
            </a:r>
            <a:r>
              <a:rPr lang="en-US" sz="1600" dirty="0" smtClean="0"/>
              <a:t>leads to churn.</a:t>
            </a:r>
          </a:p>
          <a:p>
            <a:endParaRPr lang="en-US" sz="1600" dirty="0" smtClean="0"/>
          </a:p>
          <a:p>
            <a:endParaRPr lang="en-US" dirty="0" smtClean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6025" y="483479"/>
            <a:ext cx="9651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3.  RECOMMENDATION ON RATE PLAN MIGRATION AS A PROACTIVE RETENTION STRATEGY </a:t>
            </a:r>
            <a:endParaRPr lang="en-US" sz="28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461947" y="1850529"/>
            <a:ext cx="96609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some variables that can help us decide whether rate plan migration should be recommended or not.</a:t>
            </a:r>
          </a:p>
          <a:p>
            <a:endParaRPr lang="en-US" dirty="0" smtClean="0"/>
          </a:p>
          <a:p>
            <a:r>
              <a:rPr lang="en-US" dirty="0" smtClean="0"/>
              <a:t>Variables are as follows: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avg3mou </a:t>
            </a:r>
            <a:r>
              <a:rPr lang="en-US" dirty="0" smtClean="0"/>
              <a:t>        -  Average monthly minutes of use over the previous 3 months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</a:t>
            </a:r>
            <a:r>
              <a:rPr lang="en-US" b="1" dirty="0" err="1" smtClean="0"/>
              <a:t>change_mou</a:t>
            </a:r>
            <a:r>
              <a:rPr lang="en-US" dirty="0" smtClean="0"/>
              <a:t>  -  % change in monthly minutes of use </a:t>
            </a:r>
            <a:r>
              <a:rPr lang="en-US" dirty="0" err="1" smtClean="0"/>
              <a:t>vs</a:t>
            </a:r>
            <a:r>
              <a:rPr lang="en-US" dirty="0" smtClean="0"/>
              <a:t> previous 3 months average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</a:t>
            </a:r>
            <a:r>
              <a:rPr lang="en-US" b="1" dirty="0" err="1" smtClean="0"/>
              <a:t>mou_Range</a:t>
            </a:r>
            <a:r>
              <a:rPr lang="en-US" dirty="0" smtClean="0"/>
              <a:t>    -   Range of no. of minutes of use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months  </a:t>
            </a:r>
            <a:r>
              <a:rPr lang="en-US" dirty="0" smtClean="0"/>
              <a:t>          -  Total no. of months in service</a:t>
            </a:r>
          </a:p>
          <a:p>
            <a:endParaRPr lang="en-US" dirty="0" smtClean="0"/>
          </a:p>
          <a:p>
            <a:r>
              <a:rPr lang="en-US" dirty="0" smtClean="0"/>
              <a:t>If the customers have higher avg3mou,change_mou,mou_range,months then the company should recommend them optimal rate plans based on their usage so that overage charges can be avoided and they can be retained .</a:t>
            </a:r>
          </a:p>
          <a:p>
            <a:endParaRPr lang="en-US" dirty="0" smtClean="0"/>
          </a:p>
          <a:p>
            <a:r>
              <a:rPr lang="en-US" dirty="0" smtClean="0"/>
              <a:t>So, we can say that </a:t>
            </a:r>
            <a:r>
              <a:rPr lang="en-US" b="1" dirty="0" smtClean="0"/>
              <a:t>if minutes of use is higher then rate plan migration can be recommended </a:t>
            </a:r>
            <a:r>
              <a:rPr lang="en-US" dirty="0" smtClean="0"/>
              <a:t>as a proactive retention strategy.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075632745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66329" y="576739"/>
            <a:ext cx="9651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4. PRIORITIZATION OF CUSTOMERS FOR PROACTIVE RETENTION CAMPAIGNS  USING CHURN MODEL </a:t>
            </a:r>
            <a:endParaRPr lang="en-US" sz="28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446024" y="2162154"/>
            <a:ext cx="965188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 smtClean="0"/>
              <a:t>Gains Chart </a:t>
            </a:r>
            <a:r>
              <a:rPr lang="en-US" sz="2000" dirty="0" smtClean="0"/>
              <a:t>can be build using churn model built to identify the customers who have high probability of churn and they should be prioritized.</a:t>
            </a:r>
          </a:p>
          <a:p>
            <a:pPr>
              <a:buFont typeface="Wingdings" pitchFamily="2" charset="2"/>
              <a:buChar char="Ø"/>
            </a:pPr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 Introduce them with proactive retention campaigns to retain them for longer period.</a:t>
            </a:r>
          </a:p>
          <a:p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Gains chart for this churn model results in 21.8% of the customers who are likely to churn if there is a budget constraint of contact list of say 20% of the subscriber pool.</a:t>
            </a:r>
          </a:p>
          <a:p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So, </a:t>
            </a:r>
            <a:r>
              <a:rPr lang="en-US" sz="2000" dirty="0" smtClean="0"/>
              <a:t>top </a:t>
            </a:r>
            <a:r>
              <a:rPr lang="en-US" sz="2000" dirty="0" smtClean="0"/>
              <a:t>20 % of the customers should be selected for proactive retention campaigns in the future.</a:t>
            </a:r>
          </a:p>
          <a:p>
            <a:r>
              <a:rPr lang="en-US" sz="2000" dirty="0" smtClean="0"/>
              <a:t> </a:t>
            </a:r>
            <a:endParaRPr lang="en-US" sz="2000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66329" y="576739"/>
            <a:ext cx="9651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5.  TARGET SEGMENTS FOR PROACTIVE RETENTION CAMPAIGNS</a:t>
            </a:r>
            <a:endParaRPr lang="en-US" sz="28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541559" y="1588948"/>
            <a:ext cx="9651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Customer who is causing</a:t>
            </a:r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 High probability of churn &amp; generating high revenue.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 High probability of churn &amp; generating medium revenue.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 Medium probability of churn &amp; generating high revenue.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639371" y="3870398"/>
            <a:ext cx="965188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/>
              <a:t>Proactive retention programs should be rolled out for them.</a:t>
            </a:r>
          </a:p>
          <a:p>
            <a:r>
              <a:rPr lang="en-US" sz="2000" dirty="0" smtClean="0"/>
              <a:t>It includes :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  </a:t>
            </a:r>
            <a:r>
              <a:rPr lang="en-US" dirty="0" smtClean="0"/>
              <a:t>Usage enhancing marketing programs to increase minutes of usage.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Rate plan migration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Bundling strategy</a:t>
            </a:r>
          </a:p>
          <a:p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555207" y="3213032"/>
            <a:ext cx="9651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Above mentioned customer segments should be targeted. </a:t>
            </a:r>
            <a:endParaRPr lang="en-US" sz="2000" b="1" dirty="0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534</TotalTime>
  <Words>992</Words>
  <Application>Microsoft Office PowerPoint</Application>
  <PresentationFormat>Custom</PresentationFormat>
  <Paragraphs>147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Retrospect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Niki Soni</dc:creator>
  <cp:lastModifiedBy>NikSid</cp:lastModifiedBy>
  <cp:revision>94</cp:revision>
  <dcterms:created xsi:type="dcterms:W3CDTF">2019-09-08T17:16:16Z</dcterms:created>
  <dcterms:modified xsi:type="dcterms:W3CDTF">2020-01-04T18:16:40Z</dcterms:modified>
</cp:coreProperties>
</file>