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Josefin Sans" panose="020B0604020202020204" charset="0"/>
      <p:regular r:id="rId21"/>
      <p:bold r:id="rId22"/>
      <p:italic r:id="rId23"/>
      <p:boldItalic r:id="rId24"/>
    </p:embeddedFont>
    <p:embeddedFont>
      <p:font typeface="Josefin Sans Thin" panose="020B0604020202020204" charset="0"/>
      <p:regular r:id="rId25"/>
      <p:bold r:id="rId26"/>
      <p:italic r:id="rId27"/>
      <p:boldItalic r:id="rId28"/>
    </p:embeddedFont>
    <p:embeddedFont>
      <p:font typeface="Josefin Slab" panose="020B0604020202020204" charset="0"/>
      <p:regular r:id="rId29"/>
      <p:bold r:id="rId30"/>
      <p:italic r:id="rId31"/>
      <p:boldItalic r:id="rId32"/>
    </p:embeddedFont>
    <p:embeddedFont>
      <p:font typeface="Zilla Slab" panose="020B0604020202020204" charset="0"/>
      <p:regular r:id="rId33"/>
      <p:bold r:id="rId34"/>
      <p:italic r:id="rId35"/>
    </p:embeddedFont>
    <p:embeddedFont>
      <p:font typeface="Zilla Slab Light" panose="020B0604020202020204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8575d214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8575d214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2833fedac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2833fedac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2833fedac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2833fedac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833fedac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833fedac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2833fedac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2833fedac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2833fedac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2833fedac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2833fedac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2833fedac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2833fedac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2833fedac_3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2833fedac_3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2833fedac_3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cfa781d9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cfa781d9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cfa781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cfa781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cfa781d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cfa781d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cfa781d9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cfa781d9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833fedac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833fedac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833fedac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833fedac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833feda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833feda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833fedac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833fedac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833fedac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833fedac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sz="60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4_3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4_3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909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6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8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hasCustomPrompt="1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3" hasCustomPrompt="1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4" hasCustomPrompt="1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">
  <p:cSld name="CUSTOM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1302950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130315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3736225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373650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 flipH="1">
            <a:off x="1302950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130315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7"/>
          </p:nvPr>
        </p:nvSpPr>
        <p:spPr>
          <a:xfrm flipH="1">
            <a:off x="3736225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8"/>
          </p:nvPr>
        </p:nvSpPr>
        <p:spPr>
          <a:xfrm>
            <a:off x="373650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1">
  <p:cSld name="CUSTOM_4_4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2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1">
  <p:cSld name="CUSTOM_2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1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2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3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4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5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6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7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8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9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206575" y="538200"/>
            <a:ext cx="4673100" cy="15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Analysing DNA methylation &amp; gene expression patterns in systemic lupus erythematosus (SLE)</a:t>
            </a:r>
            <a:endParaRPr sz="2600">
              <a:solidFill>
                <a:srgbClr val="6F40A8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206575" y="2122800"/>
            <a:ext cx="1980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The GINNS</a:t>
            </a: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Icíar Fernández Boyano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Naila Adam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Nikita Telkar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Sierra Gillis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ctrTitle"/>
          </p:nvPr>
        </p:nvSpPr>
        <p:spPr>
          <a:xfrm>
            <a:off x="1277500" y="257650"/>
            <a:ext cx="6901500" cy="6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Methylation </a:t>
            </a: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75" y="924625"/>
            <a:ext cx="3716375" cy="26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325" y="924625"/>
            <a:ext cx="3716375" cy="265455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1033225" y="3579175"/>
            <a:ext cx="3521100" cy="9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43434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39,247 DMPs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marR="1397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Zilla Slab"/>
              <a:buChar char="●"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Hypermethylated: 10,588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Zilla Slab"/>
              <a:buChar char="●"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Hypomethylated: 28,659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878300" y="3579175"/>
            <a:ext cx="3521100" cy="9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43434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322,661 DMPs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marR="1397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Zilla Slab"/>
              <a:buChar char="●"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Hypermethylated: 193,272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Zilla Slab"/>
              <a:buChar char="●"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Hypomethylated: 129,389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ctrTitle"/>
          </p:nvPr>
        </p:nvSpPr>
        <p:spPr>
          <a:xfrm>
            <a:off x="1277500" y="257650"/>
            <a:ext cx="6901500" cy="6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Methylation </a:t>
            </a:r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50" y="1338173"/>
            <a:ext cx="3667349" cy="26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799" y="1290063"/>
            <a:ext cx="3802100" cy="271578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/>
        </p:nvSpPr>
        <p:spPr>
          <a:xfrm>
            <a:off x="821050" y="788050"/>
            <a:ext cx="59253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Zilla Slab"/>
                <a:ea typeface="Zilla Slab"/>
                <a:cs typeface="Zilla Slab"/>
                <a:sym typeface="Zilla Slab"/>
              </a:rPr>
              <a:t>Comparing original analysis results with ours:</a:t>
            </a:r>
            <a:endParaRPr b="1"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668800" y="3957725"/>
            <a:ext cx="3819600" cy="6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hyper_probes &lt;- sig_probes %&gt;% </a:t>
            </a:r>
            <a:endParaRPr sz="12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mutate (FC = 2^logFC) </a:t>
            </a:r>
            <a:r>
              <a:rPr lang="es" sz="12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filter (FC &gt;= 1.2)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4126700" y="3957725"/>
            <a:ext cx="4830300" cy="8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hypo_probes &lt;- sig_probes %&gt;% </a:t>
            </a:r>
            <a:endParaRPr sz="12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mutate (FC = 2^logFC) </a:t>
            </a:r>
            <a:r>
              <a:rPr lang="es" sz="12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filter (between(sig_probes$FC, 0, 0.8))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ctrTitle"/>
          </p:nvPr>
        </p:nvSpPr>
        <p:spPr>
          <a:xfrm>
            <a:off x="1277500" y="257650"/>
            <a:ext cx="6901500" cy="6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Methylation 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821050" y="788050"/>
            <a:ext cx="59253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Zilla Slab"/>
                <a:ea typeface="Zilla Slab"/>
                <a:cs typeface="Zilla Slab"/>
                <a:sym typeface="Zilla Slab"/>
              </a:rPr>
              <a:t>Of 485,577 probes, 5 were reproducible by our analysis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Zilla Slab"/>
              <a:ea typeface="Zilla Slab"/>
              <a:cs typeface="Zilla Slab"/>
              <a:sym typeface="Zilla Slab"/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75" y="1175650"/>
            <a:ext cx="4701624" cy="33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875" y="1251850"/>
            <a:ext cx="3972499" cy="28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5163425" y="3931200"/>
            <a:ext cx="3521100" cy="92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43434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330,794 DMPs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marR="1397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Zilla Slab"/>
              <a:buChar char="●"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Hypermethylated: 198,978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Zilla Slab"/>
              <a:buChar char="●"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Hypomethylated: 131,816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/>
          <p:nvPr/>
        </p:nvSpPr>
        <p:spPr>
          <a:xfrm>
            <a:off x="784050" y="4366075"/>
            <a:ext cx="7575900" cy="53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426" y="3392751"/>
            <a:ext cx="2129749" cy="15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825" y="904525"/>
            <a:ext cx="2129749" cy="15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/>
          <p:nvPr/>
        </p:nvSpPr>
        <p:spPr>
          <a:xfrm>
            <a:off x="794625" y="201075"/>
            <a:ext cx="7543800" cy="5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ctrTitle"/>
          </p:nvPr>
        </p:nvSpPr>
        <p:spPr>
          <a:xfrm>
            <a:off x="617125" y="198375"/>
            <a:ext cx="7468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Female X-linked DNAm between cases (LN+ &amp; LN-) &amp; controls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883825" y="625875"/>
            <a:ext cx="6360300" cy="366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Autoimmune diseases affect approximately </a:t>
            </a:r>
            <a:r>
              <a:rPr lang="es" sz="1200" b="1">
                <a:solidFill>
                  <a:schemeClr val="dk1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8%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 of the population, </a:t>
            </a:r>
            <a:r>
              <a:rPr lang="es" sz="1200" b="1">
                <a:solidFill>
                  <a:schemeClr val="dk1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78%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 of whom are women.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1011375" y="2239075"/>
            <a:ext cx="20022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44 samples, </a:t>
            </a:r>
            <a:r>
              <a:rPr lang="es" sz="1200" b="1">
                <a:latin typeface="Zilla Slab"/>
                <a:ea typeface="Zilla Slab"/>
                <a:cs typeface="Zilla Slab"/>
                <a:sym typeface="Zilla Slab"/>
              </a:rPr>
              <a:t>11232</a:t>
            </a: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 probes</a:t>
            </a: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1011375" y="3253925"/>
            <a:ext cx="22158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44 samples, </a:t>
            </a:r>
            <a:r>
              <a:rPr lang="es" sz="1200" b="1">
                <a:solidFill>
                  <a:srgbClr val="E7AB30"/>
                </a:solidFill>
                <a:latin typeface="Zilla Slab"/>
                <a:ea typeface="Zilla Slab"/>
                <a:cs typeface="Zilla Slab"/>
                <a:sym typeface="Zilla Slab"/>
              </a:rPr>
              <a:t>9835</a:t>
            </a:r>
            <a:r>
              <a:rPr lang="es" sz="1200" b="1"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probes</a:t>
            </a: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69" name="Google Shape;269;p27"/>
          <p:cNvSpPr/>
          <p:nvPr/>
        </p:nvSpPr>
        <p:spPr>
          <a:xfrm rot="5400000">
            <a:off x="878850" y="2888973"/>
            <a:ext cx="771600" cy="10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AB3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 txBox="1"/>
          <p:nvPr/>
        </p:nvSpPr>
        <p:spPr>
          <a:xfrm rot="-5400000">
            <a:off x="508963" y="2666113"/>
            <a:ext cx="11166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E7AB30"/>
                </a:solidFill>
                <a:latin typeface="Zilla Slab"/>
                <a:ea typeface="Zilla Slab"/>
                <a:cs typeface="Zilla Slab"/>
                <a:sym typeface="Zilla Slab"/>
              </a:rPr>
              <a:t>QC + Norm</a:t>
            </a:r>
            <a:endParaRPr sz="1200" b="1">
              <a:solidFill>
                <a:srgbClr val="E7AB30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7AB30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1317000" y="2558525"/>
            <a:ext cx="43782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&gt; </a:t>
            </a:r>
            <a:r>
              <a:rPr lang="es" sz="1200" b="1">
                <a:latin typeface="Zilla Slab"/>
                <a:ea typeface="Zilla Slab"/>
                <a:cs typeface="Zilla Slab"/>
                <a:sym typeface="Zilla Slab"/>
              </a:rPr>
              <a:t>remove</a:t>
            </a: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 cross-hybridizing, polymorphic, </a:t>
            </a: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poor-quality, and non-variable </a:t>
            </a:r>
            <a:r>
              <a:rPr lang="es" sz="1200" b="1">
                <a:latin typeface="Zilla Slab"/>
                <a:ea typeface="Zilla Slab"/>
                <a:cs typeface="Zilla Slab"/>
                <a:sym typeface="Zilla Slab"/>
              </a:rPr>
              <a:t>probes</a:t>
            </a:r>
            <a:endParaRPr sz="1200" b="1"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&gt; dasen </a:t>
            </a:r>
            <a:r>
              <a:rPr lang="es" sz="1200" b="1">
                <a:latin typeface="Zilla Slab"/>
                <a:ea typeface="Zilla Slab"/>
                <a:cs typeface="Zilla Slab"/>
                <a:sym typeface="Zilla Slab"/>
              </a:rPr>
              <a:t>normalization </a:t>
            </a: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(</a:t>
            </a:r>
            <a:r>
              <a:rPr lang="es" sz="1200" i="1">
                <a:latin typeface="Zilla Slab Light"/>
                <a:ea typeface="Zilla Slab Light"/>
                <a:cs typeface="Zilla Slab Light"/>
                <a:sym typeface="Zilla Slab Light"/>
              </a:rPr>
              <a:t>wateRmelon</a:t>
            </a: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)</a:t>
            </a: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5">
            <a:alphaModFix/>
          </a:blip>
          <a:srcRect l="1338" r="33365" b="12002"/>
          <a:stretch/>
        </p:blipFill>
        <p:spPr>
          <a:xfrm>
            <a:off x="3892150" y="3849699"/>
            <a:ext cx="4193477" cy="8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9575" y="1140350"/>
            <a:ext cx="3896051" cy="2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>
            <a:off x="794625" y="201075"/>
            <a:ext cx="7543800" cy="5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784050" y="4366075"/>
            <a:ext cx="7575900" cy="53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ctrTitle"/>
          </p:nvPr>
        </p:nvSpPr>
        <p:spPr>
          <a:xfrm>
            <a:off x="617125" y="201075"/>
            <a:ext cx="7468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Female X-linked DNAm between cases (LN+ &amp; LN-) &amp; controls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625" y="1271925"/>
            <a:ext cx="4665134" cy="328299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/>
        </p:nvSpPr>
        <p:spPr>
          <a:xfrm>
            <a:off x="938100" y="837450"/>
            <a:ext cx="41646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333"/>
                </a:solidFill>
                <a:highlight>
                  <a:srgbClr val="F5F5F5"/>
                </a:highlight>
                <a:latin typeface="Zilla Slab"/>
                <a:ea typeface="Zilla Slab"/>
                <a:cs typeface="Zilla Slab"/>
                <a:sym typeface="Zilla Slab"/>
              </a:rPr>
              <a:t>model &lt;- lmFit(m_vals, model_matrix) %&gt;% eBayes()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938100" y="628575"/>
            <a:ext cx="41646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  <a:highlight>
                  <a:srgbClr val="F5F5F5"/>
                </a:highlight>
                <a:latin typeface="Zilla Slab"/>
                <a:ea typeface="Zilla Slab"/>
                <a:cs typeface="Zilla Slab"/>
                <a:sym typeface="Zilla Slab"/>
              </a:rPr>
              <a:t>model_matrix &lt;- model_matrix(~Condition + Age, pData)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1070300" y="639150"/>
            <a:ext cx="3857700" cy="537300"/>
          </a:xfrm>
          <a:prstGeom prst="rect">
            <a:avLst/>
          </a:prstGeom>
          <a:noFill/>
          <a:ln w="9525" cap="flat" cmpd="sng">
            <a:solidFill>
              <a:srgbClr val="6F40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5102700" y="628575"/>
            <a:ext cx="2665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highlight>
                  <a:srgbClr val="F9CB9C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Statistical threshold FDR &lt; 0.05</a:t>
            </a:r>
            <a:endParaRPr dirty="0">
              <a:highlight>
                <a:srgbClr val="F9CB9C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highlight>
                  <a:srgbClr val="F9CB9C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Biological threshold </a:t>
            </a:r>
            <a:r>
              <a:rPr lang="es" dirty="0">
                <a:solidFill>
                  <a:srgbClr val="3C4043"/>
                </a:solidFill>
                <a:highlight>
                  <a:srgbClr val="F9CB9C"/>
                </a:highlight>
              </a:rPr>
              <a:t>Δ</a:t>
            </a:r>
            <a:r>
              <a:rPr lang="es" dirty="0">
                <a:solidFill>
                  <a:schemeClr val="dk1"/>
                </a:solidFill>
                <a:highlight>
                  <a:srgbClr val="F9CB9C"/>
                </a:highlight>
              </a:rPr>
              <a:t>β </a:t>
            </a:r>
            <a:r>
              <a:rPr lang="es" dirty="0">
                <a:highlight>
                  <a:srgbClr val="F9CB9C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&gt;=5%</a:t>
            </a:r>
            <a:endParaRPr dirty="0">
              <a:highlight>
                <a:srgbClr val="F9CB9C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highlight>
                  <a:srgbClr val="F9CB9C"/>
                </a:highlight>
                <a:latin typeface="Zilla Slab"/>
                <a:ea typeface="Zilla Slab"/>
                <a:cs typeface="Zilla Slab"/>
                <a:sym typeface="Zilla Slab"/>
              </a:rPr>
              <a:t>120 top hits (DMPs)</a:t>
            </a:r>
            <a:endParaRPr b="1" dirty="0">
              <a:highlight>
                <a:srgbClr val="F9CB9C"/>
              </a:highlight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5459750" y="1599600"/>
            <a:ext cx="3205500" cy="1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latin typeface="Zilla Slab"/>
                <a:ea typeface="Zilla Slab"/>
                <a:cs typeface="Zilla Slab"/>
                <a:sym typeface="Zilla Slab"/>
              </a:rPr>
              <a:t>calculating </a:t>
            </a:r>
            <a:r>
              <a:rPr lang="es" sz="1200" u="sng"/>
              <a:t>Δβ</a:t>
            </a:r>
            <a:endParaRPr sz="12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333333"/>
                </a:solidFill>
                <a:highlight>
                  <a:srgbClr val="F5F5F5"/>
                </a:highlight>
                <a:latin typeface="Zilla Slab"/>
                <a:ea typeface="Zilla Slab"/>
                <a:cs typeface="Zilla Slab"/>
                <a:sym typeface="Zilla Slab"/>
              </a:rPr>
              <a:t>avg_control &lt;- rowMeans(control_betas)</a:t>
            </a:r>
            <a:endParaRPr sz="1200" dirty="0">
              <a:solidFill>
                <a:srgbClr val="333333"/>
              </a:solidFill>
              <a:highlight>
                <a:srgbClr val="F5F5F5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333333"/>
                </a:solidFill>
                <a:highlight>
                  <a:srgbClr val="F5F5F5"/>
                </a:highlight>
                <a:latin typeface="Zilla Slab"/>
                <a:ea typeface="Zilla Slab"/>
                <a:cs typeface="Zilla Slab"/>
                <a:sym typeface="Zilla Slab"/>
              </a:rPr>
              <a:t>avg_disease &lt;- rowMeans(disease_betas)</a:t>
            </a:r>
            <a:endParaRPr sz="1200" dirty="0">
              <a:solidFill>
                <a:srgbClr val="333333"/>
              </a:solidFill>
              <a:highlight>
                <a:srgbClr val="F5F5F5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0" marR="88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 i="1" dirty="0">
                <a:solidFill>
                  <a:srgbClr val="999988"/>
                </a:solidFill>
                <a:highlight>
                  <a:srgbClr val="F5F5F5"/>
                </a:highlight>
                <a:latin typeface="Zilla Slab"/>
                <a:ea typeface="Zilla Slab"/>
                <a:cs typeface="Zilla Slab"/>
                <a:sym typeface="Zilla Slab"/>
              </a:rPr>
              <a:t># delta beta</a:t>
            </a:r>
            <a:endParaRPr sz="1200" dirty="0">
              <a:solidFill>
                <a:srgbClr val="333333"/>
              </a:solidFill>
              <a:highlight>
                <a:srgbClr val="F5F5F5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0" marR="88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rgbClr val="333333"/>
                </a:solidFill>
                <a:highlight>
                  <a:srgbClr val="F5F5F5"/>
                </a:highlight>
                <a:latin typeface="Zilla Slab"/>
                <a:ea typeface="Zilla Slab"/>
                <a:cs typeface="Zilla Slab"/>
                <a:sym typeface="Zilla Slab"/>
              </a:rPr>
              <a:t>diff &lt;- (avg_control - avg_disease)</a:t>
            </a:r>
            <a:endParaRPr sz="1200" dirty="0">
              <a:solidFill>
                <a:srgbClr val="333333"/>
              </a:solidFill>
              <a:highlight>
                <a:srgbClr val="F5F5F5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5566800" y="3170025"/>
            <a:ext cx="23808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highlight>
                  <a:srgbClr val="F6B26B"/>
                </a:highlight>
                <a:latin typeface="Zilla Slab"/>
                <a:ea typeface="Zilla Slab"/>
                <a:cs typeface="Zilla Slab"/>
                <a:sym typeface="Zilla Slab"/>
              </a:rPr>
              <a:t>120 top hits</a:t>
            </a:r>
            <a:endParaRPr b="1">
              <a:highlight>
                <a:srgbClr val="F6B26B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Char char="●"/>
            </a:pPr>
            <a:r>
              <a:rPr lang="es" b="1">
                <a:latin typeface="Zilla Slab"/>
                <a:ea typeface="Zilla Slab"/>
                <a:cs typeface="Zilla Slab"/>
                <a:sym typeface="Zilla Slab"/>
              </a:rPr>
              <a:t>114 hypomethylated</a:t>
            </a:r>
            <a:endParaRPr b="1"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Char char="●"/>
            </a:pPr>
            <a:r>
              <a:rPr lang="es" b="1">
                <a:latin typeface="Zilla Slab"/>
                <a:ea typeface="Zilla Slab"/>
                <a:cs typeface="Zilla Slab"/>
                <a:sym typeface="Zilla Slab"/>
              </a:rPr>
              <a:t>6 hypermethylated</a:t>
            </a:r>
            <a:endParaRPr b="1"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none enriched for any GO pathways in a gene ontology analysis </a:t>
            </a:r>
            <a:r>
              <a:rPr lang="es" sz="1200" i="1">
                <a:latin typeface="Zilla Slab Light"/>
                <a:ea typeface="Zilla Slab Light"/>
                <a:cs typeface="Zilla Slab Light"/>
                <a:sym typeface="Zilla Slab Light"/>
              </a:rPr>
              <a:t>(using gometh() in missMethyl R package)</a:t>
            </a:r>
            <a:endParaRPr sz="1200" i="1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>
            <a:spLocks noGrp="1"/>
          </p:cNvSpPr>
          <p:nvPr>
            <p:ph type="ctrTitle"/>
          </p:nvPr>
        </p:nvSpPr>
        <p:spPr>
          <a:xfrm>
            <a:off x="1262050" y="194000"/>
            <a:ext cx="6901500" cy="11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Integration</a:t>
            </a:r>
            <a:endParaRPr sz="2400"/>
          </a:p>
        </p:txBody>
      </p:sp>
      <p:sp>
        <p:nvSpPr>
          <p:cNvPr id="294" name="Google Shape;294;p29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ctrTitle"/>
          </p:nvPr>
        </p:nvSpPr>
        <p:spPr>
          <a:xfrm>
            <a:off x="739750" y="720000"/>
            <a:ext cx="2502600" cy="11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Logistic Regression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subTitle" idx="1"/>
          </p:nvPr>
        </p:nvSpPr>
        <p:spPr>
          <a:xfrm>
            <a:off x="3161775" y="1098125"/>
            <a:ext cx="34533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Binomial Response Variable: Normal or Disease</a:t>
            </a:r>
            <a:endParaRPr b="0"/>
          </a:p>
        </p:txBody>
      </p:sp>
      <p:sp>
        <p:nvSpPr>
          <p:cNvPr id="297" name="Google Shape;297;p29"/>
          <p:cNvSpPr txBox="1">
            <a:spLocks noGrp="1"/>
          </p:cNvSpPr>
          <p:nvPr>
            <p:ph type="subTitle" idx="1"/>
          </p:nvPr>
        </p:nvSpPr>
        <p:spPr>
          <a:xfrm>
            <a:off x="756650" y="1498350"/>
            <a:ext cx="28932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Disease predicted by Expression Data</a:t>
            </a:r>
            <a:endParaRPr b="0"/>
          </a:p>
        </p:txBody>
      </p:sp>
      <p:sp>
        <p:nvSpPr>
          <p:cNvPr id="298" name="Google Shape;298;p29"/>
          <p:cNvSpPr txBox="1">
            <a:spLocks noGrp="1"/>
          </p:cNvSpPr>
          <p:nvPr>
            <p:ph type="subTitle" idx="1"/>
          </p:nvPr>
        </p:nvSpPr>
        <p:spPr>
          <a:xfrm>
            <a:off x="4958725" y="1498350"/>
            <a:ext cx="31614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Disease predicted by Methylation Data</a:t>
            </a:r>
            <a:endParaRPr b="0"/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2949600" y="3030625"/>
            <a:ext cx="3244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Disease predicted by both data types</a:t>
            </a:r>
            <a:endParaRPr b="0"/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25" y="1831563"/>
            <a:ext cx="19335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/>
          <p:nvPr/>
        </p:nvSpPr>
        <p:spPr>
          <a:xfrm rot="10800000">
            <a:off x="2791520" y="2330716"/>
            <a:ext cx="168274" cy="142116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ED7C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9"/>
          <p:cNvSpPr/>
          <p:nvPr/>
        </p:nvSpPr>
        <p:spPr>
          <a:xfrm rot="10800000">
            <a:off x="2791520" y="2160991"/>
            <a:ext cx="168274" cy="142116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ED7C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"/>
          <p:cNvSpPr/>
          <p:nvPr/>
        </p:nvSpPr>
        <p:spPr>
          <a:xfrm rot="10800000">
            <a:off x="2791520" y="2500453"/>
            <a:ext cx="168274" cy="142116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ED7C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rot="10800000">
            <a:off x="2791520" y="2692816"/>
            <a:ext cx="168274" cy="142116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850" y="1963650"/>
            <a:ext cx="22574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2050" y="3393875"/>
            <a:ext cx="66198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ctrTitle"/>
          </p:nvPr>
        </p:nvSpPr>
        <p:spPr>
          <a:xfrm>
            <a:off x="1277500" y="257650"/>
            <a:ext cx="6901500" cy="11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Integration</a:t>
            </a:r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4680375" y="1240900"/>
            <a:ext cx="3386400" cy="25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Josefin Sans"/>
                <a:ea typeface="Josefin Sans"/>
                <a:cs typeface="Josefin Sans"/>
                <a:sym typeface="Josefin Sans"/>
              </a:rPr>
              <a:t>A-C:</a:t>
            </a:r>
            <a:r>
              <a:rPr lang="es" sz="1200">
                <a:latin typeface="Josefin Sans"/>
                <a:ea typeface="Josefin Sans"/>
                <a:cs typeface="Josefin Sans"/>
                <a:sym typeface="Josefin Sans"/>
              </a:rPr>
              <a:t> Interferon response genes differential methylation behavior in SLE vs normal.</a:t>
            </a:r>
            <a:endParaRPr sz="12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Josefin Sans"/>
                <a:ea typeface="Josefin Sans"/>
                <a:cs typeface="Josefin Sans"/>
                <a:sym typeface="Josefin Sans"/>
              </a:rPr>
              <a:t>D-F: </a:t>
            </a:r>
            <a:r>
              <a:rPr lang="es" sz="1200">
                <a:latin typeface="Josefin Sans"/>
                <a:ea typeface="Josefin Sans"/>
                <a:cs typeface="Josefin Sans"/>
                <a:sym typeface="Josefin Sans"/>
              </a:rPr>
              <a:t>Interferon response genes differential methylation behavior in SLELN- vs normal.</a:t>
            </a:r>
            <a:endParaRPr sz="12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Josefin Sans"/>
                <a:ea typeface="Josefin Sans"/>
                <a:cs typeface="Josefin Sans"/>
                <a:sym typeface="Josefin Sans"/>
              </a:rPr>
              <a:t>G-I:</a:t>
            </a:r>
            <a:r>
              <a:rPr lang="es" sz="1200">
                <a:latin typeface="Josefin Sans"/>
                <a:ea typeface="Josefin Sans"/>
                <a:cs typeface="Josefin Sans"/>
                <a:sym typeface="Josefin Sans"/>
              </a:rPr>
              <a:t> Interferon response genes differential methylation behavior in SLELN+ vs normal.</a:t>
            </a:r>
            <a:endParaRPr sz="12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Josefin Sans"/>
                <a:ea typeface="Josefin Sans"/>
                <a:cs typeface="Josefin Sans"/>
                <a:sym typeface="Josefin Sans"/>
              </a:rPr>
              <a:t>IFN genes are upregulated in gene expression analysis but don’t display hypomethylation!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0" y="994575"/>
            <a:ext cx="3480821" cy="347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>
            <a:spLocks noGrp="1"/>
          </p:cNvSpPr>
          <p:nvPr>
            <p:ph type="ctrTitle"/>
          </p:nvPr>
        </p:nvSpPr>
        <p:spPr>
          <a:xfrm>
            <a:off x="1277500" y="257650"/>
            <a:ext cx="6901500" cy="11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588225" y="1205100"/>
            <a:ext cx="8007000" cy="3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s">
                <a:latin typeface="Josefin Sans"/>
                <a:ea typeface="Josefin Sans"/>
                <a:cs typeface="Josefin Sans"/>
                <a:sym typeface="Josefin Sans"/>
              </a:rPr>
              <a:t>Paper proved difficult to reproduce: lack of transparency in statistical analysis, inconsistencies in numbers reported in the text /supplementary, usage of plain t-test with no multiple testing correction in DE.  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s">
                <a:latin typeface="Josefin Sans"/>
                <a:ea typeface="Josefin Sans"/>
                <a:cs typeface="Josefin Sans"/>
                <a:sym typeface="Josefin Sans"/>
              </a:rPr>
              <a:t>Pathways related to viral/bacterial infections, interferon type I, leukocyte, cytokines and granulocytes response were enriched in upregulated genes in SLE patients. 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s">
                <a:latin typeface="Josefin Sans"/>
                <a:ea typeface="Josefin Sans"/>
                <a:cs typeface="Josefin Sans"/>
                <a:sym typeface="Josefin Sans"/>
              </a:rPr>
              <a:t>A notable downregulation in some Natural Killer genes was observed. However, no meaningful significant pathways enrichment in downregulated gene sets.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s">
                <a:latin typeface="Josefin Sans"/>
                <a:ea typeface="Josefin Sans"/>
                <a:cs typeface="Josefin Sans"/>
                <a:sym typeface="Josefin Sans"/>
              </a:rPr>
              <a:t>Investigating top up regulated IFNs related CpGs showed most are hypermethylated rather than hypomethylated as we expected. 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s">
                <a:latin typeface="Josefin Sans"/>
                <a:ea typeface="Josefin Sans"/>
                <a:cs typeface="Josefin Sans"/>
                <a:sym typeface="Josefin Sans"/>
              </a:rPr>
              <a:t>Microarray studies are limited, we recommend bulk/single cell RNAseq analysis to further explore heterogeneity of SLE pathogenicity.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 flipH="1">
            <a:off x="5485675" y="4162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Motivation and Data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3"/>
          </p:nvPr>
        </p:nvSpPr>
        <p:spPr>
          <a:xfrm flipH="1">
            <a:off x="5485775" y="1464950"/>
            <a:ext cx="14547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QC and Normalization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5"/>
          </p:nvPr>
        </p:nvSpPr>
        <p:spPr>
          <a:xfrm flipH="1">
            <a:off x="5485575" y="2533738"/>
            <a:ext cx="11916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Differential Analyses &amp; Integration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7"/>
          </p:nvPr>
        </p:nvSpPr>
        <p:spPr>
          <a:xfrm flipH="1">
            <a:off x="5485575" y="35779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 &amp; Future Work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F40A8"/>
                </a:solidFill>
              </a:rPr>
              <a:t>01</a:t>
            </a:r>
            <a:endParaRPr>
              <a:solidFill>
                <a:srgbClr val="6F40A8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556125" y="1390525"/>
            <a:ext cx="53382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87350" y="1296725"/>
            <a:ext cx="53382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rPr>
              <a:t>Systemic Lupus Erythematosus (SLE)</a:t>
            </a:r>
            <a:endParaRPr sz="1800" b="1">
              <a:solidFill>
                <a:srgbClr val="6F40A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13100" y="1592750"/>
            <a:ext cx="53382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Zilla Slab Light"/>
                <a:ea typeface="Zilla Slab Light"/>
                <a:cs typeface="Zilla Slab Light"/>
                <a:sym typeface="Zilla Slab Light"/>
              </a:rPr>
              <a:t>is an autoimmune chronic condition that causes inflammation in connective tissues.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550" y="1260175"/>
            <a:ext cx="2623151" cy="262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287350" y="2112275"/>
            <a:ext cx="5338200" cy="1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Zilla Slab Light"/>
              <a:buChar char="●"/>
            </a:pPr>
            <a:r>
              <a:rPr lang="es" sz="1350">
                <a:latin typeface="Zilla Slab Light"/>
                <a:ea typeface="Zilla Slab Light"/>
                <a:cs typeface="Zilla Slab Light"/>
                <a:sym typeface="Zilla Slab Light"/>
              </a:rPr>
              <a:t>multifactorial disorder: genetics &amp; environment</a:t>
            </a:r>
            <a:endParaRPr sz="1350"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Zilla Slab Light"/>
              <a:buChar char="●"/>
            </a:pPr>
            <a:r>
              <a:rPr lang="es" sz="1350"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9:1 female to male ratio of disease incidence</a:t>
            </a:r>
            <a:endParaRPr sz="1350"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Zilla Slab"/>
              <a:buChar char="●"/>
            </a:pPr>
            <a:r>
              <a:rPr lang="es" sz="1350"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“DNA methylation (DNAm) mediates processes relevant to SLE, such as lymphocyte development and X-chromosome inactivation” (Lanata et al., 2018)</a:t>
            </a:r>
            <a:endParaRPr sz="1350"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Zilla Slab"/>
              <a:buChar char="●"/>
            </a:pPr>
            <a:r>
              <a:rPr lang="es" sz="1350"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“28 confirmed disease susceptibility loci are implicated in important pathways, which contribute to SLE pathogenesis” (Guerra et al., 2012)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Zilla Slab"/>
              <a:ea typeface="Zilla Slab"/>
              <a:cs typeface="Zilla Slab"/>
              <a:sym typeface="Zilla Slab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4CF6ED-579E-437F-A585-B5371A008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656" y="1434156"/>
            <a:ext cx="2275188" cy="22751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Cohort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1"/>
          </p:nvPr>
        </p:nvSpPr>
        <p:spPr>
          <a:xfrm>
            <a:off x="967150" y="1071225"/>
            <a:ext cx="47493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25 Normal Controls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15 SLE LN-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15 SLE LN+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Blood samples to get methylation and expression data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Other covariates: Age and Sex</a:t>
            </a:r>
            <a:endParaRPr b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0"/>
              <a:t>more females than males</a:t>
            </a:r>
            <a:endParaRPr b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0"/>
              <a:t>age ranges from 10 to 46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0"/>
              <a:t>Expression: Illumina HumanHT-12 v4.0 Expression Beadchips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Methylation: Illumina HumanMethylation 450k BeadChip array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Raw datasets were used</a:t>
            </a:r>
            <a:endParaRPr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/>
          </p:nvPr>
        </p:nvSpPr>
        <p:spPr>
          <a:xfrm>
            <a:off x="1277500" y="166500"/>
            <a:ext cx="6901500" cy="11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QC and Normalization - Expression Data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900" y="1702675"/>
            <a:ext cx="2969524" cy="212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5706013" y="3823750"/>
            <a:ext cx="3208200" cy="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t-test p-values for Normal (left) vs Disease and SLE-LN+ vs SLE-LN- (right)</a:t>
            </a:r>
            <a:endParaRPr b="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00" y="912475"/>
            <a:ext cx="3616450" cy="331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6900" y="2763425"/>
            <a:ext cx="1943525" cy="13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5200" y="1220800"/>
            <a:ext cx="1766938" cy="126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ctrTitle"/>
          </p:nvPr>
        </p:nvSpPr>
        <p:spPr>
          <a:xfrm>
            <a:off x="784050" y="75625"/>
            <a:ext cx="7575900" cy="694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Methylation Data: </a:t>
            </a:r>
            <a:r>
              <a:rPr lang="es" b="0">
                <a:solidFill>
                  <a:srgbClr val="434343"/>
                </a:solidFill>
              </a:rPr>
              <a:t>Quality Control (QC) &amp; Normalization Workflow</a:t>
            </a:r>
            <a:endParaRPr b="0">
              <a:solidFill>
                <a:srgbClr val="434343"/>
              </a:solidFill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851AC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969275" y="2696050"/>
            <a:ext cx="1621800" cy="36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Check </a:t>
            </a:r>
            <a:r>
              <a:rPr lang="es" sz="1200" b="1">
                <a:highlight>
                  <a:srgbClr val="F6B26B"/>
                </a:highlight>
                <a:latin typeface="Zilla Slab"/>
                <a:ea typeface="Zilla Slab"/>
                <a:cs typeface="Zilla Slab"/>
                <a:sym typeface="Zilla Slab"/>
              </a:rPr>
              <a:t>sample quality</a:t>
            </a:r>
            <a:endParaRPr sz="1200" b="1">
              <a:highlight>
                <a:srgbClr val="F6B26B"/>
              </a:highlight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84050" y="4366075"/>
            <a:ext cx="7575900" cy="53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1012662" y="671700"/>
            <a:ext cx="2734238" cy="1875876"/>
            <a:chOff x="3289462" y="794888"/>
            <a:chExt cx="2734238" cy="1875876"/>
          </a:xfrm>
        </p:grpSpPr>
        <p:pic>
          <p:nvPicPr>
            <p:cNvPr id="162" name="Google Shape;16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9462" y="1066515"/>
              <a:ext cx="2245925" cy="1604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0"/>
            <p:cNvSpPr txBox="1"/>
            <p:nvPr/>
          </p:nvSpPr>
          <p:spPr>
            <a:xfrm>
              <a:off x="3489600" y="794888"/>
              <a:ext cx="25341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b="1">
                  <a:latin typeface="Zilla Slab"/>
                  <a:ea typeface="Zilla Slab"/>
                  <a:cs typeface="Zilla Slab"/>
                  <a:sym typeface="Zilla Slab"/>
                </a:rPr>
                <a:t>Pre QC &amp; Norm</a:t>
              </a:r>
              <a:endParaRPr sz="1200" b="1">
                <a:latin typeface="Zilla Slab"/>
                <a:ea typeface="Zilla Slab"/>
                <a:cs typeface="Zilla Slab"/>
                <a:sym typeface="Zilla Sla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Zilla Slab Light"/>
                  <a:ea typeface="Zilla Slab Light"/>
                  <a:cs typeface="Zilla Slab Light"/>
                  <a:sym typeface="Zilla Slab Light"/>
                </a:rPr>
                <a:t>55 samples, 485577 probes</a:t>
              </a:r>
              <a:endParaRPr sz="1200">
                <a:latin typeface="Zilla Slab Light"/>
                <a:ea typeface="Zilla Slab Light"/>
                <a:cs typeface="Zilla Slab Light"/>
                <a:sym typeface="Zilla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6782975" y="2696050"/>
            <a:ext cx="1338600" cy="113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highlight>
                  <a:srgbClr val="F6B26B"/>
                </a:highlight>
                <a:latin typeface="Zilla Slab"/>
                <a:ea typeface="Zilla Slab"/>
                <a:cs typeface="Zilla Slab"/>
                <a:sym typeface="Zilla Slab"/>
              </a:rPr>
              <a:t>Normalization:</a:t>
            </a:r>
            <a:endParaRPr sz="1200" b="1">
              <a:highlight>
                <a:srgbClr val="F6B26B"/>
              </a:highlight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Zilla Slab Light"/>
                <a:ea typeface="Zilla Slab Light"/>
                <a:cs typeface="Zilla Slab Light"/>
                <a:sym typeface="Zilla Slab Light"/>
              </a:rPr>
              <a:t>Beta-Mixture Quantile (BMIQ)</a:t>
            </a: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wateRmelon package</a:t>
            </a:r>
            <a:endParaRPr sz="1200" i="1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grpSp>
        <p:nvGrpSpPr>
          <p:cNvPr id="165" name="Google Shape;165;p20"/>
          <p:cNvGrpSpPr/>
          <p:nvPr/>
        </p:nvGrpSpPr>
        <p:grpSpPr>
          <a:xfrm>
            <a:off x="2792875" y="2696050"/>
            <a:ext cx="2282250" cy="1914500"/>
            <a:chOff x="1002825" y="2666650"/>
            <a:chExt cx="2282250" cy="1914500"/>
          </a:xfrm>
        </p:grpSpPr>
        <p:sp>
          <p:nvSpPr>
            <p:cNvPr id="166" name="Google Shape;166;p20"/>
            <p:cNvSpPr txBox="1"/>
            <p:nvPr/>
          </p:nvSpPr>
          <p:spPr>
            <a:xfrm>
              <a:off x="1002825" y="2666650"/>
              <a:ext cx="1823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Zilla Slab Light"/>
                  <a:ea typeface="Zilla Slab Light"/>
                  <a:cs typeface="Zilla Slab Light"/>
                  <a:sym typeface="Zilla Slab Light"/>
                </a:rPr>
                <a:t>Check </a:t>
              </a:r>
              <a:r>
                <a:rPr lang="es" sz="1200" b="1">
                  <a:highlight>
                    <a:srgbClr val="F6B26B"/>
                  </a:highlight>
                  <a:latin typeface="Zilla Slab"/>
                  <a:ea typeface="Zilla Slab"/>
                  <a:cs typeface="Zilla Slab"/>
                  <a:sym typeface="Zilla Slab"/>
                </a:rPr>
                <a:t>sample sex</a:t>
              </a:r>
              <a:endParaRPr sz="1200" b="1">
                <a:highlight>
                  <a:srgbClr val="F6B26B"/>
                </a:highlight>
                <a:latin typeface="Zilla Slab"/>
                <a:ea typeface="Zilla Slab"/>
                <a:cs typeface="Zilla Slab"/>
                <a:sym typeface="Zilla Slab"/>
              </a:endParaRPr>
            </a:p>
          </p:txBody>
        </p:sp>
        <p:pic>
          <p:nvPicPr>
            <p:cNvPr id="167" name="Google Shape;167;p20"/>
            <p:cNvPicPr preferRelativeResize="0"/>
            <p:nvPr/>
          </p:nvPicPr>
          <p:blipFill rotWithShape="1">
            <a:blip r:embed="rId4">
              <a:alphaModFix/>
            </a:blip>
            <a:srcRect l="10507" t="12477" r="4066" b="16625"/>
            <a:stretch/>
          </p:blipFill>
          <p:spPr>
            <a:xfrm>
              <a:off x="1112450" y="3035650"/>
              <a:ext cx="2172625" cy="154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20"/>
          <p:cNvSpPr/>
          <p:nvPr/>
        </p:nvSpPr>
        <p:spPr>
          <a:xfrm>
            <a:off x="2792875" y="2696050"/>
            <a:ext cx="2316600" cy="203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5276925" y="2696050"/>
            <a:ext cx="1338600" cy="165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highlight>
                  <a:srgbClr val="F6B26B"/>
                </a:highlight>
                <a:latin typeface="Zilla Slab"/>
                <a:ea typeface="Zilla Slab"/>
                <a:cs typeface="Zilla Slab"/>
                <a:sym typeface="Zilla Slab"/>
              </a:rPr>
              <a:t>Removal</a:t>
            </a:r>
            <a:r>
              <a:rPr lang="es" sz="1200">
                <a:highlight>
                  <a:srgbClr val="F6B26B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 of:</a:t>
            </a:r>
            <a:endParaRPr sz="1200">
              <a:highlight>
                <a:srgbClr val="F6B26B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276925" y="2913425"/>
            <a:ext cx="17313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SNP </a:t>
            </a:r>
            <a:endParaRPr sz="1200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Cross-hybridizing </a:t>
            </a:r>
            <a:endParaRPr sz="1200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Polymorphic </a:t>
            </a:r>
            <a:endParaRPr sz="1200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Poor quality</a:t>
            </a:r>
            <a:endParaRPr sz="1200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Non-variable</a:t>
            </a:r>
            <a:endParaRPr sz="1200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Sex</a:t>
            </a:r>
            <a:endParaRPr sz="1200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>
                <a:solidFill>
                  <a:schemeClr val="dk1"/>
                </a:solidFill>
                <a:highlight>
                  <a:srgbClr val="F6B26B"/>
                </a:highlight>
                <a:latin typeface="Zilla Slab"/>
                <a:ea typeface="Zilla Slab"/>
                <a:cs typeface="Zilla Slab"/>
                <a:sym typeface="Zilla Slab"/>
              </a:rPr>
              <a:t>probes.</a:t>
            </a:r>
            <a:endParaRPr sz="1200" b="1">
              <a:solidFill>
                <a:schemeClr val="dk1"/>
              </a:solidFill>
              <a:highlight>
                <a:srgbClr val="F6B26B"/>
              </a:highlight>
              <a:latin typeface="Zilla Slab"/>
              <a:ea typeface="Zilla Slab"/>
              <a:cs typeface="Zilla Slab"/>
              <a:sym typeface="Zilla Slab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5454475" y="671688"/>
            <a:ext cx="2693875" cy="1947560"/>
            <a:chOff x="5454475" y="671688"/>
            <a:chExt cx="2693875" cy="1947560"/>
          </a:xfrm>
        </p:grpSpPr>
        <p:pic>
          <p:nvPicPr>
            <p:cNvPr id="172" name="Google Shape;17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54475" y="964500"/>
              <a:ext cx="2316601" cy="16547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0"/>
            <p:cNvSpPr txBox="1"/>
            <p:nvPr/>
          </p:nvSpPr>
          <p:spPr>
            <a:xfrm>
              <a:off x="5614250" y="671688"/>
              <a:ext cx="25341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b="1">
                  <a:latin typeface="Zilla Slab"/>
                  <a:ea typeface="Zilla Slab"/>
                  <a:cs typeface="Zilla Slab"/>
                  <a:sym typeface="Zilla Slab"/>
                </a:rPr>
                <a:t>Post QC &amp; Norm</a:t>
              </a:r>
              <a:endParaRPr sz="1200" b="1">
                <a:latin typeface="Zilla Slab"/>
                <a:ea typeface="Zilla Slab"/>
                <a:cs typeface="Zilla Slab"/>
                <a:sym typeface="Zilla Sla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Zilla Slab Light"/>
                  <a:ea typeface="Zilla Slab Light"/>
                  <a:cs typeface="Zilla Slab Light"/>
                  <a:sym typeface="Zilla Slab Light"/>
                </a:rPr>
                <a:t>51 samples, 345039 probes</a:t>
              </a:r>
              <a:endParaRPr sz="1200">
                <a:latin typeface="Zilla Slab Light"/>
                <a:ea typeface="Zilla Slab Light"/>
                <a:cs typeface="Zilla Slab Light"/>
                <a:sym typeface="Zilla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</p:grpSp>
      <p:sp>
        <p:nvSpPr>
          <p:cNvPr id="174" name="Google Shape;174;p20"/>
          <p:cNvSpPr txBox="1"/>
          <p:nvPr/>
        </p:nvSpPr>
        <p:spPr>
          <a:xfrm>
            <a:off x="957425" y="709325"/>
            <a:ext cx="2702100" cy="1872300"/>
          </a:xfrm>
          <a:prstGeom prst="rect">
            <a:avLst/>
          </a:prstGeom>
          <a:noFill/>
          <a:ln w="9525" cap="flat" cmpd="sng">
            <a:solidFill>
              <a:srgbClr val="69B9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5419475" y="671700"/>
            <a:ext cx="2702100" cy="1914600"/>
          </a:xfrm>
          <a:prstGeom prst="rect">
            <a:avLst/>
          </a:prstGeom>
          <a:noFill/>
          <a:ln w="9525" cap="flat" cmpd="sng">
            <a:solidFill>
              <a:srgbClr val="69B9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6" name="Google Shape;176;p20"/>
          <p:cNvSpPr/>
          <p:nvPr/>
        </p:nvSpPr>
        <p:spPr>
          <a:xfrm rot="5400000">
            <a:off x="2595275" y="2817850"/>
            <a:ext cx="117000" cy="125400"/>
          </a:xfrm>
          <a:prstGeom prst="triangle">
            <a:avLst>
              <a:gd name="adj" fmla="val 50000"/>
            </a:avLst>
          </a:prstGeom>
          <a:solidFill>
            <a:srgbClr val="E7AB3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 rot="5400000">
            <a:off x="5117525" y="2792225"/>
            <a:ext cx="117000" cy="125400"/>
          </a:xfrm>
          <a:prstGeom prst="triangle">
            <a:avLst>
              <a:gd name="adj" fmla="val 50000"/>
            </a:avLst>
          </a:prstGeom>
          <a:solidFill>
            <a:srgbClr val="E7AB3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 rot="5400000">
            <a:off x="6619725" y="2792225"/>
            <a:ext cx="117000" cy="125400"/>
          </a:xfrm>
          <a:prstGeom prst="triangle">
            <a:avLst>
              <a:gd name="adj" fmla="val 50000"/>
            </a:avLst>
          </a:prstGeom>
          <a:solidFill>
            <a:srgbClr val="E7AB3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746900" y="1397050"/>
            <a:ext cx="1585200" cy="20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AB3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20"/>
          <p:cNvCxnSpPr>
            <a:stCxn id="181" idx="1"/>
            <a:endCxn id="181" idx="1"/>
          </p:cNvCxnSpPr>
          <p:nvPr/>
        </p:nvCxnSpPr>
        <p:spPr>
          <a:xfrm>
            <a:off x="3746900" y="9527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 txBox="1"/>
          <p:nvPr/>
        </p:nvSpPr>
        <p:spPr>
          <a:xfrm>
            <a:off x="3836300" y="1078725"/>
            <a:ext cx="1406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Zilla Slab Light"/>
                <a:ea typeface="Zilla Slab Light"/>
                <a:cs typeface="Zilla Slab Light"/>
                <a:sym typeface="Zilla Slab Light"/>
              </a:rPr>
              <a:t>QC Filtering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Zilla Slab Light"/>
                <a:ea typeface="Zilla Slab Light"/>
                <a:cs typeface="Zilla Slab Light"/>
                <a:sym typeface="Zilla Slab Light"/>
              </a:rPr>
              <a:t>Normalization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957425" y="3179475"/>
            <a:ext cx="1501500" cy="927900"/>
          </a:xfrm>
          <a:prstGeom prst="rect">
            <a:avLst/>
          </a:prstGeom>
          <a:noFill/>
          <a:ln w="9525" cap="flat" cmpd="sng">
            <a:solidFill>
              <a:srgbClr val="E7AB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R packages used:</a:t>
            </a:r>
            <a:endParaRPr sz="1200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Zilla Slab Light"/>
              <a:buChar char="●"/>
            </a:pPr>
            <a:r>
              <a:rPr lang="es" sz="1200" i="1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minfi</a:t>
            </a:r>
            <a:endParaRPr sz="1200" i="1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Zilla Slab Light"/>
              <a:buChar char="●"/>
            </a:pPr>
            <a:r>
              <a:rPr lang="es" sz="1200" i="1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missMethyl</a:t>
            </a:r>
            <a:endParaRPr sz="1200" i="1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Zilla Slab Light"/>
              <a:buChar char="●"/>
            </a:pPr>
            <a:r>
              <a:rPr lang="es" sz="1200" i="1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wateRmelon</a:t>
            </a:r>
            <a:endParaRPr sz="1200" i="1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ctrTitle"/>
          </p:nvPr>
        </p:nvSpPr>
        <p:spPr>
          <a:xfrm>
            <a:off x="1339850" y="-140475"/>
            <a:ext cx="6682800" cy="9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 Expression - Reproducing the Paper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25" y="824625"/>
            <a:ext cx="3434225" cy="11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5" y="2076750"/>
            <a:ext cx="3489925" cy="12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63" y="3901202"/>
            <a:ext cx="3345749" cy="10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1877" y="2887625"/>
            <a:ext cx="3994751" cy="22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27475" y="381400"/>
            <a:ext cx="2683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Zilla Slab"/>
                <a:ea typeface="Zilla Slab"/>
                <a:cs typeface="Zilla Slab"/>
                <a:sym typeface="Zilla Slab"/>
              </a:rPr>
              <a:t>PartA: Quantifying paper reported results</a:t>
            </a:r>
            <a:endParaRPr b="1"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254600" y="1890600"/>
            <a:ext cx="32907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Part B:upregulation analysis( t-test)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127475" y="3369075"/>
            <a:ext cx="3731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Part B:Down regulation analysis( t-test)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7">
            <a:alphaModFix/>
          </a:blip>
          <a:srcRect b="4897"/>
          <a:stretch/>
        </p:blipFill>
        <p:spPr>
          <a:xfrm>
            <a:off x="4532725" y="573092"/>
            <a:ext cx="3489924" cy="238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ctrTitle"/>
          </p:nvPr>
        </p:nvSpPr>
        <p:spPr>
          <a:xfrm>
            <a:off x="1238425" y="104025"/>
            <a:ext cx="6901500" cy="8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 Expression - Multivariate Analysis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1"/>
          </p:nvPr>
        </p:nvSpPr>
        <p:spPr>
          <a:xfrm>
            <a:off x="703375" y="745725"/>
            <a:ext cx="6445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Model 1:  expression = disease status + sex + disease status * sex</a:t>
            </a:r>
            <a:endParaRPr b="0"/>
          </a:p>
        </p:txBody>
      </p:sp>
      <p:sp>
        <p:nvSpPr>
          <p:cNvPr id="205" name="Google Shape;205;p22"/>
          <p:cNvSpPr txBox="1"/>
          <p:nvPr/>
        </p:nvSpPr>
        <p:spPr>
          <a:xfrm>
            <a:off x="703375" y="1953075"/>
            <a:ext cx="6758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Model 2:  expression = disease status + sex + age + all interactions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768275" y="3342713"/>
            <a:ext cx="54168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Model 3:  expression = Intercept + disease status + sex + age</a:t>
            </a:r>
            <a:endParaRPr sz="1200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	Main Effects DE genes in Males vs Females: 18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71" y="1065146"/>
            <a:ext cx="4373260" cy="7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275" y="2239700"/>
            <a:ext cx="4373250" cy="1054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375" y="3820375"/>
            <a:ext cx="4438150" cy="90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0738" y="720000"/>
            <a:ext cx="2927388" cy="211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0738" y="2834225"/>
            <a:ext cx="2795350" cy="2025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/>
          <p:nvPr/>
        </p:nvSpPr>
        <p:spPr>
          <a:xfrm>
            <a:off x="5263668" y="1318633"/>
            <a:ext cx="178909" cy="90710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1913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5263668" y="3604633"/>
            <a:ext cx="178909" cy="90710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1913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2153250" y="85525"/>
            <a:ext cx="48600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 Expression 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" y="1389300"/>
            <a:ext cx="3227275" cy="36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288" y="1120375"/>
            <a:ext cx="3556850" cy="38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075" y="720000"/>
            <a:ext cx="2215925" cy="15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4200" y="3034125"/>
            <a:ext cx="2439676" cy="174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259875" y="796500"/>
            <a:ext cx="3381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Zilla Slab Light"/>
                <a:ea typeface="Zilla Slab Light"/>
                <a:cs typeface="Zilla Slab Light"/>
                <a:sym typeface="Zilla Slab Light"/>
              </a:rPr>
              <a:t>model.matrix(~ status+sex+age, meta)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ekl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On-screen Show (16:9)</PresentationFormat>
  <Paragraphs>172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Josefin Sans</vt:lpstr>
      <vt:lpstr>Josefin Sans Thin</vt:lpstr>
      <vt:lpstr>Zilla Slab</vt:lpstr>
      <vt:lpstr>Zilla Slab Light</vt:lpstr>
      <vt:lpstr>Arial</vt:lpstr>
      <vt:lpstr>Josefin Slab</vt:lpstr>
      <vt:lpstr>Courier New</vt:lpstr>
      <vt:lpstr>Weekly Meeting by SlidesGo</vt:lpstr>
      <vt:lpstr>Analysing DNA methylation &amp; gene expression patterns in systemic lupus erythematosus (SLE)</vt:lpstr>
      <vt:lpstr>01</vt:lpstr>
      <vt:lpstr>PowerPoint Presentation</vt:lpstr>
      <vt:lpstr>The Cohort</vt:lpstr>
      <vt:lpstr>QC and Normalization - Expression Data</vt:lpstr>
      <vt:lpstr>Methylation Data: Quality Control (QC) &amp; Normalization Workflow</vt:lpstr>
      <vt:lpstr>Gene Expression - Reproducing the Paper</vt:lpstr>
      <vt:lpstr>Gene Expression - Multivariate Analysis</vt:lpstr>
      <vt:lpstr>Gene Expression </vt:lpstr>
      <vt:lpstr>Methylation </vt:lpstr>
      <vt:lpstr>Methylation </vt:lpstr>
      <vt:lpstr>Methylation </vt:lpstr>
      <vt:lpstr>Female X-linked DNAm between cases (LN+ &amp; LN-) &amp; controls</vt:lpstr>
      <vt:lpstr>Female X-linked DNAm between cases (LN+ &amp; LN-) &amp; controls</vt:lpstr>
      <vt:lpstr>Integration</vt:lpstr>
      <vt:lpstr>Integration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DNA methylation &amp; gene expression patterns in systemic lupus erythematosus (SLE)</dc:title>
  <cp:lastModifiedBy>Icíar Fernández Boyano</cp:lastModifiedBy>
  <cp:revision>2</cp:revision>
  <dcterms:modified xsi:type="dcterms:W3CDTF">2020-04-01T05:27:12Z</dcterms:modified>
</cp:coreProperties>
</file>