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73" r:id="rId9"/>
    <p:sldId id="263" r:id="rId10"/>
    <p:sldId id="264" r:id="rId11"/>
    <p:sldId id="270" r:id="rId12"/>
    <p:sldId id="274" r:id="rId13"/>
    <p:sldId id="265" r:id="rId14"/>
    <p:sldId id="269" r:id="rId15"/>
    <p:sldId id="268" r:id="rId16"/>
    <p:sldId id="266" r:id="rId17"/>
    <p:sldId id="267" r:id="rId18"/>
    <p:sldId id="275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4265-0173-4B92-8AE8-B206EFCB5E20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4265-0173-4B92-8AE8-B206EFCB5E20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4265-0173-4B92-8AE8-B206EFCB5E20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4265-0173-4B92-8AE8-B206EFCB5E20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4265-0173-4B92-8AE8-B206EFCB5E20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4265-0173-4B92-8AE8-B206EFCB5E20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4265-0173-4B92-8AE8-B206EFCB5E20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4265-0173-4B92-8AE8-B206EFCB5E20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4265-0173-4B92-8AE8-B206EFCB5E20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4265-0173-4B92-8AE8-B206EFCB5E20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4265-0173-4B92-8AE8-B206EFCB5E20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60D4265-0173-4B92-8AE8-B206EFCB5E20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69ECEFE-31CE-404C-BAD0-513C824969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</a:t>
            </a:r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Курсовой проект по дисциплине «Теория Языков Программирования и Методы Трансляции»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92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SLR(1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LR</a:t>
            </a:r>
          </a:p>
          <a:p>
            <a:r>
              <a:rPr lang="en-US" dirty="0" smtClean="0"/>
              <a:t>LR – </a:t>
            </a:r>
            <a:r>
              <a:rPr lang="ru-RU" dirty="0" smtClean="0"/>
              <a:t>просмотр </a:t>
            </a:r>
            <a:r>
              <a:rPr lang="en-US" dirty="0" smtClean="0"/>
              <a:t>“left-to-right”, “rightmost”</a:t>
            </a:r>
            <a:r>
              <a:rPr lang="ru-RU" dirty="0" smtClean="0"/>
              <a:t> вывод</a:t>
            </a:r>
            <a:endParaRPr lang="en-US" dirty="0" smtClean="0"/>
          </a:p>
          <a:p>
            <a:r>
              <a:rPr lang="ru-RU" dirty="0" smtClean="0"/>
              <a:t>(1) – число просматриваемых символов для однозначного определения перехода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25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Семантический анализ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Заполнение таблицы символов</a:t>
            </a:r>
            <a:endParaRPr lang="ru-RU" dirty="0" smtClean="0"/>
          </a:p>
          <a:p>
            <a:r>
              <a:rPr lang="ru-RU" dirty="0" smtClean="0"/>
              <a:t>Проверка типов</a:t>
            </a:r>
            <a:endParaRPr lang="ru-RU" dirty="0"/>
          </a:p>
          <a:p>
            <a:r>
              <a:rPr lang="ru-RU" dirty="0" smtClean="0"/>
              <a:t>Обнаружение недостижимых участков кода</a:t>
            </a:r>
          </a:p>
          <a:p>
            <a:r>
              <a:rPr lang="ru-RU" dirty="0" smtClean="0"/>
              <a:t>Проверка, что все возможные пути выполнения имеют выход из функции</a:t>
            </a:r>
          </a:p>
          <a:p>
            <a:r>
              <a:rPr lang="ru-RU" dirty="0" smtClean="0"/>
              <a:t>Обнаружение неиспользованных переменных и функций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3915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символов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Поддерживает области видимости на 100%</a:t>
            </a:r>
          </a:p>
          <a:p>
            <a:r>
              <a:rPr lang="ru-RU" dirty="0" smtClean="0"/>
              <a:t>Организация: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348880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ДИАГРАММА</a:t>
            </a:r>
            <a:endParaRPr lang="en-US" sz="7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1671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Генерация кода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Используется </a:t>
            </a:r>
            <a:r>
              <a:rPr lang="en-US" dirty="0" smtClean="0"/>
              <a:t>LLVM</a:t>
            </a:r>
            <a:r>
              <a:rPr lang="ru-RU" dirty="0" smtClean="0"/>
              <a:t> (</a:t>
            </a:r>
            <a:r>
              <a:rPr lang="ru-RU" dirty="0" err="1" smtClean="0"/>
              <a:t>Low</a:t>
            </a:r>
            <a:r>
              <a:rPr lang="ru-RU" dirty="0" smtClean="0"/>
              <a:t> </a:t>
            </a:r>
            <a:r>
              <a:rPr lang="ru-RU" dirty="0" err="1"/>
              <a:t>Level</a:t>
            </a:r>
            <a:r>
              <a:rPr lang="ru-RU" dirty="0"/>
              <a:t> </a:t>
            </a:r>
            <a:r>
              <a:rPr lang="ru-RU" dirty="0" err="1"/>
              <a:t>Virtual</a:t>
            </a:r>
            <a:r>
              <a:rPr lang="ru-RU" dirty="0"/>
              <a:t> </a:t>
            </a:r>
            <a:r>
              <a:rPr lang="ru-RU" dirty="0" err="1" smtClean="0"/>
              <a:t>Machine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Универсальная </a:t>
            </a:r>
            <a:r>
              <a:rPr lang="ru-RU" dirty="0"/>
              <a:t>система анализа, трансформации и </a:t>
            </a:r>
            <a:r>
              <a:rPr lang="ru-RU" dirty="0" smtClean="0"/>
              <a:t>оптимизации программ</a:t>
            </a:r>
            <a:endParaRPr lang="en-US" dirty="0" smtClean="0"/>
          </a:p>
          <a:p>
            <a:pPr lvl="1"/>
            <a:r>
              <a:rPr lang="ru-RU" dirty="0"/>
              <a:t>Р</a:t>
            </a:r>
            <a:r>
              <a:rPr lang="ru-RU" dirty="0" smtClean="0"/>
              <a:t>еализует </a:t>
            </a:r>
            <a:r>
              <a:rPr lang="ru-RU" dirty="0"/>
              <a:t>виртуальную машину с RISC-подобными инструкциями.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5815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ru-RU" dirty="0" err="1" smtClean="0"/>
              <a:t>кодогенерации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dirty="0"/>
              <a:t>class Program:  </a:t>
            </a:r>
          </a:p>
          <a:p>
            <a:pPr marL="0" indent="0">
              <a:buNone/>
            </a:pPr>
            <a:r>
              <a:rPr lang="en-US" sz="4800" dirty="0"/>
              <a:t>    private </a:t>
            </a:r>
            <a:r>
              <a:rPr lang="en-US" sz="4800" dirty="0" err="1"/>
              <a:t>int</a:t>
            </a:r>
            <a:r>
              <a:rPr lang="en-US" sz="4800" dirty="0"/>
              <a:t> a</a:t>
            </a:r>
          </a:p>
          <a:p>
            <a:pPr marL="0" indent="0">
              <a:buNone/>
            </a:pPr>
            <a:r>
              <a:rPr lang="en-US" sz="4800" dirty="0"/>
              <a:t>    private </a:t>
            </a:r>
            <a:r>
              <a:rPr lang="en-US" sz="4800" dirty="0" err="1"/>
              <a:t>int</a:t>
            </a:r>
            <a:r>
              <a:rPr lang="en-US" sz="4800" dirty="0"/>
              <a:t> b  </a:t>
            </a:r>
          </a:p>
          <a:p>
            <a:pPr marL="0" indent="0">
              <a:buNone/>
            </a:pPr>
            <a:endParaRPr lang="ru-RU" sz="4800" dirty="0"/>
          </a:p>
          <a:p>
            <a:pPr marL="0" indent="0">
              <a:buNone/>
            </a:pPr>
            <a:r>
              <a:rPr lang="en-US" sz="4800" dirty="0"/>
              <a:t>    public static </a:t>
            </a:r>
            <a:r>
              <a:rPr lang="en-US" sz="4800" dirty="0" err="1"/>
              <a:t>int</a:t>
            </a:r>
            <a:r>
              <a:rPr lang="en-US" sz="4800" dirty="0"/>
              <a:t> Main():</a:t>
            </a:r>
          </a:p>
          <a:p>
            <a:pPr marL="0" indent="0">
              <a:buNone/>
            </a:pPr>
            <a:r>
              <a:rPr lang="en-US" sz="4800" dirty="0"/>
              <a:t>        b = 14</a:t>
            </a:r>
            <a:r>
              <a:rPr lang="ru-RU" sz="4800" dirty="0"/>
              <a:t>   </a:t>
            </a:r>
          </a:p>
          <a:p>
            <a:pPr marL="0" indent="0">
              <a:buNone/>
            </a:pPr>
            <a:r>
              <a:rPr lang="en-US" sz="4800" dirty="0"/>
              <a:t>        while ( a &lt; 2) :</a:t>
            </a:r>
          </a:p>
          <a:p>
            <a:pPr marL="0" indent="0">
              <a:buNone/>
            </a:pPr>
            <a:r>
              <a:rPr lang="en-US" sz="4800" dirty="0"/>
              <a:t>            a = a + 1</a:t>
            </a:r>
          </a:p>
          <a:p>
            <a:pPr marL="0" indent="0">
              <a:buNone/>
            </a:pPr>
            <a:r>
              <a:rPr lang="en-US" sz="4800" dirty="0"/>
              <a:t>            while (b &gt; 8</a:t>
            </a:r>
            <a:r>
              <a:rPr lang="ru-RU" sz="4800" dirty="0"/>
              <a:t>):</a:t>
            </a:r>
          </a:p>
          <a:p>
            <a:pPr marL="0" indent="0">
              <a:buNone/>
            </a:pPr>
            <a:r>
              <a:rPr lang="en-US" sz="4800" dirty="0"/>
              <a:t>                </a:t>
            </a:r>
            <a:r>
              <a:rPr lang="en-US" sz="4800" dirty="0" err="1"/>
              <a:t>Console.WriteInt</a:t>
            </a:r>
            <a:r>
              <a:rPr lang="en-US" sz="4800" dirty="0"/>
              <a:t>(b)</a:t>
            </a:r>
          </a:p>
          <a:p>
            <a:pPr marL="0" indent="0">
              <a:buNone/>
            </a:pPr>
            <a:r>
              <a:rPr lang="en-US" sz="4800" dirty="0"/>
              <a:t>                b = b - 1</a:t>
            </a:r>
            <a:endParaRPr lang="ru-RU" sz="4800" dirty="0"/>
          </a:p>
          <a:p>
            <a:pPr marL="0" indent="0">
              <a:buNone/>
            </a:pPr>
            <a:r>
              <a:rPr lang="en-US" sz="4800" dirty="0"/>
              <a:t>            b = 8   </a:t>
            </a:r>
          </a:p>
          <a:p>
            <a:pPr marL="0" indent="0">
              <a:buNone/>
            </a:pPr>
            <a:r>
              <a:rPr lang="en-US" sz="4800" dirty="0"/>
              <a:t>        return 0  </a:t>
            </a:r>
          </a:p>
          <a:p>
            <a:endParaRPr lang="en-US" sz="4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@.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internal constant [4 x i8] 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c"%d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\0A\00"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@.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rstr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internal constant [3 x i8] 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c"%d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\00"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declare i32 @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(i8 *, ...)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declare i32 @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scanf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(i8*, ...)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@a = private global i32 0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@b = private global i32 0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i32 @main(){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%1 = add  i32 0, 14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i32 %1, i32* @b</a:t>
            </a:r>
          </a:p>
          <a:p>
            <a:pPr marL="0" indent="0">
              <a:buNone/>
            </a:pP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label %whilecond1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whilestart1: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%2 = load i32* @a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%3 = add  i32 0, 1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%4 = add i32 %2, %3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i32 %4, i32* @a</a:t>
            </a:r>
          </a:p>
          <a:p>
            <a:pPr marL="0" indent="0">
              <a:buNone/>
            </a:pP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label %whilecond2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whilestart2: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%5 = load i32* @b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%6= 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getelementptr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[4 x i8]* @.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i64 0, i64 0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%7= call i32 (i8 *, ...)* @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(i8* %6, i32 %5)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%8 = load i32* @b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%9 = add  i32 0, 1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%10 = sub i32 %8, %9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i32 %10, i32* @b</a:t>
            </a:r>
          </a:p>
          <a:p>
            <a:pPr marL="0" indent="0">
              <a:buNone/>
            </a:pP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label %whilecond2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whilecond2: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%11 = load i32* @b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%12 = add  i32 0, 8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%13 = 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icmp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sgt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i32 %11, %12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%14= 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icmp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i1 1, %13</a:t>
            </a:r>
          </a:p>
          <a:p>
            <a:pPr marL="0" indent="0">
              <a:buNone/>
            </a:pP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i1 %14, label %whilestart2, label %endwhile2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endwhile2: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%15 = add  i32 0, 8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i32 %15, i32* @b</a:t>
            </a:r>
          </a:p>
          <a:p>
            <a:pPr marL="0" indent="0">
              <a:buNone/>
            </a:pP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label %whilecond1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whilecond1: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%16 = load i32* @a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%17 = add  i32 0, 2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%18 = 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icmp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slt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i32 %16, %17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%19= 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icmp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i1 1, %18</a:t>
            </a:r>
          </a:p>
          <a:p>
            <a:pPr marL="0" indent="0">
              <a:buNone/>
            </a:pPr>
            <a:r>
              <a:rPr lang="en-US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i1 %19, label %whilestart1, label %endwhile1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endwhile1: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%20 = add  i32 0, 0</a:t>
            </a:r>
          </a:p>
          <a:p>
            <a:pPr marL="0" indent="0">
              <a:buNone/>
            </a:pP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 i32 %20</a:t>
            </a:r>
          </a:p>
          <a:p>
            <a:pPr marL="0" indent="0"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1376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разработки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 Visual Studio 2012</a:t>
            </a:r>
          </a:p>
          <a:p>
            <a:r>
              <a:rPr lang="en-US" dirty="0" smtClean="0"/>
              <a:t>Github.com</a:t>
            </a:r>
          </a:p>
          <a:p>
            <a:r>
              <a:rPr lang="en-US" dirty="0" err="1" smtClean="0"/>
              <a:t>llvm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1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Реализованный функционал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825749">
            <a:off x="7847855" y="6342006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/>
              <a:t>:)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602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Нереализованный функционал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825749">
            <a:off x="7847855" y="6342006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/>
              <a:t>:(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241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статистики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405611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95 классов</a:t>
            </a:r>
          </a:p>
          <a:p>
            <a:pPr marL="0" indent="0">
              <a:buNone/>
            </a:pPr>
            <a:r>
              <a:rPr lang="ru-RU" dirty="0" smtClean="0"/>
              <a:t>71 тест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484784"/>
            <a:ext cx="9254189" cy="663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2615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17032"/>
          </a:xfrm>
        </p:spPr>
        <p:txBody>
          <a:bodyPr/>
          <a:lstStyle/>
          <a:p>
            <a:r>
              <a:rPr lang="ru-RU" dirty="0" smtClean="0"/>
              <a:t>Выполнили:</a:t>
            </a:r>
          </a:p>
          <a:p>
            <a:pPr lvl="1"/>
            <a:r>
              <a:rPr lang="ru-RU" dirty="0" err="1" smtClean="0"/>
              <a:t>Ванясин</a:t>
            </a:r>
            <a:r>
              <a:rPr lang="ru-RU" dirty="0" smtClean="0"/>
              <a:t> Н.В.</a:t>
            </a:r>
          </a:p>
          <a:p>
            <a:pPr lvl="1"/>
            <a:r>
              <a:rPr lang="ru-RU" dirty="0" err="1" smtClean="0"/>
              <a:t>Сушенцов</a:t>
            </a:r>
            <a:r>
              <a:rPr lang="ru-RU" dirty="0" smtClean="0"/>
              <a:t> А.О.</a:t>
            </a:r>
          </a:p>
          <a:p>
            <a:pPr lvl="1"/>
            <a:r>
              <a:rPr lang="ru-RU" dirty="0" smtClean="0"/>
              <a:t>Орлов К.А.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5951021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Йошкар-Ола</a:t>
            </a:r>
          </a:p>
          <a:p>
            <a:pPr algn="ctr"/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2014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74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21145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785392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95936" y="5157192"/>
            <a:ext cx="16385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PY#</a:t>
            </a:r>
            <a:endParaRPr lang="en-US" sz="6000" dirty="0"/>
          </a:p>
        </p:txBody>
      </p:sp>
      <p:cxnSp>
        <p:nvCxnSpPr>
          <p:cNvPr id="6" name="Elbow Connector 5"/>
          <p:cNvCxnSpPr>
            <a:stCxn id="1027" idx="2"/>
            <a:endCxn id="4" idx="1"/>
          </p:cNvCxnSpPr>
          <p:nvPr/>
        </p:nvCxnSpPr>
        <p:spPr>
          <a:xfrm rot="16200000" flipH="1">
            <a:off x="2514101" y="4183189"/>
            <a:ext cx="1212632" cy="17510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029" idx="2"/>
            <a:endCxn id="4" idx="3"/>
          </p:cNvCxnSpPr>
          <p:nvPr/>
        </p:nvCxnSpPr>
        <p:spPr>
          <a:xfrm rot="5400000">
            <a:off x="5496303" y="4362015"/>
            <a:ext cx="1441232" cy="116478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91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идеи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/>
          <a:lstStyle/>
          <a:p>
            <a:r>
              <a:rPr lang="ru-RU" dirty="0" smtClean="0"/>
              <a:t>Максимально простой синтаксис, ничиго лишнего</a:t>
            </a:r>
          </a:p>
          <a:p>
            <a:r>
              <a:rPr lang="ru-RU" dirty="0" smtClean="0"/>
              <a:t>Принудительное соблюдение правильного форматирования</a:t>
            </a:r>
          </a:p>
          <a:p>
            <a:r>
              <a:rPr lang="ru-RU" dirty="0" smtClean="0"/>
              <a:t>Язык, который позволяет писать только чистый код</a:t>
            </a:r>
          </a:p>
          <a:p>
            <a:r>
              <a:rPr lang="ru-RU" dirty="0" smtClean="0"/>
              <a:t>Статическая типизация</a:t>
            </a:r>
          </a:p>
          <a:p>
            <a:r>
              <a:rPr lang="ru-RU" dirty="0"/>
              <a:t>Кроссплатформенность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7464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компилятора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19872" y="1600659"/>
            <a:ext cx="23042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Сканер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19872" y="2797235"/>
            <a:ext cx="23042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SLR(1) </a:t>
            </a:r>
            <a:r>
              <a:rPr lang="ru-RU" dirty="0" err="1" smtClean="0"/>
              <a:t>парсер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19872" y="4005064"/>
            <a:ext cx="23042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Семантический анализ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19872" y="5553585"/>
            <a:ext cx="23042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Генерация </a:t>
            </a:r>
            <a:r>
              <a:rPr lang="ru-RU" dirty="0" smtClean="0"/>
              <a:t>кода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4572000" y="2392747"/>
            <a:ext cx="0" cy="404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4572000" y="4797152"/>
            <a:ext cx="0" cy="756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67604" y="4005064"/>
            <a:ext cx="23042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AST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5" idx="1"/>
            <a:endCxn id="19" idx="0"/>
          </p:cNvCxnSpPr>
          <p:nvPr/>
        </p:nvCxnSpPr>
        <p:spPr>
          <a:xfrm flipH="1">
            <a:off x="1619732" y="3193279"/>
            <a:ext cx="1800140" cy="811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3"/>
            <a:endCxn id="6" idx="1"/>
          </p:cNvCxnSpPr>
          <p:nvPr/>
        </p:nvCxnSpPr>
        <p:spPr>
          <a:xfrm>
            <a:off x="2771860" y="4401108"/>
            <a:ext cx="6480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2"/>
            <a:endCxn id="7" idx="1"/>
          </p:cNvCxnSpPr>
          <p:nvPr/>
        </p:nvCxnSpPr>
        <p:spPr>
          <a:xfrm>
            <a:off x="1619732" y="4797152"/>
            <a:ext cx="1800140" cy="1152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516216" y="4005064"/>
            <a:ext cx="23042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Таблица символов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5" idx="1"/>
            <a:endCxn id="6" idx="3"/>
          </p:cNvCxnSpPr>
          <p:nvPr/>
        </p:nvCxnSpPr>
        <p:spPr>
          <a:xfrm flipH="1">
            <a:off x="5724128" y="440110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45" idx="2"/>
            <a:endCxn id="7" idx="3"/>
          </p:cNvCxnSpPr>
          <p:nvPr/>
        </p:nvCxnSpPr>
        <p:spPr>
          <a:xfrm flipH="1">
            <a:off x="5724128" y="4797152"/>
            <a:ext cx="1944216" cy="1152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24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компилятора(подробно)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348880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ДИАГРАММА</a:t>
            </a:r>
            <a:endParaRPr lang="en-US" sz="7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6264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компилятора(подробно)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348880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ДИАГРАММА</a:t>
            </a:r>
            <a:endParaRPr lang="en-US" sz="7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8453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2736"/>
          </a:xfrm>
        </p:spPr>
        <p:txBody>
          <a:bodyPr/>
          <a:lstStyle/>
          <a:p>
            <a:r>
              <a:rPr lang="en-US" dirty="0" smtClean="0"/>
              <a:t>LR –</a:t>
            </a:r>
            <a:r>
              <a:rPr lang="ru-RU" dirty="0" smtClean="0"/>
              <a:t> парсер, используя информацию о грамматике, </a:t>
            </a:r>
            <a:r>
              <a:rPr lang="ru-RU" dirty="0"/>
              <a:t>разбирет поток лексем от сканера и формирует </a:t>
            </a:r>
            <a:r>
              <a:rPr lang="en-US" dirty="0"/>
              <a:t>AST </a:t>
            </a:r>
            <a:r>
              <a:rPr lang="ru-RU" dirty="0" smtClean="0"/>
              <a:t>с </a:t>
            </a:r>
            <a:r>
              <a:rPr lang="ru-RU" dirty="0"/>
              <a:t>помощью класса </a:t>
            </a:r>
            <a:r>
              <a:rPr lang="en-US" dirty="0" err="1" smtClean="0"/>
              <a:t>AstBuilder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284984"/>
            <a:ext cx="581025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5710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8540149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7540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разбора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Состоит из двух частей:</a:t>
            </a:r>
          </a:p>
          <a:p>
            <a:r>
              <a:rPr lang="ru-RU" dirty="0" smtClean="0"/>
              <a:t>1) таблицы действий (</a:t>
            </a:r>
            <a:r>
              <a:rPr lang="en-US" dirty="0" smtClean="0"/>
              <a:t>action)</a:t>
            </a:r>
          </a:p>
          <a:p>
            <a:r>
              <a:rPr lang="en-US" dirty="0" smtClean="0"/>
              <a:t>2) </a:t>
            </a:r>
            <a:r>
              <a:rPr lang="ru-RU" dirty="0" smtClean="0"/>
              <a:t>таблица переходов (</a:t>
            </a:r>
            <a:r>
              <a:rPr lang="en-US" dirty="0" err="1" smtClean="0"/>
              <a:t>goto</a:t>
            </a:r>
            <a:r>
              <a:rPr lang="ru-RU" dirty="0" smtClean="0"/>
              <a:t>)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Генерируется на основе грамматики, при помощи отдельной программы. На выходе получается ОО-код таблицы на языке С</a:t>
            </a:r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04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209</TotalTime>
  <Words>656</Words>
  <Application>Microsoft Office PowerPoint</Application>
  <PresentationFormat>On-screen Show (4:3)</PresentationFormat>
  <Paragraphs>125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Clarity</vt:lpstr>
      <vt:lpstr>Py#</vt:lpstr>
      <vt:lpstr>Источники</vt:lpstr>
      <vt:lpstr>Основные идеи</vt:lpstr>
      <vt:lpstr>Структура компилятора</vt:lpstr>
      <vt:lpstr>Структура компилятора(подробно)</vt:lpstr>
      <vt:lpstr>Структура компилятора(подробно)</vt:lpstr>
      <vt:lpstr>Построение AST</vt:lpstr>
      <vt:lpstr>PowerPoint Presentation</vt:lpstr>
      <vt:lpstr>Таблица разбора</vt:lpstr>
      <vt:lpstr>SLR(1)</vt:lpstr>
      <vt:lpstr>Семантический анализ</vt:lpstr>
      <vt:lpstr>Таблица символов</vt:lpstr>
      <vt:lpstr>Генерация кода</vt:lpstr>
      <vt:lpstr>Пример кодогенерации</vt:lpstr>
      <vt:lpstr>Средства разработки</vt:lpstr>
      <vt:lpstr>Реализованный функционал</vt:lpstr>
      <vt:lpstr>Нереализованный функционал</vt:lpstr>
      <vt:lpstr>Немного статистики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P#</dc:title>
  <dc:creator>invisicat</dc:creator>
  <cp:lastModifiedBy>Username</cp:lastModifiedBy>
  <cp:revision>15</cp:revision>
  <dcterms:created xsi:type="dcterms:W3CDTF">2014-01-09T18:17:49Z</dcterms:created>
  <dcterms:modified xsi:type="dcterms:W3CDTF">2014-01-09T04:06:16Z</dcterms:modified>
</cp:coreProperties>
</file>