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feb2e7b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1feb2e7b4_2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feb2e7b4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1feb2e7b4_2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feb2e7b4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1feb2e7b4_2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1feb2e7b4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1feb2e7b4_2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1feb2e7b4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1feb2e7b4_2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feb2e7b4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1feb2e7b4_2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1feb2e7b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1feb2e7b4_2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1feb2e7b4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01feb2e7b4_2_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1feb2e7b4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1feb2e7b4_2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1feb2e7b4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01feb2e7b4_2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1feb2e7b4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1feb2e7b4_2_1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feb2e7b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1feb2e7b4_2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1feb2e7b4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1feb2e7b4_2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feb2e7b4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1feb2e7b4_2_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feb2e7b4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1feb2e7b4_2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feb2e7b4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1feb2e7b4_2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feb2e7b4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1feb2e7b4_2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feb2e7b4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01feb2e7b4_2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feb2e7b4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01feb2e7b4_2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1feb2e7b4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1feb2e7b4_2_1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22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4209602" y="1684727"/>
            <a:ext cx="4934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i="0" lang="en" sz="3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Impact of CO2 Emission on Sales of New Light-duty Vehicles </a:t>
            </a:r>
            <a:endParaRPr sz="5400"/>
          </a:p>
        </p:txBody>
      </p:sp>
      <p:sp>
        <p:nvSpPr>
          <p:cNvPr id="130" name="Google Shape;130;p25"/>
          <p:cNvSpPr txBox="1"/>
          <p:nvPr/>
        </p:nvSpPr>
        <p:spPr>
          <a:xfrm>
            <a:off x="4282644" y="3225650"/>
            <a:ext cx="3942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 1  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Joan Ejeta 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Dequante Mckoy 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Nikita Agarwal 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2462" y="86915"/>
            <a:ext cx="557212" cy="67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3812" y="86915"/>
            <a:ext cx="522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 704 – Data Visualization and Processing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Evaluation of CO2 Emission of Car Models</a:t>
            </a:r>
            <a:endParaRPr sz="2400"/>
          </a:p>
        </p:txBody>
      </p:sp>
      <p:sp>
        <p:nvSpPr>
          <p:cNvPr id="193" name="Google Shape;193;p34"/>
          <p:cNvSpPr txBox="1"/>
          <p:nvPr>
            <p:ph idx="4294967295" type="body"/>
          </p:nvPr>
        </p:nvSpPr>
        <p:spPr>
          <a:xfrm>
            <a:off x="457200" y="1200150"/>
            <a:ext cx="310668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standardizing the dataset, we then ran a model evaluation of CO2 Emission of the models and Vehicle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performing the Model evaluation, we were able to see that </a:t>
            </a:r>
            <a:r>
              <a:rPr lang="en" sz="1800">
                <a:highlight>
                  <a:srgbClr val="FFFF00"/>
                </a:highlight>
              </a:rPr>
              <a:t>Extra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Tree Regressor (</a:t>
            </a:r>
            <a:r>
              <a:rPr lang="en" sz="1800">
                <a:highlight>
                  <a:srgbClr val="FFFF00"/>
                </a:highlight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TR)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the most significant with 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0.99</a:t>
            </a:r>
            <a:r>
              <a:rPr lang="en" sz="1800">
                <a:highlight>
                  <a:srgbClr val="FFFF00"/>
                </a:highlight>
              </a:rPr>
              <a:t>7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r2 score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7" y="1757363"/>
            <a:ext cx="14287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375" y="1226344"/>
            <a:ext cx="3240087" cy="291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56425" y="159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PCA with 3 features selected</a:t>
            </a:r>
            <a:r>
              <a:rPr b="0" i="0" lang="en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457200" y="1200150"/>
            <a:ext cx="3322637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decided to run a principal component analysis using 3 features</a:t>
            </a:r>
            <a:r>
              <a:rPr lang="en" sz="2400"/>
              <a:t>.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737" y="1200150"/>
            <a:ext cx="1829990" cy="188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737" y="3052763"/>
            <a:ext cx="326826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R2 score after Principal Component Analysis(PCA)</a:t>
            </a:r>
            <a:endParaRPr sz="2400"/>
          </a:p>
        </p:txBody>
      </p:sp>
      <p:sp>
        <p:nvSpPr>
          <p:cNvPr id="209" name="Google Shape;209;p36"/>
          <p:cNvSpPr txBox="1"/>
          <p:nvPr>
            <p:ph idx="4294967295" type="body"/>
          </p:nvPr>
        </p:nvSpPr>
        <p:spPr>
          <a:xfrm>
            <a:off x="457200" y="1200150"/>
            <a:ext cx="4474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applying the pca component we were able to notice that our R2 score for </a:t>
            </a:r>
            <a:r>
              <a:rPr lang="en" sz="2000">
                <a:highlight>
                  <a:srgbClr val="FFFF00"/>
                </a:highlight>
              </a:rPr>
              <a:t>Extra </a:t>
            </a:r>
            <a:r>
              <a:rPr b="0" i="0" lang="en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Tree Regressor (</a:t>
            </a:r>
            <a:r>
              <a:rPr lang="en" sz="2000">
                <a:highlight>
                  <a:srgbClr val="FFFF00"/>
                </a:highlight>
              </a:rPr>
              <a:t>E</a:t>
            </a:r>
            <a:r>
              <a:rPr b="0" i="0" lang="en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TR) has the highest value.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1383506"/>
            <a:ext cx="2430065" cy="233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 Tree Regressor (ETR)</a:t>
            </a:r>
            <a:endParaRPr sz="2400"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457200" y="1200150"/>
            <a:ext cx="3030537" cy="283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applying the PCA, we were able to obtain the CO2 Emission and CO2_Emission _prediction columns.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evaluating the data, we were able to show predictions of CO2_Emission_ prediction for each following year after 2021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1184672"/>
            <a:ext cx="5616575" cy="67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0150" y="1965721"/>
            <a:ext cx="2371725" cy="25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CO2 Emission vs CO2 Emission Prediction</a:t>
            </a:r>
            <a:endParaRPr sz="2400"/>
          </a:p>
        </p:txBody>
      </p:sp>
      <p:pic>
        <p:nvPicPr>
          <p:cNvPr id="224" name="Google Shape;22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081088"/>
            <a:ext cx="7632700" cy="395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Price Prediction Analysis</a:t>
            </a:r>
            <a:endParaRPr sz="2400"/>
          </a:p>
        </p:txBody>
      </p:sp>
      <p:sp>
        <p:nvSpPr>
          <p:cNvPr id="230" name="Google Shape;230;p39"/>
          <p:cNvSpPr txBox="1"/>
          <p:nvPr>
            <p:ph idx="4294967295" type="body"/>
          </p:nvPr>
        </p:nvSpPr>
        <p:spPr>
          <a:xfrm>
            <a:off x="457200" y="1200150"/>
            <a:ext cx="382676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next step was to evaluate the Car_Price of Vehicles</a:t>
            </a:r>
            <a:endParaRPr sz="3100"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reduced the dataset to only show the different models of vehicles only once</a:t>
            </a:r>
            <a:endParaRPr sz="3100"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reshaping the data set we were able to see that was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271 rows and 13 columns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 to the original dataset of </a:t>
            </a:r>
            <a:r>
              <a:rPr lang="en" sz="1700">
                <a:highlight>
                  <a:srgbClr val="FFFF00"/>
                </a:highlight>
              </a:rPr>
              <a:t>7385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rows and </a:t>
            </a:r>
            <a:r>
              <a:rPr lang="en" sz="1700">
                <a:highlight>
                  <a:srgbClr val="FFFF00"/>
                </a:highlight>
              </a:rPr>
              <a:t>12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columns. </a:t>
            </a:r>
            <a:endParaRPr sz="3100"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7" y="897731"/>
            <a:ext cx="2268140" cy="82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1725215"/>
            <a:ext cx="4535487" cy="142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Correlation Matrix with Car Price Data</a:t>
            </a:r>
            <a:endParaRPr sz="2400"/>
          </a:p>
        </p:txBody>
      </p:sp>
      <p:sp>
        <p:nvSpPr>
          <p:cNvPr id="238" name="Google Shape;238;p40"/>
          <p:cNvSpPr txBox="1"/>
          <p:nvPr>
            <p:ph idx="4294967295" type="body"/>
          </p:nvPr>
        </p:nvSpPr>
        <p:spPr>
          <a:xfrm>
            <a:off x="251525" y="1329600"/>
            <a:ext cx="28803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were able to see significant correlation with </a:t>
            </a: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Car_Price &amp; CO2 Emission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437" y="1275159"/>
            <a:ext cx="5819776" cy="3259931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0" name="Google Shape;240;p40"/>
          <p:cNvCxnSpPr>
            <a:stCxn id="238" idx="3"/>
          </p:cNvCxnSpPr>
          <p:nvPr/>
        </p:nvCxnSpPr>
        <p:spPr>
          <a:xfrm flipH="1" rot="10800000">
            <a:off x="3131825" y="1786050"/>
            <a:ext cx="4737600" cy="55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Testing Before &amp; After PCA Test</a:t>
            </a:r>
            <a:endParaRPr sz="3400"/>
          </a:p>
        </p:txBody>
      </p:sp>
      <p:sp>
        <p:nvSpPr>
          <p:cNvPr id="246" name="Google Shape;246;p41"/>
          <p:cNvSpPr txBox="1"/>
          <p:nvPr>
            <p:ph idx="4294967295" type="body"/>
          </p:nvPr>
        </p:nvSpPr>
        <p:spPr>
          <a:xfrm>
            <a:off x="457200" y="1200150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performing Model testing with Car_price column added we were able to see an significant 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r2_score for </a:t>
            </a:r>
            <a:r>
              <a:rPr lang="en" sz="1600">
                <a:highlight>
                  <a:srgbClr val="FFFF00"/>
                </a:highlight>
              </a:rPr>
              <a:t>E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 with 0.</a:t>
            </a:r>
            <a:r>
              <a:rPr lang="en" sz="1600">
                <a:highlight>
                  <a:srgbClr val="FFFF00"/>
                </a:highlight>
              </a:rPr>
              <a:t>591</a:t>
            </a:r>
            <a:endParaRPr b="0" i="0" sz="16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performing PCA Test we still noticed a significant 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r2_score of </a:t>
            </a:r>
            <a:r>
              <a:rPr lang="en" sz="1600">
                <a:highlight>
                  <a:srgbClr val="FFFF00"/>
                </a:highlight>
              </a:rPr>
              <a:t>E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also 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GBR r2_score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reasoning for such a low r2_score is because when we lowered our data set it caused a significant change within the accuracy of  the dataset. 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462" y="1332309"/>
            <a:ext cx="1621631" cy="9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462" y="2253853"/>
            <a:ext cx="1621631" cy="85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8637" y="1482328"/>
            <a:ext cx="2265362" cy="144541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4719637" y="3155156"/>
            <a:ext cx="29511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PCA Test</a:t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8212" y="3489722"/>
            <a:ext cx="1500188" cy="158591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4716462" y="1063228"/>
            <a:ext cx="2162175" cy="2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PCA Test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 Tree Regressor (ETR)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457200" y="1200150"/>
            <a:ext cx="4186237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decided to further into the Extra Tree Regressor  to help predict the prices of vehicles using the linear features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were able to get the Car_Price and Car_Price_Prediction columns showing as the CO2 Emission rises the vehicle will rise every year following 2021</a:t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0425" y="1168003"/>
            <a:ext cx="4365625" cy="88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2049065"/>
            <a:ext cx="2047875" cy="290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Comparison Chart Car Prices Predictions Analysis</a:t>
            </a:r>
            <a:endParaRPr sz="2800"/>
          </a:p>
        </p:txBody>
      </p:sp>
      <p:pic>
        <p:nvPicPr>
          <p:cNvPr id="266" name="Google Shape;266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787" y="1363269"/>
            <a:ext cx="7273800" cy="37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79375" y="234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29225" y="87451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2C16"/>
              </a:buClr>
              <a:buSzPts val="2500"/>
              <a:buFont typeface="Arial"/>
              <a:buChar char="•"/>
            </a:pPr>
            <a:r>
              <a:rPr b="0" i="0" lang="en" sz="25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Background/Aims</a:t>
            </a:r>
            <a:endParaRPr sz="2900"/>
          </a:p>
          <a:p>
            <a:pPr indent="-32385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422C16"/>
              </a:buClr>
              <a:buSzPts val="2500"/>
              <a:buFont typeface="Arial"/>
              <a:buChar char="•"/>
            </a:pPr>
            <a:r>
              <a:rPr b="0" i="0" lang="en" sz="25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900"/>
          </a:p>
          <a:p>
            <a:pPr indent="-32385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422C16"/>
              </a:buClr>
              <a:buSzPts val="2500"/>
              <a:buFont typeface="Arial"/>
              <a:buChar char="•"/>
            </a:pPr>
            <a:r>
              <a:rPr b="0" i="0" lang="en" sz="25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900"/>
          </a:p>
          <a:p>
            <a:pPr indent="-32385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422C16"/>
              </a:buClr>
              <a:buSzPts val="2500"/>
              <a:buFont typeface="Arial"/>
              <a:buChar char="•"/>
            </a:pPr>
            <a:r>
              <a:rPr b="0" i="0" lang="en" sz="25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Predictive Analysis of CO2 Emission &amp; Car Prices 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457200" y="1063225"/>
            <a:ext cx="84198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conclude that after testing our dataset and using the different </a:t>
            </a:r>
            <a:r>
              <a:rPr lang="en" sz="1900"/>
              <a:t>regression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models</a:t>
            </a:r>
            <a:r>
              <a:rPr lang="en" sz="1900"/>
              <a:t> and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 of the dataset</a:t>
            </a:r>
            <a:r>
              <a:rPr lang="en" sz="1900"/>
              <a:t>, w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were able to see a significant  correlation between CO2_Emission &amp; Car_Price with</a:t>
            </a:r>
            <a:r>
              <a:rPr lang="en" sz="1900"/>
              <a:t> regression model Extra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Tree Regressor (</a:t>
            </a:r>
            <a:r>
              <a:rPr lang="en" sz="1900"/>
              <a:t>E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TR).</a:t>
            </a:r>
            <a:r>
              <a:rPr lang="en" sz="1900"/>
              <a:t> </a:t>
            </a:r>
            <a:endParaRPr sz="1900"/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/>
              <a:t>The luxury cars such as </a:t>
            </a:r>
            <a:r>
              <a:rPr lang="en" sz="1900"/>
              <a:t>Lamborghini</a:t>
            </a:r>
            <a:r>
              <a:rPr lang="en" sz="1900"/>
              <a:t>, Bentley and Jaguar had the highest amount of CO2 emission in our dataset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after performing PCA on CO2_Emission and Car_Price we were able to build a Comparison Chart for Predicting the CO2_Emission and Car_Price for each year. 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/>
              <a:t>The car sales price increased by 1% with an increase in C02 emission per year.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CO2_Emission increase each year they’ll be a direct correlation to Car_Price data increasing as well.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Background/Aims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84212" y="1168003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Climate change is the greatest long-term threat that we face as a global community. </a:t>
            </a:r>
            <a:endParaRPr sz="2700"/>
          </a:p>
          <a:p>
            <a:pPr indent="-3111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 transport sector can be considered as a contributor to the amount of C02 emissions in the atmosphere.</a:t>
            </a:r>
            <a:endParaRPr sz="2700"/>
          </a:p>
          <a:p>
            <a:pPr indent="-3111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1" i="0" lang="en" sz="23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Aims</a:t>
            </a: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Build a prediction model of C02 emissions of light vehicles for a period of 10 years and its impact on the pricing of vehicles using carbon tax.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55650" y="1081088"/>
            <a:ext cx="8229600" cy="397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cars are likely to emit more CO2 as the year progresses? </a:t>
            </a:r>
            <a:endParaRPr sz="2500"/>
          </a:p>
          <a:p>
            <a:pPr indent="-2984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" sz="2500"/>
              <a:t>At what rate is the cars sales price increasing/decreasing in relation with C02 emissions</a:t>
            </a:r>
            <a:endParaRPr sz="2500"/>
          </a:p>
          <a:p>
            <a:pPr indent="-2984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car model and model features has high C02 emission? </a:t>
            </a:r>
            <a:endParaRPr sz="2500"/>
          </a:p>
          <a:p>
            <a:pPr indent="-2984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variables are significant in predicting the CO2 emission. Can we  infer a trend?</a:t>
            </a:r>
            <a:endParaRPr sz="2500"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611187" y="1070372"/>
            <a:ext cx="8229600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2C16"/>
              </a:buClr>
              <a:buSzPts val="2100"/>
              <a:buFont typeface="Arial"/>
              <a:buChar char="•"/>
            </a:pPr>
            <a:r>
              <a:rPr b="0" i="0" lang="en" sz="21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100"/>
          </a:p>
          <a:p>
            <a:pPr indent="-27305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22C16"/>
              </a:buClr>
              <a:buSzPts val="2100"/>
              <a:buFont typeface="Arial"/>
              <a:buChar char="•"/>
            </a:pPr>
            <a:r>
              <a:rPr b="0" i="0" lang="en" sz="21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Data Processing – data cleaning, remove redundant data, remove outliers</a:t>
            </a:r>
            <a:endParaRPr sz="2100"/>
          </a:p>
          <a:p>
            <a:pPr indent="-27305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22C16"/>
              </a:buClr>
              <a:buSzPts val="2100"/>
              <a:buFont typeface="Arial"/>
              <a:buChar char="•"/>
            </a:pPr>
            <a:r>
              <a:rPr b="0" i="0" lang="en" sz="21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Analyze data with descriptive statistics</a:t>
            </a:r>
            <a:endParaRPr sz="2100"/>
          </a:p>
          <a:p>
            <a:pPr indent="-27305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22C16"/>
              </a:buClr>
              <a:buSzPts val="2100"/>
              <a:buFont typeface="Arial"/>
              <a:buChar char="•"/>
            </a:pPr>
            <a:r>
              <a:rPr b="0" i="0" lang="en" sz="21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2100"/>
          </a:p>
          <a:p>
            <a:pPr indent="-27305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22C16"/>
              </a:buClr>
              <a:buSzPts val="2100"/>
              <a:buFont typeface="Arial"/>
              <a:buChar char="•"/>
            </a:pPr>
            <a:r>
              <a:rPr b="0" i="0" lang="en" sz="2100" u="none">
                <a:solidFill>
                  <a:srgbClr val="422C16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2100" u="none">
              <a:solidFill>
                <a:srgbClr val="422C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22C16"/>
              </a:buClr>
              <a:buSzPts val="2100"/>
              <a:buChar char="•"/>
            </a:pPr>
            <a:r>
              <a:rPr lang="en" sz="2100">
                <a:solidFill>
                  <a:srgbClr val="422C16"/>
                </a:solidFill>
              </a:rPr>
              <a:t>Model building</a:t>
            </a:r>
            <a:endParaRPr sz="2100">
              <a:solidFill>
                <a:srgbClr val="422C1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515540"/>
            <a:ext cx="2518171" cy="224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937" y="2787253"/>
            <a:ext cx="3014662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5435600" y="1059656"/>
            <a:ext cx="21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 detection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475" y="907256"/>
            <a:ext cx="7637462" cy="203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50" y="3531506"/>
            <a:ext cx="579477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1559612" y="489531"/>
            <a:ext cx="24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before cleaning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384325" y="3190484"/>
            <a:ext cx="22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after cleaning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23850" y="3571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Matrix for Feature Selection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094249"/>
            <a:ext cx="5571201" cy="38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6002975" y="10942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consumption on combo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consumption in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consumption on highway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Cylinders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Split data/ Standardizations </a:t>
            </a:r>
            <a:endParaRPr sz="2400"/>
          </a:p>
        </p:txBody>
      </p:sp>
      <p:pic>
        <p:nvPicPr>
          <p:cNvPr id="184" name="Google Shape;184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75159"/>
            <a:ext cx="4076700" cy="47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95463"/>
            <a:ext cx="4076700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4537" y="2842022"/>
            <a:ext cx="40767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/>
        </p:nvSpPr>
        <p:spPr>
          <a:xfrm>
            <a:off x="827584" y="1025839"/>
            <a:ext cx="3096344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Splitting the dataset, we decided to drop CO2 Emission column to use for our y-test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step of our project was for us to standardize the original dataset after dropping 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CO2 Emissions column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