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1" r:id="rId6"/>
    <p:sldId id="262" r:id="rId7"/>
    <p:sldId id="265" r:id="rId8"/>
    <p:sldId id="271" r:id="rId9"/>
    <p:sldId id="270"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37"/>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BEFD-EE12-5048-AB9D-19F67AE2FC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982214-1C28-B142-A9D5-0EBD7B65DF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F898BC-295F-0247-AEC4-9F9B5ADF7871}"/>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5" name="Footer Placeholder 4">
            <a:extLst>
              <a:ext uri="{FF2B5EF4-FFF2-40B4-BE49-F238E27FC236}">
                <a16:creationId xmlns:a16="http://schemas.microsoft.com/office/drawing/2014/main" id="{5FECB8EA-0E14-F442-A231-656F020FA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D2F6C-01C8-614B-A96C-09CC28840133}"/>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112907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A7D70-5FA2-8A4E-9FAE-0080D51F5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743C6E-3962-014C-A291-57A71319B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64FFC-1729-FF4A-AC59-F55B31CAEF8C}"/>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5" name="Footer Placeholder 4">
            <a:extLst>
              <a:ext uri="{FF2B5EF4-FFF2-40B4-BE49-F238E27FC236}">
                <a16:creationId xmlns:a16="http://schemas.microsoft.com/office/drawing/2014/main" id="{9957A3A9-11BD-4E45-9914-B891F206C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FAFCC-E43D-5944-AE2A-B65F36E2DAB7}"/>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5243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B2F39E-763B-2C43-90DE-8010375C7C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EBE01A-002A-864A-8308-69B54EB822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90874-22C3-7E44-A95B-B55393484FEC}"/>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5" name="Footer Placeholder 4">
            <a:extLst>
              <a:ext uri="{FF2B5EF4-FFF2-40B4-BE49-F238E27FC236}">
                <a16:creationId xmlns:a16="http://schemas.microsoft.com/office/drawing/2014/main" id="{1859672C-1B96-0748-88B5-1854D7D38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B38EA-CC31-EE47-AC35-B8BBB4E9CDB6}"/>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199104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ADA4-3614-4D48-8908-4619C5373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48A25-60EA-D041-BE6E-8921ADAB34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8112B-AA46-6942-848B-7ADE045F3F1C}"/>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5" name="Footer Placeholder 4">
            <a:extLst>
              <a:ext uri="{FF2B5EF4-FFF2-40B4-BE49-F238E27FC236}">
                <a16:creationId xmlns:a16="http://schemas.microsoft.com/office/drawing/2014/main" id="{C933B742-9559-9F4D-BFB6-43439BB4A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1EFB7B-0013-B141-B5FE-ECD3207229E1}"/>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102402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AB14-7525-9E48-8264-32E96019D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A7940F-7B90-EB40-88A0-7DBD15403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4CBB2A-42BB-F14B-AAE8-0D7126AFB116}"/>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5" name="Footer Placeholder 4">
            <a:extLst>
              <a:ext uri="{FF2B5EF4-FFF2-40B4-BE49-F238E27FC236}">
                <a16:creationId xmlns:a16="http://schemas.microsoft.com/office/drawing/2014/main" id="{6480C174-3D17-8C47-BA52-011601066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E225E-5B37-BD4A-AA52-F6BAF5628F2B}"/>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260076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2824-E8B5-E343-AC7E-06C15CE11D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FC401-EAFE-E146-809C-8920784AC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1EB432-5530-AC43-ACA4-5158087F7B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34F07B-F09C-634E-8CC6-F2422EBB5693}"/>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6" name="Footer Placeholder 5">
            <a:extLst>
              <a:ext uri="{FF2B5EF4-FFF2-40B4-BE49-F238E27FC236}">
                <a16:creationId xmlns:a16="http://schemas.microsoft.com/office/drawing/2014/main" id="{22F51261-32C8-A146-BBD3-0174DD0A3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CAB6B-3602-FA4A-95A3-91AD5F131791}"/>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1075185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15B3-650A-3F44-947E-6EA3A75DA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9A8A22-ACE4-8D4A-9A81-A76A2C0A7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3E6F31-D110-2749-9A91-B872BBB6C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79BE75-9A2B-7243-A1E5-90F65F7121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2B9387-5634-7A41-A96B-1EC861C7E2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5FA01C-2F34-7C4F-8B8D-5DA5F729DE37}"/>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8" name="Footer Placeholder 7">
            <a:extLst>
              <a:ext uri="{FF2B5EF4-FFF2-40B4-BE49-F238E27FC236}">
                <a16:creationId xmlns:a16="http://schemas.microsoft.com/office/drawing/2014/main" id="{BA339477-9216-9D41-A2E8-F6458F8CF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26DF8D-25E8-7D4E-937B-418E55B82A72}"/>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232374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8849-13B7-BD4D-B908-421D1598F3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C1154D-F910-D04C-BC52-DEB7CE16DEFA}"/>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4" name="Footer Placeholder 3">
            <a:extLst>
              <a:ext uri="{FF2B5EF4-FFF2-40B4-BE49-F238E27FC236}">
                <a16:creationId xmlns:a16="http://schemas.microsoft.com/office/drawing/2014/main" id="{25203F3B-9C3B-1343-95C1-526523162F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3D5160-42FA-1E47-BF48-4E54672AEA67}"/>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299125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97185B-5C4D-3442-B1C6-80E429FA7B2F}"/>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3" name="Footer Placeholder 2">
            <a:extLst>
              <a:ext uri="{FF2B5EF4-FFF2-40B4-BE49-F238E27FC236}">
                <a16:creationId xmlns:a16="http://schemas.microsoft.com/office/drawing/2014/main" id="{ACACAB0C-3A58-B149-A842-B8CB883562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31388A-5AB0-CF49-B678-3939C22B6111}"/>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572153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B364-C772-0B4A-AE5F-0262ED73D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9D731A-7004-254A-8984-578BA125A7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2BC91-A588-2744-AB4D-701EF4020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0C17E3-C576-B545-90E4-F3047DDE9BF5}"/>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6" name="Footer Placeholder 5">
            <a:extLst>
              <a:ext uri="{FF2B5EF4-FFF2-40B4-BE49-F238E27FC236}">
                <a16:creationId xmlns:a16="http://schemas.microsoft.com/office/drawing/2014/main" id="{7563C96A-A867-BD44-9F69-AD18212DD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BA488D-A17D-AF44-8D90-BAD4259D11B8}"/>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148281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7111-B7A0-4A40-94D6-8B2475279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D14704-4C82-5E47-BA90-74656790C6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97D58A-E011-A74E-B35B-0B16C89B4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8B967-BDC1-574A-93DB-48B7C4475657}"/>
              </a:ext>
            </a:extLst>
          </p:cNvPr>
          <p:cNvSpPr>
            <a:spLocks noGrp="1"/>
          </p:cNvSpPr>
          <p:nvPr>
            <p:ph type="dt" sz="half" idx="10"/>
          </p:nvPr>
        </p:nvSpPr>
        <p:spPr/>
        <p:txBody>
          <a:bodyPr/>
          <a:lstStyle/>
          <a:p>
            <a:fld id="{7D8547EC-7820-1B43-A28F-94E451F32C5D}" type="datetimeFigureOut">
              <a:rPr lang="en-US" smtClean="0"/>
              <a:t>12/2/21</a:t>
            </a:fld>
            <a:endParaRPr lang="en-US"/>
          </a:p>
        </p:txBody>
      </p:sp>
      <p:sp>
        <p:nvSpPr>
          <p:cNvPr id="6" name="Footer Placeholder 5">
            <a:extLst>
              <a:ext uri="{FF2B5EF4-FFF2-40B4-BE49-F238E27FC236}">
                <a16:creationId xmlns:a16="http://schemas.microsoft.com/office/drawing/2014/main" id="{3F594786-E713-644C-BAC5-DC613BA20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43F9F-B582-AC40-9CEF-F9D494B235D5}"/>
              </a:ext>
            </a:extLst>
          </p:cNvPr>
          <p:cNvSpPr>
            <a:spLocks noGrp="1"/>
          </p:cNvSpPr>
          <p:nvPr>
            <p:ph type="sldNum" sz="quarter" idx="12"/>
          </p:nvPr>
        </p:nvSpPr>
        <p:spPr/>
        <p:txBody>
          <a:bodyPr/>
          <a:lstStyle/>
          <a:p>
            <a:fld id="{7469579B-CC0A-1D4F-953C-8564F516E75C}" type="slidenum">
              <a:rPr lang="en-US" smtClean="0"/>
              <a:t>‹#›</a:t>
            </a:fld>
            <a:endParaRPr lang="en-US"/>
          </a:p>
        </p:txBody>
      </p:sp>
    </p:spTree>
    <p:extLst>
      <p:ext uri="{BB962C8B-B14F-4D97-AF65-F5344CB8AC3E}">
        <p14:creationId xmlns:p14="http://schemas.microsoft.com/office/powerpoint/2010/main" val="370713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0A00B4-0731-1242-BAAB-1549357B6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6336FB-7F19-D94E-B0E4-AE4788D80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DDC36-3673-B64A-84F6-990BAA1ABB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547EC-7820-1B43-A28F-94E451F32C5D}" type="datetimeFigureOut">
              <a:rPr lang="en-US" smtClean="0"/>
              <a:t>12/2/21</a:t>
            </a:fld>
            <a:endParaRPr lang="en-US"/>
          </a:p>
        </p:txBody>
      </p:sp>
      <p:sp>
        <p:nvSpPr>
          <p:cNvPr id="5" name="Footer Placeholder 4">
            <a:extLst>
              <a:ext uri="{FF2B5EF4-FFF2-40B4-BE49-F238E27FC236}">
                <a16:creationId xmlns:a16="http://schemas.microsoft.com/office/drawing/2014/main" id="{0EBE4253-2AC3-2640-A0FE-73FAB191B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6C364E-7BB9-9844-A23A-F8F93D6910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69579B-CC0A-1D4F-953C-8564F516E75C}" type="slidenum">
              <a:rPr lang="en-US" smtClean="0"/>
              <a:t>‹#›</a:t>
            </a:fld>
            <a:endParaRPr lang="en-US"/>
          </a:p>
        </p:txBody>
      </p:sp>
    </p:spTree>
    <p:extLst>
      <p:ext uri="{BB962C8B-B14F-4D97-AF65-F5344CB8AC3E}">
        <p14:creationId xmlns:p14="http://schemas.microsoft.com/office/powerpoint/2010/main" val="3129929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3F9D3-61AE-414D-8C8B-578AF2F519D3}"/>
              </a:ext>
            </a:extLst>
          </p:cNvPr>
          <p:cNvSpPr>
            <a:spLocks noGrp="1"/>
          </p:cNvSpPr>
          <p:nvPr>
            <p:ph type="subTitle" idx="1"/>
          </p:nvPr>
        </p:nvSpPr>
        <p:spPr>
          <a:xfrm>
            <a:off x="1524000" y="2185060"/>
            <a:ext cx="9144000" cy="3072740"/>
          </a:xfrm>
        </p:spPr>
        <p:txBody>
          <a:bodyPr>
            <a:normAutofit/>
          </a:bodyPr>
          <a:lstStyle/>
          <a:p>
            <a:pPr marL="342900" indent="-342900">
              <a:buFont typeface="Wingdings" pitchFamily="2" charset="2"/>
              <a:buChar char="v"/>
            </a:pPr>
            <a:endParaRPr lang="en-CA" b="1" dirty="0"/>
          </a:p>
          <a:p>
            <a:pPr marL="342900" indent="-342900">
              <a:buFont typeface="Wingdings" pitchFamily="2" charset="2"/>
              <a:buChar char="v"/>
            </a:pPr>
            <a:endParaRPr lang="en-CA" b="1" dirty="0"/>
          </a:p>
          <a:p>
            <a:pPr marL="342900" indent="-342900">
              <a:buFont typeface="Wingdings" pitchFamily="2" charset="2"/>
              <a:buChar char="v"/>
            </a:pPr>
            <a:endParaRPr lang="en-CA" b="1" dirty="0"/>
          </a:p>
          <a:p>
            <a:pPr marL="342900" indent="-342900">
              <a:buFont typeface="Wingdings" pitchFamily="2" charset="2"/>
              <a:buChar char="v"/>
            </a:pPr>
            <a:endParaRPr lang="en-CA" b="1" dirty="0"/>
          </a:p>
          <a:p>
            <a:pPr marL="342900" indent="-342900">
              <a:buFont typeface="Wingdings" pitchFamily="2" charset="2"/>
              <a:buChar char="v"/>
            </a:pPr>
            <a:endParaRPr lang="en-CA" b="1" dirty="0"/>
          </a:p>
          <a:p>
            <a:pPr marL="342900" indent="-342900">
              <a:buFont typeface="Wingdings" pitchFamily="2" charset="2"/>
              <a:buChar char="v"/>
            </a:pPr>
            <a:endParaRPr lang="en-US" dirty="0"/>
          </a:p>
        </p:txBody>
      </p:sp>
      <p:pic>
        <p:nvPicPr>
          <p:cNvPr id="1028" name="Picture 4" descr="Cars price prediction through linear regression with PyTorch | by Sergio  Alves | Medium">
            <a:extLst>
              <a:ext uri="{FF2B5EF4-FFF2-40B4-BE49-F238E27FC236}">
                <a16:creationId xmlns:a16="http://schemas.microsoft.com/office/drawing/2014/main" id="{5D347A6F-D758-724B-9792-1806190DE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2000" cy="68532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FCCE83-B052-4344-83B2-6435FF15FECA}"/>
              </a:ext>
            </a:extLst>
          </p:cNvPr>
          <p:cNvSpPr txBox="1"/>
          <p:nvPr/>
        </p:nvSpPr>
        <p:spPr>
          <a:xfrm>
            <a:off x="1643063" y="757238"/>
            <a:ext cx="9729787" cy="1400383"/>
          </a:xfrm>
          <a:prstGeom prst="rect">
            <a:avLst/>
          </a:prstGeom>
          <a:noFill/>
        </p:spPr>
        <p:txBody>
          <a:bodyPr wrap="square" rtlCol="0">
            <a:spAutoFit/>
          </a:bodyPr>
          <a:lstStyle/>
          <a:p>
            <a:r>
              <a:rPr lang="en-US" sz="6000" dirty="0">
                <a:solidFill>
                  <a:schemeClr val="tx2">
                    <a:lumMod val="50000"/>
                  </a:schemeClr>
                </a:solidFill>
              </a:rPr>
              <a:t>USED CAR PRICE PREDICTION</a:t>
            </a:r>
          </a:p>
          <a:p>
            <a:pPr algn="ctr"/>
            <a:r>
              <a:rPr lang="en-US" sz="2500" dirty="0">
                <a:solidFill>
                  <a:schemeClr val="tx2">
                    <a:lumMod val="50000"/>
                  </a:schemeClr>
                </a:solidFill>
              </a:rPr>
              <a:t>USING MACHINE LEARNING</a:t>
            </a:r>
          </a:p>
        </p:txBody>
      </p:sp>
      <p:sp>
        <p:nvSpPr>
          <p:cNvPr id="7" name="TextBox 6">
            <a:extLst>
              <a:ext uri="{FF2B5EF4-FFF2-40B4-BE49-F238E27FC236}">
                <a16:creationId xmlns:a16="http://schemas.microsoft.com/office/drawing/2014/main" id="{89C9EB2A-D103-964A-AAC7-4E932866C6AE}"/>
              </a:ext>
            </a:extLst>
          </p:cNvPr>
          <p:cNvSpPr txBox="1"/>
          <p:nvPr/>
        </p:nvSpPr>
        <p:spPr>
          <a:xfrm>
            <a:off x="8401050" y="6100762"/>
            <a:ext cx="2892908" cy="553998"/>
          </a:xfrm>
          <a:prstGeom prst="rect">
            <a:avLst/>
          </a:prstGeom>
          <a:noFill/>
        </p:spPr>
        <p:txBody>
          <a:bodyPr wrap="none" rtlCol="0">
            <a:spAutoFit/>
          </a:bodyPr>
          <a:lstStyle/>
          <a:p>
            <a:r>
              <a:rPr lang="en-US" sz="3000" dirty="0"/>
              <a:t>NIKITA AGARWAL</a:t>
            </a:r>
          </a:p>
        </p:txBody>
      </p:sp>
    </p:spTree>
    <p:extLst>
      <p:ext uri="{BB962C8B-B14F-4D97-AF65-F5344CB8AC3E}">
        <p14:creationId xmlns:p14="http://schemas.microsoft.com/office/powerpoint/2010/main" val="656217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E84C-A93F-5041-8191-267F1129F4C0}"/>
              </a:ext>
            </a:extLst>
          </p:cNvPr>
          <p:cNvSpPr>
            <a:spLocks noGrp="1"/>
          </p:cNvSpPr>
          <p:nvPr>
            <p:ph type="title"/>
          </p:nvPr>
        </p:nvSpPr>
        <p:spPr>
          <a:xfrm>
            <a:off x="838200" y="510639"/>
            <a:ext cx="10515600" cy="1180049"/>
          </a:xfrm>
        </p:spPr>
        <p:txBody>
          <a:bodyPr>
            <a:normAutofit fontScale="90000"/>
          </a:bodyPr>
          <a:lstStyle/>
          <a:p>
            <a:pPr algn="ctr"/>
            <a:br>
              <a:rPr lang="en-US" dirty="0"/>
            </a:br>
            <a:endParaRPr lang="en-US" dirty="0"/>
          </a:p>
        </p:txBody>
      </p:sp>
      <p:pic>
        <p:nvPicPr>
          <p:cNvPr id="5" name="Content Placeholder 4">
            <a:extLst>
              <a:ext uri="{FF2B5EF4-FFF2-40B4-BE49-F238E27FC236}">
                <a16:creationId xmlns:a16="http://schemas.microsoft.com/office/drawing/2014/main" id="{6B657C70-F716-A848-B5B0-7F07A40DC3E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100291" y="1825625"/>
            <a:ext cx="5991418" cy="3435144"/>
          </a:xfrm>
          <a:prstGeom prst="rect">
            <a:avLst/>
          </a:prstGeom>
          <a:noFill/>
          <a:ln>
            <a:noFill/>
          </a:ln>
        </p:spPr>
      </p:pic>
      <p:sp>
        <p:nvSpPr>
          <p:cNvPr id="3" name="TextBox 2">
            <a:extLst>
              <a:ext uri="{FF2B5EF4-FFF2-40B4-BE49-F238E27FC236}">
                <a16:creationId xmlns:a16="http://schemas.microsoft.com/office/drawing/2014/main" id="{3B32B262-CB1A-8E4B-90F5-BAB5680539DA}"/>
              </a:ext>
            </a:extLst>
          </p:cNvPr>
          <p:cNvSpPr txBox="1"/>
          <p:nvPr/>
        </p:nvSpPr>
        <p:spPr>
          <a:xfrm>
            <a:off x="0" y="517451"/>
            <a:ext cx="12051323" cy="1538883"/>
          </a:xfrm>
          <a:prstGeom prst="rect">
            <a:avLst/>
          </a:prstGeom>
          <a:noFill/>
        </p:spPr>
        <p:txBody>
          <a:bodyPr wrap="square" rtlCol="0">
            <a:spAutoFit/>
          </a:bodyPr>
          <a:lstStyle/>
          <a:p>
            <a:pPr algn="ctr"/>
            <a:r>
              <a:rPr lang="en-US" sz="5400" dirty="0"/>
              <a:t>Conclusion</a:t>
            </a:r>
          </a:p>
          <a:p>
            <a:pPr algn="ctr"/>
            <a:endParaRPr lang="en-US" sz="4000" dirty="0"/>
          </a:p>
        </p:txBody>
      </p:sp>
      <p:sp>
        <p:nvSpPr>
          <p:cNvPr id="6" name="TextBox 5">
            <a:extLst>
              <a:ext uri="{FF2B5EF4-FFF2-40B4-BE49-F238E27FC236}">
                <a16:creationId xmlns:a16="http://schemas.microsoft.com/office/drawing/2014/main" id="{FBA0E948-53F6-1C49-96B5-35BCFF37AAFC}"/>
              </a:ext>
            </a:extLst>
          </p:cNvPr>
          <p:cNvSpPr txBox="1"/>
          <p:nvPr/>
        </p:nvSpPr>
        <p:spPr>
          <a:xfrm>
            <a:off x="1439163" y="5641997"/>
            <a:ext cx="10612160" cy="461665"/>
          </a:xfrm>
          <a:prstGeom prst="rect">
            <a:avLst/>
          </a:prstGeom>
          <a:noFill/>
        </p:spPr>
        <p:txBody>
          <a:bodyPr wrap="square" rtlCol="0">
            <a:spAutoFit/>
          </a:bodyPr>
          <a:lstStyle/>
          <a:p>
            <a:r>
              <a:rPr lang="en-US" sz="2400" dirty="0"/>
              <a:t>We also found that predicated price of used car is somewhat similar to given price</a:t>
            </a:r>
            <a:r>
              <a:rPr lang="en-US" dirty="0"/>
              <a:t>.</a:t>
            </a:r>
            <a:r>
              <a:rPr lang="en-US" dirty="0">
                <a:effectLst/>
              </a:rPr>
              <a:t> </a:t>
            </a:r>
            <a:endParaRPr lang="en-US" dirty="0"/>
          </a:p>
        </p:txBody>
      </p:sp>
    </p:spTree>
    <p:extLst>
      <p:ext uri="{BB962C8B-B14F-4D97-AF65-F5344CB8AC3E}">
        <p14:creationId xmlns:p14="http://schemas.microsoft.com/office/powerpoint/2010/main" val="1663287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E84C-A93F-5041-8191-267F1129F4C0}"/>
              </a:ext>
            </a:extLst>
          </p:cNvPr>
          <p:cNvSpPr>
            <a:spLocks noGrp="1"/>
          </p:cNvSpPr>
          <p:nvPr>
            <p:ph type="title"/>
          </p:nvPr>
        </p:nvSpPr>
        <p:spPr>
          <a:xfrm>
            <a:off x="838200" y="510639"/>
            <a:ext cx="10515600" cy="1180049"/>
          </a:xfrm>
        </p:spPr>
        <p:txBody>
          <a:bodyPr>
            <a:normAutofit fontScale="90000"/>
          </a:bodyPr>
          <a:lstStyle/>
          <a:p>
            <a:pPr algn="ctr"/>
            <a:br>
              <a:rPr lang="en-US" dirty="0"/>
            </a:br>
            <a:endParaRPr lang="en-US" dirty="0"/>
          </a:p>
        </p:txBody>
      </p:sp>
      <p:sp>
        <p:nvSpPr>
          <p:cNvPr id="3" name="Content Placeholder 2">
            <a:extLst>
              <a:ext uri="{FF2B5EF4-FFF2-40B4-BE49-F238E27FC236}">
                <a16:creationId xmlns:a16="http://schemas.microsoft.com/office/drawing/2014/main" id="{32D29354-CDB2-FF4C-8926-96A99C1E7F48}"/>
              </a:ext>
            </a:extLst>
          </p:cNvPr>
          <p:cNvSpPr>
            <a:spLocks noGrp="1"/>
          </p:cNvSpPr>
          <p:nvPr>
            <p:ph idx="1"/>
          </p:nvPr>
        </p:nvSpPr>
        <p:spPr>
          <a:xfrm>
            <a:off x="0" y="0"/>
            <a:ext cx="12191999"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pPr marL="0" indent="0">
              <a:buNone/>
            </a:pPr>
            <a:endParaRPr lang="en-US" dirty="0"/>
          </a:p>
        </p:txBody>
      </p:sp>
    </p:spTree>
    <p:extLst>
      <p:ext uri="{BB962C8B-B14F-4D97-AF65-F5344CB8AC3E}">
        <p14:creationId xmlns:p14="http://schemas.microsoft.com/office/powerpoint/2010/main" val="275129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F0BF-8481-0F4C-8156-9753BB0359B3}"/>
              </a:ext>
            </a:extLst>
          </p:cNvPr>
          <p:cNvSpPr>
            <a:spLocks noGrp="1"/>
          </p:cNvSpPr>
          <p:nvPr>
            <p:ph type="ctrTitle"/>
          </p:nvPr>
        </p:nvSpPr>
        <p:spPr>
          <a:xfrm>
            <a:off x="1428997" y="537503"/>
            <a:ext cx="9144000" cy="1062697"/>
          </a:xfrm>
        </p:spPr>
        <p:txBody>
          <a:bodyPr/>
          <a:lstStyle/>
          <a:p>
            <a:r>
              <a:rPr lang="en-US" dirty="0"/>
              <a:t>Abstract</a:t>
            </a:r>
          </a:p>
        </p:txBody>
      </p:sp>
      <p:sp>
        <p:nvSpPr>
          <p:cNvPr id="3" name="Subtitle 2">
            <a:extLst>
              <a:ext uri="{FF2B5EF4-FFF2-40B4-BE49-F238E27FC236}">
                <a16:creationId xmlns:a16="http://schemas.microsoft.com/office/drawing/2014/main" id="{2BD3F9D3-61AE-414D-8C8B-578AF2F519D3}"/>
              </a:ext>
            </a:extLst>
          </p:cNvPr>
          <p:cNvSpPr>
            <a:spLocks noGrp="1"/>
          </p:cNvSpPr>
          <p:nvPr>
            <p:ph type="subTitle" idx="1"/>
          </p:nvPr>
        </p:nvSpPr>
        <p:spPr>
          <a:xfrm>
            <a:off x="997527" y="1757548"/>
            <a:ext cx="10070276" cy="3500252"/>
          </a:xfrm>
        </p:spPr>
        <p:txBody>
          <a:bodyPr>
            <a:normAutofit/>
          </a:bodyPr>
          <a:lstStyle/>
          <a:p>
            <a:pPr marL="342900" indent="-342900" algn="just">
              <a:buFont typeface="Wingdings" pitchFamily="2" charset="2"/>
              <a:buChar char="v"/>
            </a:pPr>
            <a:r>
              <a:rPr lang="en-US" dirty="0"/>
              <a:t>A  car price prediction has been a high interest research area, as it requires noticeable effort and knowledge of the field expert. Considerable number of distinct attributes are examined for the reliable and accurate prediction. </a:t>
            </a:r>
          </a:p>
          <a:p>
            <a:pPr marL="342900" indent="-342900" algn="just">
              <a:buFont typeface="Wingdings" pitchFamily="2" charset="2"/>
              <a:buChar char="v"/>
            </a:pPr>
            <a:r>
              <a:rPr lang="en-US" dirty="0"/>
              <a:t> For predicting the price of used cars </a:t>
            </a:r>
            <a:r>
              <a:rPr lang="en-CA" dirty="0"/>
              <a:t>Different machine learning prediction models were used to train the dataset</a:t>
            </a:r>
            <a:r>
              <a:rPr lang="en-US" dirty="0"/>
              <a:t>.</a:t>
            </a:r>
          </a:p>
          <a:p>
            <a:pPr marL="342900" indent="-342900" algn="just">
              <a:buFont typeface="Wingdings" pitchFamily="2" charset="2"/>
              <a:buChar char="v"/>
            </a:pPr>
            <a:r>
              <a:rPr lang="en-CA" dirty="0"/>
              <a:t>Based on analysis  either the Extra tree regression Model or the Random forest regressor  have turned out to be the best models for price prediction with an accuracy ranging from 90% to 97%.</a:t>
            </a:r>
          </a:p>
          <a:p>
            <a:pPr algn="just"/>
            <a:endParaRPr lang="en-CA" b="1" dirty="0"/>
          </a:p>
          <a:p>
            <a:pPr marL="342900" indent="-342900" algn="just">
              <a:buFont typeface="Wingdings" pitchFamily="2" charset="2"/>
              <a:buChar char="v"/>
            </a:pPr>
            <a:endParaRPr lang="en-CA" b="1" dirty="0"/>
          </a:p>
          <a:p>
            <a:pPr algn="just"/>
            <a:endParaRPr lang="en-CA" b="1" dirty="0"/>
          </a:p>
          <a:p>
            <a:pPr marL="342900" indent="-342900" algn="just">
              <a:buFont typeface="Wingdings" pitchFamily="2" charset="2"/>
              <a:buChar char="v"/>
            </a:pPr>
            <a:endParaRPr lang="en-CA" b="1" dirty="0"/>
          </a:p>
          <a:p>
            <a:pPr marL="342900" indent="-342900" algn="just">
              <a:buFont typeface="Wingdings" pitchFamily="2" charset="2"/>
              <a:buChar char="v"/>
            </a:pPr>
            <a:endParaRPr lang="en-CA" b="1" dirty="0"/>
          </a:p>
          <a:p>
            <a:pPr marL="342900" indent="-342900" algn="just">
              <a:buFont typeface="Wingdings" pitchFamily="2" charset="2"/>
              <a:buChar char="v"/>
            </a:pPr>
            <a:endParaRPr lang="en-US" dirty="0"/>
          </a:p>
        </p:txBody>
      </p:sp>
    </p:spTree>
    <p:extLst>
      <p:ext uri="{BB962C8B-B14F-4D97-AF65-F5344CB8AC3E}">
        <p14:creationId xmlns:p14="http://schemas.microsoft.com/office/powerpoint/2010/main" val="198586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5E58-DF08-8D49-B5BE-DAB199EE3DF7}"/>
              </a:ext>
            </a:extLst>
          </p:cNvPr>
          <p:cNvSpPr>
            <a:spLocks noGrp="1"/>
          </p:cNvSpPr>
          <p:nvPr>
            <p:ph type="title"/>
          </p:nvPr>
        </p:nvSpPr>
        <p:spPr/>
        <p:txBody>
          <a:bodyPr>
            <a:normAutofit/>
          </a:bodyPr>
          <a:lstStyle/>
          <a:p>
            <a:pPr algn="ctr"/>
            <a:r>
              <a:rPr lang="en-US" sz="6000" dirty="0"/>
              <a:t>Dataset</a:t>
            </a:r>
          </a:p>
        </p:txBody>
      </p:sp>
      <p:sp>
        <p:nvSpPr>
          <p:cNvPr id="3" name="Content Placeholder 2">
            <a:extLst>
              <a:ext uri="{FF2B5EF4-FFF2-40B4-BE49-F238E27FC236}">
                <a16:creationId xmlns:a16="http://schemas.microsoft.com/office/drawing/2014/main" id="{578E19E9-D5BD-D348-A019-1006C8971B3F}"/>
              </a:ext>
            </a:extLst>
          </p:cNvPr>
          <p:cNvSpPr>
            <a:spLocks noGrp="1"/>
          </p:cNvSpPr>
          <p:nvPr>
            <p:ph idx="1"/>
          </p:nvPr>
        </p:nvSpPr>
        <p:spPr>
          <a:xfrm>
            <a:off x="838200" y="1540617"/>
            <a:ext cx="10515600" cy="4351338"/>
          </a:xfrm>
        </p:spPr>
        <p:txBody>
          <a:bodyPr>
            <a:normAutofit lnSpcReduction="10000"/>
          </a:bodyPr>
          <a:lstStyle/>
          <a:p>
            <a:pPr marL="342900" indent="-342900" algn="just">
              <a:lnSpc>
                <a:spcPct val="110000"/>
              </a:lnSpc>
              <a:buFont typeface="Wingdings" pitchFamily="2" charset="2"/>
              <a:buChar char="v"/>
            </a:pPr>
            <a:r>
              <a:rPr lang="en-CA" sz="2600" dirty="0"/>
              <a:t>This data set was collected from Kaggle and the title of dataset is 1000,000 UK used car dataset</a:t>
            </a:r>
          </a:p>
          <a:p>
            <a:pPr marL="342900" lvl="0" indent="-342900" algn="just">
              <a:lnSpc>
                <a:spcPct val="110000"/>
              </a:lnSpc>
              <a:buFont typeface="Wingdings" pitchFamily="2" charset="2"/>
              <a:buChar char="v"/>
            </a:pPr>
            <a:r>
              <a:rPr lang="en-CA" sz="2600" dirty="0"/>
              <a:t>Number of Instances: 10782</a:t>
            </a:r>
            <a:endParaRPr lang="en-US" sz="2600" dirty="0"/>
          </a:p>
          <a:p>
            <a:pPr marL="342900" lvl="0" indent="-342900" algn="just">
              <a:lnSpc>
                <a:spcPct val="110000"/>
              </a:lnSpc>
              <a:buFont typeface="Wingdings" pitchFamily="2" charset="2"/>
              <a:buChar char="v"/>
            </a:pPr>
            <a:r>
              <a:rPr lang="en-CA" sz="2600" dirty="0"/>
              <a:t>Number of Attributes: 9</a:t>
            </a:r>
            <a:endParaRPr lang="en-US" sz="2600" dirty="0"/>
          </a:p>
          <a:p>
            <a:pPr marL="342900" indent="-342900" algn="just">
              <a:lnSpc>
                <a:spcPct val="110000"/>
              </a:lnSpc>
              <a:buFont typeface="Wingdings" pitchFamily="2" charset="2"/>
              <a:buChar char="v"/>
            </a:pPr>
            <a:r>
              <a:rPr lang="en-CA" sz="2600" dirty="0"/>
              <a:t>The data set contains information of price, transmission, mileage, fuel type, road tax, miles per gallon (mpg), and engine size. </a:t>
            </a:r>
            <a:endParaRPr lang="en-US" sz="2600" dirty="0"/>
          </a:p>
          <a:p>
            <a:pPr marL="342900" indent="-342900" algn="just">
              <a:lnSpc>
                <a:spcPct val="110000"/>
              </a:lnSpc>
              <a:buFont typeface="Wingdings" pitchFamily="2" charset="2"/>
              <a:buChar char="v"/>
            </a:pPr>
            <a:r>
              <a:rPr lang="en-CA" sz="2600" dirty="0"/>
              <a:t>Dependent variable: price</a:t>
            </a:r>
            <a:endParaRPr lang="en-US" sz="2600" dirty="0"/>
          </a:p>
          <a:p>
            <a:pPr marL="342900" indent="-342900" algn="just">
              <a:lnSpc>
                <a:spcPct val="110000"/>
              </a:lnSpc>
              <a:buFont typeface="Wingdings" pitchFamily="2" charset="2"/>
              <a:buChar char="v"/>
            </a:pPr>
            <a:r>
              <a:rPr lang="en-CA" sz="2600" dirty="0"/>
              <a:t>Independent variables: model, year, transmission, mileage, fuel type, tax, miles per gallon, engine size.</a:t>
            </a:r>
            <a:endParaRPr lang="en-US" sz="2600" dirty="0"/>
          </a:p>
          <a:p>
            <a:endParaRPr lang="en-US" dirty="0"/>
          </a:p>
        </p:txBody>
      </p:sp>
    </p:spTree>
    <p:extLst>
      <p:ext uri="{BB962C8B-B14F-4D97-AF65-F5344CB8AC3E}">
        <p14:creationId xmlns:p14="http://schemas.microsoft.com/office/powerpoint/2010/main" val="1641751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E84C-A93F-5041-8191-267F1129F4C0}"/>
              </a:ext>
            </a:extLst>
          </p:cNvPr>
          <p:cNvSpPr>
            <a:spLocks noGrp="1"/>
          </p:cNvSpPr>
          <p:nvPr>
            <p:ph type="title"/>
          </p:nvPr>
        </p:nvSpPr>
        <p:spPr>
          <a:xfrm>
            <a:off x="838200" y="510639"/>
            <a:ext cx="10515600" cy="1180049"/>
          </a:xfrm>
        </p:spPr>
        <p:txBody>
          <a:bodyPr>
            <a:normAutofit fontScale="90000"/>
          </a:bodyPr>
          <a:lstStyle/>
          <a:p>
            <a:pPr algn="ctr"/>
            <a:br>
              <a:rPr lang="en-CA" sz="6000" dirty="0"/>
            </a:br>
            <a:r>
              <a:rPr lang="en-CA" sz="6000" dirty="0"/>
              <a:t>Pre-Processing</a:t>
            </a:r>
            <a:br>
              <a:rPr lang="en-US" dirty="0"/>
            </a:br>
            <a:endParaRPr lang="en-US" dirty="0"/>
          </a:p>
        </p:txBody>
      </p:sp>
      <p:sp>
        <p:nvSpPr>
          <p:cNvPr id="3" name="Content Placeholder 2">
            <a:extLst>
              <a:ext uri="{FF2B5EF4-FFF2-40B4-BE49-F238E27FC236}">
                <a16:creationId xmlns:a16="http://schemas.microsoft.com/office/drawing/2014/main" id="{AFABDE88-9FAC-2D41-BD20-ED745D561F25}"/>
              </a:ext>
            </a:extLst>
          </p:cNvPr>
          <p:cNvSpPr>
            <a:spLocks noGrp="1"/>
          </p:cNvSpPr>
          <p:nvPr>
            <p:ph idx="1"/>
          </p:nvPr>
        </p:nvSpPr>
        <p:spPr/>
        <p:txBody>
          <a:bodyPr>
            <a:normAutofit fontScale="92500"/>
          </a:bodyPr>
          <a:lstStyle/>
          <a:p>
            <a:pPr marL="342900" indent="-342900" algn="just">
              <a:lnSpc>
                <a:spcPct val="120000"/>
              </a:lnSpc>
              <a:buFont typeface="Wingdings" pitchFamily="2" charset="2"/>
              <a:buChar char="v"/>
            </a:pPr>
            <a:r>
              <a:rPr lang="en-CA" sz="2600" dirty="0"/>
              <a:t>The first step was to investigate the structure of the car producers’ datasets, looking at its shape and at the type of variables included. Functions like head(), shape, describe(), info, and, </a:t>
            </a:r>
            <a:r>
              <a:rPr lang="en-CA" sz="2600" dirty="0" err="1"/>
              <a:t>dtypes</a:t>
            </a:r>
            <a:r>
              <a:rPr lang="en-CA" sz="2600" dirty="0"/>
              <a:t> were used to investigate them. </a:t>
            </a:r>
          </a:p>
          <a:p>
            <a:pPr marL="342900" indent="-342900" algn="just">
              <a:lnSpc>
                <a:spcPct val="120000"/>
              </a:lnSpc>
              <a:buFont typeface="Wingdings" pitchFamily="2" charset="2"/>
              <a:buChar char="v"/>
            </a:pPr>
            <a:r>
              <a:rPr lang="en-CA" sz="2600" dirty="0"/>
              <a:t>Secondly we had converted 3 categorical columns into numerical columns using ordinal encoder in </a:t>
            </a:r>
            <a:r>
              <a:rPr lang="en-CA" sz="2600" dirty="0" err="1"/>
              <a:t>sklearn</a:t>
            </a:r>
            <a:r>
              <a:rPr lang="en-CA" sz="2600" dirty="0"/>
              <a:t>. </a:t>
            </a:r>
          </a:p>
          <a:p>
            <a:pPr marL="342900" indent="-342900" algn="just">
              <a:lnSpc>
                <a:spcPct val="120000"/>
              </a:lnSpc>
              <a:buFont typeface="Wingdings" pitchFamily="2" charset="2"/>
              <a:buChar char="v"/>
            </a:pPr>
            <a:r>
              <a:rPr lang="en-CA" sz="2600" dirty="0"/>
              <a:t>We had found 179 duplicate rows which were removed from dataset. Furthermore, we had checked for outliers in the dataset by histogram and box-whisker plots and extreme values were dropped because they inhibit prediction power of the model.</a:t>
            </a:r>
            <a:r>
              <a:rPr lang="en-US" sz="2600" dirty="0"/>
              <a:t> and no missing value in the dataset.</a:t>
            </a:r>
          </a:p>
        </p:txBody>
      </p:sp>
    </p:spTree>
    <p:extLst>
      <p:ext uri="{BB962C8B-B14F-4D97-AF65-F5344CB8AC3E}">
        <p14:creationId xmlns:p14="http://schemas.microsoft.com/office/powerpoint/2010/main" val="25736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E84C-A93F-5041-8191-267F1129F4C0}"/>
              </a:ext>
            </a:extLst>
          </p:cNvPr>
          <p:cNvSpPr>
            <a:spLocks noGrp="1"/>
          </p:cNvSpPr>
          <p:nvPr>
            <p:ph type="title"/>
          </p:nvPr>
        </p:nvSpPr>
        <p:spPr>
          <a:xfrm>
            <a:off x="838200" y="510639"/>
            <a:ext cx="10515600" cy="1180049"/>
          </a:xfrm>
        </p:spPr>
        <p:txBody>
          <a:bodyPr>
            <a:normAutofit fontScale="90000"/>
          </a:bodyPr>
          <a:lstStyle/>
          <a:p>
            <a:pPr algn="ctr"/>
            <a:br>
              <a:rPr lang="en-CA" sz="6000" dirty="0"/>
            </a:br>
            <a:r>
              <a:rPr lang="en-CA" sz="6000" dirty="0"/>
              <a:t>Feature Engineering </a:t>
            </a:r>
            <a:br>
              <a:rPr lang="en-US" dirty="0"/>
            </a:br>
            <a:endParaRPr lang="en-US" dirty="0"/>
          </a:p>
        </p:txBody>
      </p:sp>
      <p:pic>
        <p:nvPicPr>
          <p:cNvPr id="4" name="Content Placeholder 3">
            <a:extLst>
              <a:ext uri="{FF2B5EF4-FFF2-40B4-BE49-F238E27FC236}">
                <a16:creationId xmlns:a16="http://schemas.microsoft.com/office/drawing/2014/main" id="{121EEBF2-3EDB-9C4D-9A41-EA7036E51CD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045200" y="2136373"/>
            <a:ext cx="5308600" cy="3397528"/>
          </a:xfrm>
          <a:prstGeom prst="rect">
            <a:avLst/>
          </a:prstGeom>
          <a:noFill/>
          <a:ln>
            <a:noFill/>
          </a:ln>
        </p:spPr>
      </p:pic>
      <p:sp>
        <p:nvSpPr>
          <p:cNvPr id="5" name="TextBox 4">
            <a:extLst>
              <a:ext uri="{FF2B5EF4-FFF2-40B4-BE49-F238E27FC236}">
                <a16:creationId xmlns:a16="http://schemas.microsoft.com/office/drawing/2014/main" id="{67FC2ED1-3AF2-3041-A751-41507E43D910}"/>
              </a:ext>
            </a:extLst>
          </p:cNvPr>
          <p:cNvSpPr txBox="1"/>
          <p:nvPr/>
        </p:nvSpPr>
        <p:spPr>
          <a:xfrm>
            <a:off x="712519" y="1781299"/>
            <a:ext cx="5066958" cy="3231654"/>
          </a:xfrm>
          <a:prstGeom prst="rect">
            <a:avLst/>
          </a:prstGeom>
          <a:noFill/>
        </p:spPr>
        <p:txBody>
          <a:bodyPr wrap="square" rtlCol="0">
            <a:spAutoFit/>
          </a:bodyPr>
          <a:lstStyle/>
          <a:p>
            <a:pPr marL="285750" indent="-285750">
              <a:buFont typeface="Wingdings" pitchFamily="2" charset="2"/>
              <a:buChar char="v"/>
            </a:pPr>
            <a:r>
              <a:rPr lang="en-CA" sz="2400" dirty="0"/>
              <a:t>Price &amp; Year have a direct connection -- maybe the older car has the less price.</a:t>
            </a:r>
          </a:p>
          <a:p>
            <a:endParaRPr lang="en-CA" sz="2400" dirty="0"/>
          </a:p>
          <a:p>
            <a:pPr marL="285750" indent="-285750">
              <a:buFont typeface="Wingdings" pitchFamily="2" charset="2"/>
              <a:buChar char="v"/>
            </a:pPr>
            <a:r>
              <a:rPr lang="en-CA" sz="2400" dirty="0"/>
              <a:t>Price and mileage are also correlated—maybe car with higher mileage, have lesser price.</a:t>
            </a:r>
            <a:endParaRPr lang="en-US" sz="2400" dirty="0"/>
          </a:p>
          <a:p>
            <a:pPr marL="285750" indent="-285750">
              <a:buFont typeface="Wingdings" pitchFamily="2" charset="2"/>
              <a:buChar char="v"/>
            </a:pPr>
            <a:endParaRPr lang="en-US" dirty="0"/>
          </a:p>
          <a:p>
            <a:endParaRPr lang="en-US" dirty="0"/>
          </a:p>
        </p:txBody>
      </p:sp>
    </p:spTree>
    <p:extLst>
      <p:ext uri="{BB962C8B-B14F-4D97-AF65-F5344CB8AC3E}">
        <p14:creationId xmlns:p14="http://schemas.microsoft.com/office/powerpoint/2010/main" val="59082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E84C-A93F-5041-8191-267F1129F4C0}"/>
              </a:ext>
            </a:extLst>
          </p:cNvPr>
          <p:cNvSpPr>
            <a:spLocks noGrp="1"/>
          </p:cNvSpPr>
          <p:nvPr>
            <p:ph type="title"/>
          </p:nvPr>
        </p:nvSpPr>
        <p:spPr>
          <a:xfrm>
            <a:off x="838200" y="510639"/>
            <a:ext cx="10515600" cy="1180049"/>
          </a:xfrm>
        </p:spPr>
        <p:txBody>
          <a:bodyPr>
            <a:normAutofit fontScale="90000"/>
          </a:bodyPr>
          <a:lstStyle/>
          <a:p>
            <a:pPr algn="ctr"/>
            <a:br>
              <a:rPr lang="en-US" dirty="0"/>
            </a:br>
            <a:endParaRPr lang="en-US" dirty="0"/>
          </a:p>
        </p:txBody>
      </p:sp>
      <p:sp>
        <p:nvSpPr>
          <p:cNvPr id="5" name="TextBox 4">
            <a:extLst>
              <a:ext uri="{FF2B5EF4-FFF2-40B4-BE49-F238E27FC236}">
                <a16:creationId xmlns:a16="http://schemas.microsoft.com/office/drawing/2014/main" id="{C7B6805B-1296-6F46-B97D-F6C67103F3EC}"/>
              </a:ext>
            </a:extLst>
          </p:cNvPr>
          <p:cNvSpPr txBox="1"/>
          <p:nvPr/>
        </p:nvSpPr>
        <p:spPr>
          <a:xfrm>
            <a:off x="1684317" y="510639"/>
            <a:ext cx="8823365" cy="923330"/>
          </a:xfrm>
          <a:prstGeom prst="rect">
            <a:avLst/>
          </a:prstGeom>
          <a:noFill/>
        </p:spPr>
        <p:txBody>
          <a:bodyPr wrap="square" rtlCol="0">
            <a:spAutoFit/>
          </a:bodyPr>
          <a:lstStyle/>
          <a:p>
            <a:pPr algn="ctr"/>
            <a:r>
              <a:rPr lang="en-CA" sz="5400" dirty="0">
                <a:latin typeface="+mj-lt"/>
                <a:ea typeface="+mj-ea"/>
                <a:cs typeface="+mj-cs"/>
              </a:rPr>
              <a:t>Extra</a:t>
            </a:r>
            <a:r>
              <a:rPr lang="en-CA" sz="5400" dirty="0"/>
              <a:t> </a:t>
            </a:r>
            <a:r>
              <a:rPr lang="en-CA" sz="5400" dirty="0">
                <a:latin typeface="+mj-lt"/>
                <a:ea typeface="+mj-ea"/>
                <a:cs typeface="+mj-cs"/>
              </a:rPr>
              <a:t>tree</a:t>
            </a:r>
            <a:r>
              <a:rPr lang="en-CA" sz="5400" dirty="0"/>
              <a:t> </a:t>
            </a:r>
            <a:r>
              <a:rPr lang="en-CA" sz="5400" dirty="0">
                <a:latin typeface="+mj-lt"/>
                <a:ea typeface="+mj-ea"/>
                <a:cs typeface="+mj-cs"/>
              </a:rPr>
              <a:t>classifier</a:t>
            </a:r>
            <a:r>
              <a:rPr lang="en-US" sz="5400" dirty="0">
                <a:effectLst/>
              </a:rPr>
              <a:t> </a:t>
            </a:r>
            <a:endParaRPr lang="en-US" sz="5400" dirty="0"/>
          </a:p>
        </p:txBody>
      </p:sp>
      <p:pic>
        <p:nvPicPr>
          <p:cNvPr id="6" name="Content Placeholder 5">
            <a:extLst>
              <a:ext uri="{FF2B5EF4-FFF2-40B4-BE49-F238E27FC236}">
                <a16:creationId xmlns:a16="http://schemas.microsoft.com/office/drawing/2014/main" id="{D7BEC9F9-0397-0F42-9935-118D2E0BD97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41371" y="1690687"/>
            <a:ext cx="6469335" cy="4656673"/>
          </a:xfrm>
          <a:prstGeom prst="rect">
            <a:avLst/>
          </a:prstGeom>
          <a:noFill/>
          <a:ln>
            <a:noFill/>
          </a:ln>
        </p:spPr>
      </p:pic>
      <p:sp>
        <p:nvSpPr>
          <p:cNvPr id="7" name="TextBox 6">
            <a:extLst>
              <a:ext uri="{FF2B5EF4-FFF2-40B4-BE49-F238E27FC236}">
                <a16:creationId xmlns:a16="http://schemas.microsoft.com/office/drawing/2014/main" id="{07F63E48-C13B-5B40-BCBF-0CFAD5DD5809}"/>
              </a:ext>
            </a:extLst>
          </p:cNvPr>
          <p:cNvSpPr txBox="1"/>
          <p:nvPr/>
        </p:nvSpPr>
        <p:spPr>
          <a:xfrm>
            <a:off x="748146" y="3051958"/>
            <a:ext cx="3610098" cy="1200329"/>
          </a:xfrm>
          <a:prstGeom prst="rect">
            <a:avLst/>
          </a:prstGeom>
          <a:noFill/>
        </p:spPr>
        <p:txBody>
          <a:bodyPr wrap="square" rtlCol="0">
            <a:spAutoFit/>
          </a:bodyPr>
          <a:lstStyle/>
          <a:p>
            <a:r>
              <a:rPr lang="en-CA" sz="2400" dirty="0"/>
              <a:t>We found that mpg, year, tax, model and mileage are the best features</a:t>
            </a:r>
            <a:endParaRPr lang="en-US" sz="2400" dirty="0"/>
          </a:p>
        </p:txBody>
      </p:sp>
    </p:spTree>
    <p:extLst>
      <p:ext uri="{BB962C8B-B14F-4D97-AF65-F5344CB8AC3E}">
        <p14:creationId xmlns:p14="http://schemas.microsoft.com/office/powerpoint/2010/main" val="411621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E84C-A93F-5041-8191-267F1129F4C0}"/>
              </a:ext>
            </a:extLst>
          </p:cNvPr>
          <p:cNvSpPr>
            <a:spLocks noGrp="1"/>
          </p:cNvSpPr>
          <p:nvPr>
            <p:ph type="title"/>
          </p:nvPr>
        </p:nvSpPr>
        <p:spPr>
          <a:xfrm>
            <a:off x="838200" y="510639"/>
            <a:ext cx="10515600" cy="1180049"/>
          </a:xfrm>
        </p:spPr>
        <p:txBody>
          <a:bodyPr>
            <a:normAutofit fontScale="90000"/>
          </a:bodyPr>
          <a:lstStyle/>
          <a:p>
            <a:pPr algn="ctr"/>
            <a:br>
              <a:rPr lang="en-US" dirty="0"/>
            </a:br>
            <a:endParaRPr lang="en-US" dirty="0"/>
          </a:p>
        </p:txBody>
      </p:sp>
      <p:sp>
        <p:nvSpPr>
          <p:cNvPr id="4" name="Content Placeholder 3">
            <a:extLst>
              <a:ext uri="{FF2B5EF4-FFF2-40B4-BE49-F238E27FC236}">
                <a16:creationId xmlns:a16="http://schemas.microsoft.com/office/drawing/2014/main" id="{238828DC-A378-4640-955D-6AA2BDA58A73}"/>
              </a:ext>
            </a:extLst>
          </p:cNvPr>
          <p:cNvSpPr>
            <a:spLocks noGrp="1"/>
          </p:cNvSpPr>
          <p:nvPr>
            <p:ph idx="1"/>
          </p:nvPr>
        </p:nvSpPr>
        <p:spPr>
          <a:xfrm>
            <a:off x="838200" y="1690687"/>
            <a:ext cx="10515600" cy="4486275"/>
          </a:xfrm>
        </p:spPr>
        <p:txBody>
          <a:bodyPr/>
          <a:lstStyle/>
          <a:p>
            <a:pPr marL="342900" indent="-342900" algn="just">
              <a:lnSpc>
                <a:spcPct val="120000"/>
              </a:lnSpc>
              <a:buFont typeface="Wingdings" pitchFamily="2" charset="2"/>
              <a:buChar char="v"/>
            </a:pPr>
            <a:r>
              <a:rPr lang="en-CA" sz="2400" dirty="0"/>
              <a:t>Splitting the dataset into training and testing datasets. 80% of the dataset was used for training the model and 20% for testing the model for prediction. Random state of 42 was taken.</a:t>
            </a:r>
            <a:endParaRPr lang="en-US" sz="2400" dirty="0"/>
          </a:p>
          <a:p>
            <a:pPr marL="342900" indent="-342900" algn="just">
              <a:lnSpc>
                <a:spcPct val="120000"/>
              </a:lnSpc>
              <a:buFont typeface="Wingdings" pitchFamily="2" charset="2"/>
              <a:buChar char="v"/>
            </a:pPr>
            <a:r>
              <a:rPr lang="en-US" sz="2400" dirty="0"/>
              <a:t>Furthermore, we did the standardization of the dataset and later applied PCA with 3 best feature</a:t>
            </a:r>
          </a:p>
          <a:p>
            <a:pPr marL="342900" indent="-342900" algn="just">
              <a:lnSpc>
                <a:spcPct val="120000"/>
              </a:lnSpc>
              <a:buFont typeface="Wingdings" pitchFamily="2" charset="2"/>
              <a:buChar char="v"/>
            </a:pPr>
            <a:r>
              <a:rPr lang="en-CA" sz="2400" dirty="0"/>
              <a:t>We have used the following regression models- Ridge, Lasso, Bayesian ridge, K neighbors regressor Decision tree regressor, AdaBoost regressor, Bagging regressor, Extra trees regressor and Random Forest regressor and calculated r2-score before and after PCA for all the regression models</a:t>
            </a:r>
            <a:r>
              <a:rPr lang="en-US" sz="2400" dirty="0"/>
              <a:t> </a:t>
            </a:r>
          </a:p>
        </p:txBody>
      </p:sp>
      <p:sp>
        <p:nvSpPr>
          <p:cNvPr id="3" name="TextBox 2">
            <a:extLst>
              <a:ext uri="{FF2B5EF4-FFF2-40B4-BE49-F238E27FC236}">
                <a16:creationId xmlns:a16="http://schemas.microsoft.com/office/drawing/2014/main" id="{15EB9355-823C-794A-87B9-C53B4C9599B4}"/>
              </a:ext>
            </a:extLst>
          </p:cNvPr>
          <p:cNvSpPr txBox="1"/>
          <p:nvPr/>
        </p:nvSpPr>
        <p:spPr>
          <a:xfrm>
            <a:off x="1890915" y="746720"/>
            <a:ext cx="8028480" cy="707886"/>
          </a:xfrm>
          <a:prstGeom prst="rect">
            <a:avLst/>
          </a:prstGeom>
          <a:noFill/>
        </p:spPr>
        <p:txBody>
          <a:bodyPr wrap="none" rtlCol="0">
            <a:spAutoFit/>
          </a:bodyPr>
          <a:lstStyle/>
          <a:p>
            <a:pPr algn="ctr"/>
            <a:r>
              <a:rPr lang="en-US" sz="4000" dirty="0">
                <a:latin typeface="+mj-lt"/>
                <a:ea typeface="+mj-ea"/>
                <a:cs typeface="+mj-cs"/>
              </a:rPr>
              <a:t>Machine</a:t>
            </a:r>
            <a:r>
              <a:rPr lang="en-US" sz="4000" dirty="0"/>
              <a:t> </a:t>
            </a:r>
            <a:r>
              <a:rPr lang="en-US" sz="4000" dirty="0">
                <a:latin typeface="+mj-lt"/>
                <a:ea typeface="+mj-ea"/>
                <a:cs typeface="+mj-cs"/>
              </a:rPr>
              <a:t>learning</a:t>
            </a:r>
            <a:r>
              <a:rPr lang="en-US" sz="4000" dirty="0"/>
              <a:t> </a:t>
            </a:r>
            <a:r>
              <a:rPr lang="en-US" sz="4000" dirty="0">
                <a:latin typeface="+mj-lt"/>
                <a:ea typeface="+mj-ea"/>
                <a:cs typeface="+mj-cs"/>
              </a:rPr>
              <a:t>model</a:t>
            </a:r>
            <a:r>
              <a:rPr lang="en-US" sz="4000" dirty="0"/>
              <a:t> </a:t>
            </a:r>
            <a:r>
              <a:rPr lang="en-US" sz="4000" dirty="0">
                <a:latin typeface="+mj-lt"/>
                <a:ea typeface="+mj-ea"/>
                <a:cs typeface="+mj-cs"/>
              </a:rPr>
              <a:t>development</a:t>
            </a:r>
          </a:p>
        </p:txBody>
      </p:sp>
    </p:spTree>
    <p:extLst>
      <p:ext uri="{BB962C8B-B14F-4D97-AF65-F5344CB8AC3E}">
        <p14:creationId xmlns:p14="http://schemas.microsoft.com/office/powerpoint/2010/main" val="338516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E84C-A93F-5041-8191-267F1129F4C0}"/>
              </a:ext>
            </a:extLst>
          </p:cNvPr>
          <p:cNvSpPr>
            <a:spLocks noGrp="1"/>
          </p:cNvSpPr>
          <p:nvPr>
            <p:ph type="title"/>
          </p:nvPr>
        </p:nvSpPr>
        <p:spPr>
          <a:xfrm>
            <a:off x="838200" y="510639"/>
            <a:ext cx="10515600" cy="1180049"/>
          </a:xfrm>
        </p:spPr>
        <p:txBody>
          <a:bodyPr>
            <a:normAutofit fontScale="90000"/>
          </a:bodyPr>
          <a:lstStyle/>
          <a:p>
            <a:pPr algn="ctr"/>
            <a:br>
              <a:rPr lang="en-US" dirty="0"/>
            </a:br>
            <a:endParaRPr lang="en-US" dirty="0"/>
          </a:p>
        </p:txBody>
      </p:sp>
      <p:graphicFrame>
        <p:nvGraphicFramePr>
          <p:cNvPr id="3" name="Content Placeholder 2">
            <a:extLst>
              <a:ext uri="{FF2B5EF4-FFF2-40B4-BE49-F238E27FC236}">
                <a16:creationId xmlns:a16="http://schemas.microsoft.com/office/drawing/2014/main" id="{C2F94807-6F7E-E94D-BB70-3C9E0664D8CB}"/>
              </a:ext>
            </a:extLst>
          </p:cNvPr>
          <p:cNvGraphicFramePr>
            <a:graphicFrameLocks noGrp="1"/>
          </p:cNvGraphicFramePr>
          <p:nvPr>
            <p:ph idx="1"/>
            <p:extLst>
              <p:ext uri="{D42A27DB-BD31-4B8C-83A1-F6EECF244321}">
                <p14:modId xmlns:p14="http://schemas.microsoft.com/office/powerpoint/2010/main" val="3141571915"/>
              </p:ext>
            </p:extLst>
          </p:nvPr>
        </p:nvGraphicFramePr>
        <p:xfrm>
          <a:off x="558140" y="973777"/>
          <a:ext cx="3705101" cy="3348836"/>
        </p:xfrm>
        <a:graphic>
          <a:graphicData uri="http://schemas.openxmlformats.org/drawingml/2006/table">
            <a:tbl>
              <a:tblPr firstRow="1" firstCol="1" bandRow="1">
                <a:tableStyleId>{5C22544A-7EE6-4342-B048-85BDC9FD1C3A}</a:tableStyleId>
              </a:tblPr>
              <a:tblGrid>
                <a:gridCol w="1817273">
                  <a:extLst>
                    <a:ext uri="{9D8B030D-6E8A-4147-A177-3AD203B41FA5}">
                      <a16:colId xmlns:a16="http://schemas.microsoft.com/office/drawing/2014/main" val="680112522"/>
                    </a:ext>
                  </a:extLst>
                </a:gridCol>
                <a:gridCol w="1887828">
                  <a:extLst>
                    <a:ext uri="{9D8B030D-6E8A-4147-A177-3AD203B41FA5}">
                      <a16:colId xmlns:a16="http://schemas.microsoft.com/office/drawing/2014/main" val="1140056493"/>
                    </a:ext>
                  </a:extLst>
                </a:gridCol>
              </a:tblGrid>
              <a:tr h="258250">
                <a:tc>
                  <a:txBody>
                    <a:bodyPr/>
                    <a:lstStyle/>
                    <a:p>
                      <a:pPr marL="0" marR="0" algn="ctr">
                        <a:lnSpc>
                          <a:spcPct val="115000"/>
                        </a:lnSpc>
                        <a:spcBef>
                          <a:spcPts val="0"/>
                        </a:spcBef>
                        <a:spcAft>
                          <a:spcPts val="0"/>
                        </a:spcAft>
                      </a:pPr>
                      <a:r>
                        <a:rPr lang="en-CA" sz="800">
                          <a:effectLst/>
                        </a:rPr>
                        <a:t>Models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CA" sz="800">
                          <a:effectLst/>
                        </a:rPr>
                        <a:t>R2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74927715"/>
                  </a:ext>
                </a:extLst>
              </a:tr>
              <a:tr h="258250">
                <a:tc>
                  <a:txBody>
                    <a:bodyPr/>
                    <a:lstStyle/>
                    <a:p>
                      <a:pPr marL="0" marR="0" algn="ctr">
                        <a:lnSpc>
                          <a:spcPct val="115000"/>
                        </a:lnSpc>
                        <a:spcBef>
                          <a:spcPts val="0"/>
                        </a:spcBef>
                        <a:spcAft>
                          <a:spcPts val="0"/>
                        </a:spcAft>
                      </a:pPr>
                      <a:r>
                        <a:rPr lang="en-CA" sz="800">
                          <a:effectLst/>
                        </a:rPr>
                        <a:t> LR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50004304"/>
                  </a:ext>
                </a:extLst>
              </a:tr>
              <a:tr h="258250">
                <a:tc>
                  <a:txBody>
                    <a:bodyPr/>
                    <a:lstStyle/>
                    <a:p>
                      <a:pPr marL="0" marR="0" algn="ctr">
                        <a:lnSpc>
                          <a:spcPct val="115000"/>
                        </a:lnSpc>
                        <a:spcBef>
                          <a:spcPts val="0"/>
                        </a:spcBef>
                        <a:spcAft>
                          <a:spcPts val="0"/>
                        </a:spcAft>
                      </a:pPr>
                      <a:r>
                        <a:rPr lang="en-CA" sz="800">
                          <a:effectLst/>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8916056"/>
                  </a:ext>
                </a:extLst>
              </a:tr>
              <a:tr h="254830">
                <a:tc>
                  <a:txBody>
                    <a:bodyPr/>
                    <a:lstStyle/>
                    <a:p>
                      <a:pPr marL="0" marR="0" algn="ctr">
                        <a:lnSpc>
                          <a:spcPct val="115000"/>
                        </a:lnSpc>
                        <a:spcBef>
                          <a:spcPts val="0"/>
                        </a:spcBef>
                        <a:spcAft>
                          <a:spcPts val="0"/>
                        </a:spcAft>
                      </a:pPr>
                      <a:r>
                        <a:rPr lang="en-CA" sz="8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dirty="0">
                          <a:effectLst/>
                        </a:rPr>
                        <a:t>0.761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74406189"/>
                  </a:ext>
                </a:extLst>
              </a:tr>
              <a:tr h="258250">
                <a:tc>
                  <a:txBody>
                    <a:bodyPr/>
                    <a:lstStyle/>
                    <a:p>
                      <a:pPr marL="0" marR="0" algn="ctr">
                        <a:lnSpc>
                          <a:spcPct val="115000"/>
                        </a:lnSpc>
                        <a:spcBef>
                          <a:spcPts val="0"/>
                        </a:spcBef>
                        <a:spcAft>
                          <a:spcPts val="0"/>
                        </a:spcAft>
                      </a:pPr>
                      <a:r>
                        <a:rPr lang="en-CA" sz="800">
                          <a:effectLst/>
                        </a:rPr>
                        <a:t>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0.761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6158449"/>
                  </a:ext>
                </a:extLst>
              </a:tr>
              <a:tr h="258250">
                <a:tc>
                  <a:txBody>
                    <a:bodyPr/>
                    <a:lstStyle/>
                    <a:p>
                      <a:pPr marL="0" marR="0" algn="ctr">
                        <a:lnSpc>
                          <a:spcPct val="115000"/>
                        </a:lnSpc>
                        <a:spcBef>
                          <a:spcPts val="0"/>
                        </a:spcBef>
                        <a:spcAft>
                          <a:spcPts val="0"/>
                        </a:spcAft>
                      </a:pPr>
                      <a:r>
                        <a:rPr lang="en-CA" sz="800">
                          <a:effectLst/>
                        </a:rPr>
                        <a:t>KNR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0.933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5444678"/>
                  </a:ext>
                </a:extLst>
              </a:tr>
              <a:tr h="258250">
                <a:tc>
                  <a:txBody>
                    <a:bodyPr/>
                    <a:lstStyle/>
                    <a:p>
                      <a:pPr marL="0" marR="0" algn="ctr">
                        <a:lnSpc>
                          <a:spcPct val="115000"/>
                        </a:lnSpc>
                        <a:spcBef>
                          <a:spcPts val="0"/>
                        </a:spcBef>
                        <a:spcAft>
                          <a:spcPts val="0"/>
                        </a:spcAft>
                      </a:pPr>
                      <a:r>
                        <a:rPr lang="en-CA" sz="800" dirty="0">
                          <a:effectLst/>
                        </a:rPr>
                        <a:t>DTR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0.906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4183187"/>
                  </a:ext>
                </a:extLst>
              </a:tr>
              <a:tr h="258250">
                <a:tc>
                  <a:txBody>
                    <a:bodyPr/>
                    <a:lstStyle/>
                    <a:p>
                      <a:pPr marL="0" marR="0" algn="ctr">
                        <a:lnSpc>
                          <a:spcPct val="115000"/>
                        </a:lnSpc>
                        <a:spcBef>
                          <a:spcPts val="0"/>
                        </a:spcBef>
                        <a:spcAft>
                          <a:spcPts val="0"/>
                        </a:spcAft>
                      </a:pPr>
                      <a:r>
                        <a:rPr lang="en-CA" sz="800">
                          <a:effectLst/>
                        </a:rPr>
                        <a:t>SVR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0.008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24994689"/>
                  </a:ext>
                </a:extLst>
              </a:tr>
              <a:tr h="258250">
                <a:tc>
                  <a:txBody>
                    <a:bodyPr/>
                    <a:lstStyle/>
                    <a:p>
                      <a:pPr marL="0" marR="0" algn="ctr">
                        <a:lnSpc>
                          <a:spcPct val="115000"/>
                        </a:lnSpc>
                        <a:spcBef>
                          <a:spcPts val="0"/>
                        </a:spcBef>
                        <a:spcAft>
                          <a:spcPts val="0"/>
                        </a:spcAft>
                      </a:pPr>
                      <a:r>
                        <a:rPr lang="en-CA" sz="800">
                          <a:effectLst/>
                        </a:rPr>
                        <a:t>ABR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0.717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4934426"/>
                  </a:ext>
                </a:extLst>
              </a:tr>
              <a:tr h="258250">
                <a:tc>
                  <a:txBody>
                    <a:bodyPr/>
                    <a:lstStyle/>
                    <a:p>
                      <a:pPr marL="0" marR="0" algn="ctr">
                        <a:lnSpc>
                          <a:spcPct val="115000"/>
                        </a:lnSpc>
                        <a:spcBef>
                          <a:spcPts val="0"/>
                        </a:spcBef>
                        <a:spcAft>
                          <a:spcPts val="0"/>
                        </a:spcAft>
                      </a:pPr>
                      <a:r>
                        <a:rPr lang="en-CA" sz="800">
                          <a:effectLst/>
                        </a:rPr>
                        <a:t>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0. 953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3631075"/>
                  </a:ext>
                </a:extLst>
              </a:tr>
              <a:tr h="258250">
                <a:tc>
                  <a:txBody>
                    <a:bodyPr/>
                    <a:lstStyle/>
                    <a:p>
                      <a:pPr marL="0" marR="0" algn="ctr">
                        <a:lnSpc>
                          <a:spcPct val="115000"/>
                        </a:lnSpc>
                        <a:spcBef>
                          <a:spcPts val="0"/>
                        </a:spcBef>
                        <a:spcAft>
                          <a:spcPts val="0"/>
                        </a:spcAft>
                      </a:pPr>
                      <a:r>
                        <a:rPr lang="en-CA" sz="800">
                          <a:effectLst/>
                        </a:rPr>
                        <a:t>ETR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0.952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3898809"/>
                  </a:ext>
                </a:extLst>
              </a:tr>
              <a:tr h="258250">
                <a:tc>
                  <a:txBody>
                    <a:bodyPr/>
                    <a:lstStyle/>
                    <a:p>
                      <a:pPr marL="0" marR="0" algn="ctr">
                        <a:lnSpc>
                          <a:spcPct val="115000"/>
                        </a:lnSpc>
                        <a:spcBef>
                          <a:spcPts val="0"/>
                        </a:spcBef>
                        <a:spcAft>
                          <a:spcPts val="0"/>
                        </a:spcAft>
                      </a:pPr>
                      <a:r>
                        <a:rPr lang="en-CA" sz="800">
                          <a:effectLst/>
                        </a:rPr>
                        <a:t>GBR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0.955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7934399"/>
                  </a:ext>
                </a:extLst>
              </a:tr>
              <a:tr h="253256">
                <a:tc>
                  <a:txBody>
                    <a:bodyPr/>
                    <a:lstStyle/>
                    <a:p>
                      <a:pPr marL="0" marR="0" algn="ctr">
                        <a:lnSpc>
                          <a:spcPct val="115000"/>
                        </a:lnSpc>
                        <a:spcBef>
                          <a:spcPts val="0"/>
                        </a:spcBef>
                        <a:spcAft>
                          <a:spcPts val="0"/>
                        </a:spcAft>
                      </a:pPr>
                      <a:r>
                        <a:rPr lang="en-CA" sz="800" dirty="0">
                          <a:effectLst/>
                        </a:rPr>
                        <a:t>RFR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dirty="0">
                          <a:effectLst/>
                        </a:rPr>
                        <a:t>0.953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46984817"/>
                  </a:ext>
                </a:extLst>
              </a:tr>
            </a:tbl>
          </a:graphicData>
        </a:graphic>
      </p:graphicFrame>
      <p:sp>
        <p:nvSpPr>
          <p:cNvPr id="5" name="TextBox 4">
            <a:extLst>
              <a:ext uri="{FF2B5EF4-FFF2-40B4-BE49-F238E27FC236}">
                <a16:creationId xmlns:a16="http://schemas.microsoft.com/office/drawing/2014/main" id="{D66DC291-B6E8-A744-B4A4-D6CDD1E5CBC7}"/>
              </a:ext>
            </a:extLst>
          </p:cNvPr>
          <p:cNvSpPr txBox="1"/>
          <p:nvPr/>
        </p:nvSpPr>
        <p:spPr>
          <a:xfrm>
            <a:off x="558140" y="4595751"/>
            <a:ext cx="4291763" cy="646331"/>
          </a:xfrm>
          <a:prstGeom prst="rect">
            <a:avLst/>
          </a:prstGeom>
          <a:noFill/>
        </p:spPr>
        <p:txBody>
          <a:bodyPr wrap="square" rtlCol="0">
            <a:spAutoFit/>
          </a:bodyPr>
          <a:lstStyle/>
          <a:p>
            <a:r>
              <a:rPr lang="en-CA" dirty="0"/>
              <a:t>Table 1: R2 score of the original dataset</a:t>
            </a:r>
            <a:endParaRPr lang="en-US" dirty="0"/>
          </a:p>
          <a:p>
            <a:endParaRPr lang="en-US" dirty="0"/>
          </a:p>
        </p:txBody>
      </p:sp>
      <p:graphicFrame>
        <p:nvGraphicFramePr>
          <p:cNvPr id="6" name="Table 5">
            <a:extLst>
              <a:ext uri="{FF2B5EF4-FFF2-40B4-BE49-F238E27FC236}">
                <a16:creationId xmlns:a16="http://schemas.microsoft.com/office/drawing/2014/main" id="{4AAB331E-937C-AF4A-8FDA-9CA148CEE4B4}"/>
              </a:ext>
            </a:extLst>
          </p:cNvPr>
          <p:cNvGraphicFramePr>
            <a:graphicFrameLocks noGrp="1"/>
          </p:cNvGraphicFramePr>
          <p:nvPr>
            <p:extLst>
              <p:ext uri="{D42A27DB-BD31-4B8C-83A1-F6EECF244321}">
                <p14:modId xmlns:p14="http://schemas.microsoft.com/office/powerpoint/2010/main" val="939087858"/>
              </p:ext>
            </p:extLst>
          </p:nvPr>
        </p:nvGraphicFramePr>
        <p:xfrm>
          <a:off x="5854536" y="973780"/>
          <a:ext cx="3871356" cy="3431961"/>
        </p:xfrm>
        <a:graphic>
          <a:graphicData uri="http://schemas.openxmlformats.org/drawingml/2006/table">
            <a:tbl>
              <a:tblPr firstRow="1" firstCol="1" bandRow="1">
                <a:tableStyleId>{5C22544A-7EE6-4342-B048-85BDC9FD1C3A}</a:tableStyleId>
              </a:tblPr>
              <a:tblGrid>
                <a:gridCol w="1865993">
                  <a:extLst>
                    <a:ext uri="{9D8B030D-6E8A-4147-A177-3AD203B41FA5}">
                      <a16:colId xmlns:a16="http://schemas.microsoft.com/office/drawing/2014/main" val="3011912934"/>
                    </a:ext>
                  </a:extLst>
                </a:gridCol>
                <a:gridCol w="2005363">
                  <a:extLst>
                    <a:ext uri="{9D8B030D-6E8A-4147-A177-3AD203B41FA5}">
                      <a16:colId xmlns:a16="http://schemas.microsoft.com/office/drawing/2014/main" val="182553235"/>
                    </a:ext>
                  </a:extLst>
                </a:gridCol>
              </a:tblGrid>
              <a:tr h="254622">
                <a:tc>
                  <a:txBody>
                    <a:bodyPr/>
                    <a:lstStyle/>
                    <a:p>
                      <a:pPr marL="0" marR="0" algn="ctr">
                        <a:lnSpc>
                          <a:spcPct val="115000"/>
                        </a:lnSpc>
                        <a:spcBef>
                          <a:spcPts val="0"/>
                        </a:spcBef>
                        <a:spcAft>
                          <a:spcPts val="0"/>
                        </a:spcAft>
                      </a:pPr>
                      <a:r>
                        <a:rPr lang="en-CA" sz="800">
                          <a:effectLst/>
                        </a:rPr>
                        <a:t>Models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CA" sz="800">
                          <a:effectLst/>
                        </a:rPr>
                        <a:t>RMSE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18012982"/>
                  </a:ext>
                </a:extLst>
              </a:tr>
              <a:tr h="254622">
                <a:tc>
                  <a:txBody>
                    <a:bodyPr/>
                    <a:lstStyle/>
                    <a:p>
                      <a:pPr marL="0" marR="0" algn="ctr">
                        <a:lnSpc>
                          <a:spcPct val="115000"/>
                        </a:lnSpc>
                        <a:spcBef>
                          <a:spcPts val="0"/>
                        </a:spcBef>
                        <a:spcAft>
                          <a:spcPts val="0"/>
                        </a:spcAft>
                      </a:pPr>
                      <a:r>
                        <a:rPr lang="en-CA" sz="800">
                          <a:effectLst/>
                        </a:rPr>
                        <a:t> LR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dirty="0">
                          <a:effectLst/>
                        </a:rPr>
                        <a:t>5566.262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0252892"/>
                  </a:ext>
                </a:extLst>
              </a:tr>
              <a:tr h="254622">
                <a:tc>
                  <a:txBody>
                    <a:bodyPr/>
                    <a:lstStyle/>
                    <a:p>
                      <a:pPr marL="0" marR="0" algn="ctr">
                        <a:lnSpc>
                          <a:spcPct val="115000"/>
                        </a:lnSpc>
                        <a:spcBef>
                          <a:spcPts val="0"/>
                        </a:spcBef>
                        <a:spcAft>
                          <a:spcPts val="0"/>
                        </a:spcAft>
                      </a:pPr>
                      <a:r>
                        <a:rPr lang="en-CA" sz="800">
                          <a:effectLst/>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5566.288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3979235"/>
                  </a:ext>
                </a:extLst>
              </a:tr>
              <a:tr h="254622">
                <a:tc>
                  <a:txBody>
                    <a:bodyPr/>
                    <a:lstStyle/>
                    <a:p>
                      <a:pPr marL="0" marR="0" algn="ctr">
                        <a:lnSpc>
                          <a:spcPct val="115000"/>
                        </a:lnSpc>
                        <a:spcBef>
                          <a:spcPts val="0"/>
                        </a:spcBef>
                        <a:spcAft>
                          <a:spcPts val="0"/>
                        </a:spcAft>
                      </a:pPr>
                      <a:r>
                        <a:rPr lang="en-CA" sz="8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5566.216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04105751"/>
                  </a:ext>
                </a:extLst>
              </a:tr>
              <a:tr h="254622">
                <a:tc>
                  <a:txBody>
                    <a:bodyPr/>
                    <a:lstStyle/>
                    <a:p>
                      <a:pPr marL="0" marR="0" algn="ctr">
                        <a:lnSpc>
                          <a:spcPct val="115000"/>
                        </a:lnSpc>
                        <a:spcBef>
                          <a:spcPts val="0"/>
                        </a:spcBef>
                        <a:spcAft>
                          <a:spcPts val="0"/>
                        </a:spcAft>
                      </a:pPr>
                      <a:r>
                        <a:rPr lang="en-CA" sz="800">
                          <a:effectLst/>
                        </a:rPr>
                        <a:t>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5566.365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6569328"/>
                  </a:ext>
                </a:extLst>
              </a:tr>
              <a:tr h="323082">
                <a:tc>
                  <a:txBody>
                    <a:bodyPr/>
                    <a:lstStyle/>
                    <a:p>
                      <a:pPr marL="0" marR="0" algn="ctr">
                        <a:lnSpc>
                          <a:spcPct val="115000"/>
                        </a:lnSpc>
                        <a:spcBef>
                          <a:spcPts val="0"/>
                        </a:spcBef>
                        <a:spcAft>
                          <a:spcPts val="0"/>
                        </a:spcAft>
                      </a:pPr>
                      <a:r>
                        <a:rPr lang="en-CA" sz="800">
                          <a:effectLst/>
                        </a:rPr>
                        <a:t>KNR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2946.857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31808099"/>
                  </a:ext>
                </a:extLst>
              </a:tr>
              <a:tr h="254622">
                <a:tc>
                  <a:txBody>
                    <a:bodyPr/>
                    <a:lstStyle/>
                    <a:p>
                      <a:pPr marL="0" marR="0" algn="ctr">
                        <a:lnSpc>
                          <a:spcPct val="115000"/>
                        </a:lnSpc>
                        <a:spcBef>
                          <a:spcPts val="0"/>
                        </a:spcBef>
                        <a:spcAft>
                          <a:spcPts val="0"/>
                        </a:spcAft>
                      </a:pPr>
                      <a:r>
                        <a:rPr lang="en-CA" sz="800">
                          <a:effectLst/>
                        </a:rPr>
                        <a:t>DTR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dirty="0">
                          <a:effectLst/>
                        </a:rPr>
                        <a:t>3541.547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73722405"/>
                  </a:ext>
                </a:extLst>
              </a:tr>
              <a:tr h="254622">
                <a:tc>
                  <a:txBody>
                    <a:bodyPr/>
                    <a:lstStyle/>
                    <a:p>
                      <a:pPr marL="0" marR="0" algn="ctr">
                        <a:lnSpc>
                          <a:spcPct val="115000"/>
                        </a:lnSpc>
                        <a:spcBef>
                          <a:spcPts val="0"/>
                        </a:spcBef>
                        <a:spcAft>
                          <a:spcPts val="0"/>
                        </a:spcAft>
                      </a:pPr>
                      <a:r>
                        <a:rPr lang="en-CA" sz="800">
                          <a:effectLst/>
                        </a:rPr>
                        <a:t>SVR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11348.393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7471078"/>
                  </a:ext>
                </a:extLst>
              </a:tr>
              <a:tr h="254622">
                <a:tc>
                  <a:txBody>
                    <a:bodyPr/>
                    <a:lstStyle/>
                    <a:p>
                      <a:pPr marL="0" marR="0" algn="ctr">
                        <a:lnSpc>
                          <a:spcPct val="115000"/>
                        </a:lnSpc>
                        <a:spcBef>
                          <a:spcPts val="0"/>
                        </a:spcBef>
                        <a:spcAft>
                          <a:spcPts val="0"/>
                        </a:spcAft>
                      </a:pPr>
                      <a:r>
                        <a:rPr lang="en-CA" sz="800">
                          <a:effectLst/>
                        </a:rPr>
                        <a:t>ABR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7456.760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4063887"/>
                  </a:ext>
                </a:extLst>
              </a:tr>
              <a:tr h="254622">
                <a:tc>
                  <a:txBody>
                    <a:bodyPr/>
                    <a:lstStyle/>
                    <a:p>
                      <a:pPr marL="0" marR="0" algn="ctr">
                        <a:lnSpc>
                          <a:spcPct val="115000"/>
                        </a:lnSpc>
                        <a:spcBef>
                          <a:spcPts val="0"/>
                        </a:spcBef>
                        <a:spcAft>
                          <a:spcPts val="0"/>
                        </a:spcAft>
                      </a:pPr>
                      <a:r>
                        <a:rPr lang="en-CA" sz="800">
                          <a:effectLst/>
                        </a:rPr>
                        <a:t>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2464.032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6236205"/>
                  </a:ext>
                </a:extLst>
              </a:tr>
              <a:tr h="254622">
                <a:tc>
                  <a:txBody>
                    <a:bodyPr/>
                    <a:lstStyle/>
                    <a:p>
                      <a:pPr marL="0" marR="0" algn="ctr">
                        <a:lnSpc>
                          <a:spcPct val="115000"/>
                        </a:lnSpc>
                        <a:spcBef>
                          <a:spcPts val="0"/>
                        </a:spcBef>
                        <a:spcAft>
                          <a:spcPts val="0"/>
                        </a:spcAft>
                      </a:pPr>
                      <a:r>
                        <a:rPr lang="en-CA" sz="800">
                          <a:effectLst/>
                        </a:rPr>
                        <a:t>ETR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2472.653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82277534"/>
                  </a:ext>
                </a:extLst>
              </a:tr>
              <a:tr h="254622">
                <a:tc>
                  <a:txBody>
                    <a:bodyPr/>
                    <a:lstStyle/>
                    <a:p>
                      <a:pPr marL="0" marR="0" algn="ctr">
                        <a:lnSpc>
                          <a:spcPct val="115000"/>
                        </a:lnSpc>
                        <a:spcBef>
                          <a:spcPts val="0"/>
                        </a:spcBef>
                        <a:spcAft>
                          <a:spcPts val="0"/>
                        </a:spcAft>
                      </a:pPr>
                      <a:r>
                        <a:rPr lang="en-CA" sz="800">
                          <a:effectLst/>
                        </a:rPr>
                        <a:t>GBR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2408.301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01279269"/>
                  </a:ext>
                </a:extLst>
              </a:tr>
              <a:tr h="308037">
                <a:tc>
                  <a:txBody>
                    <a:bodyPr/>
                    <a:lstStyle/>
                    <a:p>
                      <a:pPr marL="0" marR="0" algn="ctr">
                        <a:lnSpc>
                          <a:spcPct val="115000"/>
                        </a:lnSpc>
                        <a:spcBef>
                          <a:spcPts val="0"/>
                        </a:spcBef>
                        <a:spcAft>
                          <a:spcPts val="0"/>
                        </a:spcAft>
                      </a:pPr>
                      <a:r>
                        <a:rPr lang="en-CA" sz="800">
                          <a:effectLst/>
                        </a:rPr>
                        <a:t>RFR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dirty="0">
                          <a:effectLst/>
                        </a:rPr>
                        <a:t>2474.418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556720"/>
                  </a:ext>
                </a:extLst>
              </a:tr>
            </a:tbl>
          </a:graphicData>
        </a:graphic>
      </p:graphicFrame>
      <p:sp>
        <p:nvSpPr>
          <p:cNvPr id="7" name="TextBox 6">
            <a:extLst>
              <a:ext uri="{FF2B5EF4-FFF2-40B4-BE49-F238E27FC236}">
                <a16:creationId xmlns:a16="http://schemas.microsoft.com/office/drawing/2014/main" id="{C9145C19-9322-F44D-8E9A-3D63FB561BF9}"/>
              </a:ext>
            </a:extLst>
          </p:cNvPr>
          <p:cNvSpPr txBox="1"/>
          <p:nvPr/>
        </p:nvSpPr>
        <p:spPr>
          <a:xfrm>
            <a:off x="6329548" y="4595751"/>
            <a:ext cx="3621376" cy="646331"/>
          </a:xfrm>
          <a:prstGeom prst="rect">
            <a:avLst/>
          </a:prstGeom>
          <a:noFill/>
        </p:spPr>
        <p:txBody>
          <a:bodyPr wrap="none" rtlCol="0">
            <a:spAutoFit/>
          </a:bodyPr>
          <a:lstStyle/>
          <a:p>
            <a:r>
              <a:rPr lang="en-CA" dirty="0"/>
              <a:t>Table 2: RMSE of the original dataset</a:t>
            </a:r>
            <a:endParaRPr lang="en-US" dirty="0"/>
          </a:p>
          <a:p>
            <a:endParaRPr lang="en-US" dirty="0"/>
          </a:p>
        </p:txBody>
      </p:sp>
    </p:spTree>
    <p:extLst>
      <p:ext uri="{BB962C8B-B14F-4D97-AF65-F5344CB8AC3E}">
        <p14:creationId xmlns:p14="http://schemas.microsoft.com/office/powerpoint/2010/main" val="309248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E84C-A93F-5041-8191-267F1129F4C0}"/>
              </a:ext>
            </a:extLst>
          </p:cNvPr>
          <p:cNvSpPr>
            <a:spLocks noGrp="1"/>
          </p:cNvSpPr>
          <p:nvPr>
            <p:ph type="title"/>
          </p:nvPr>
        </p:nvSpPr>
        <p:spPr>
          <a:xfrm>
            <a:off x="838200" y="510639"/>
            <a:ext cx="10515600" cy="1180049"/>
          </a:xfrm>
        </p:spPr>
        <p:txBody>
          <a:bodyPr>
            <a:normAutofit fontScale="90000"/>
          </a:bodyPr>
          <a:lstStyle/>
          <a:p>
            <a:pPr algn="ctr"/>
            <a:br>
              <a:rPr lang="en-US" dirty="0"/>
            </a:br>
            <a:endParaRPr lang="en-US" dirty="0"/>
          </a:p>
        </p:txBody>
      </p:sp>
      <p:graphicFrame>
        <p:nvGraphicFramePr>
          <p:cNvPr id="12" name="Content Placeholder 11">
            <a:extLst>
              <a:ext uri="{FF2B5EF4-FFF2-40B4-BE49-F238E27FC236}">
                <a16:creationId xmlns:a16="http://schemas.microsoft.com/office/drawing/2014/main" id="{F98D7CDB-51C0-7540-9D9C-420A1ADA00B1}"/>
              </a:ext>
            </a:extLst>
          </p:cNvPr>
          <p:cNvGraphicFramePr>
            <a:graphicFrameLocks noGrp="1"/>
          </p:cNvGraphicFramePr>
          <p:nvPr>
            <p:ph idx="1"/>
            <p:extLst>
              <p:ext uri="{D42A27DB-BD31-4B8C-83A1-F6EECF244321}">
                <p14:modId xmlns:p14="http://schemas.microsoft.com/office/powerpoint/2010/main" val="2865558864"/>
              </p:ext>
            </p:extLst>
          </p:nvPr>
        </p:nvGraphicFramePr>
        <p:xfrm>
          <a:off x="1527555" y="1100663"/>
          <a:ext cx="3401161" cy="3350628"/>
        </p:xfrm>
        <a:graphic>
          <a:graphicData uri="http://schemas.openxmlformats.org/drawingml/2006/table">
            <a:tbl>
              <a:tblPr firstRow="1" firstCol="1" bandRow="1">
                <a:tableStyleId>{5C22544A-7EE6-4342-B048-85BDC9FD1C3A}</a:tableStyleId>
              </a:tblPr>
              <a:tblGrid>
                <a:gridCol w="1639360">
                  <a:extLst>
                    <a:ext uri="{9D8B030D-6E8A-4147-A177-3AD203B41FA5}">
                      <a16:colId xmlns:a16="http://schemas.microsoft.com/office/drawing/2014/main" val="2497620730"/>
                    </a:ext>
                  </a:extLst>
                </a:gridCol>
                <a:gridCol w="1761801">
                  <a:extLst>
                    <a:ext uri="{9D8B030D-6E8A-4147-A177-3AD203B41FA5}">
                      <a16:colId xmlns:a16="http://schemas.microsoft.com/office/drawing/2014/main" val="3001319158"/>
                    </a:ext>
                  </a:extLst>
                </a:gridCol>
              </a:tblGrid>
              <a:tr h="252518">
                <a:tc>
                  <a:txBody>
                    <a:bodyPr/>
                    <a:lstStyle/>
                    <a:p>
                      <a:pPr marL="0" marR="0" algn="ctr">
                        <a:lnSpc>
                          <a:spcPct val="115000"/>
                        </a:lnSpc>
                        <a:spcBef>
                          <a:spcPts val="0"/>
                        </a:spcBef>
                        <a:spcAft>
                          <a:spcPts val="0"/>
                        </a:spcAft>
                      </a:pPr>
                      <a:r>
                        <a:rPr lang="en-CA" sz="800">
                          <a:effectLst/>
                        </a:rPr>
                        <a:t>Models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CA" sz="800">
                          <a:effectLst/>
                        </a:rPr>
                        <a:t>R2 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71921232"/>
                  </a:ext>
                </a:extLst>
              </a:tr>
              <a:tr h="252518">
                <a:tc>
                  <a:txBody>
                    <a:bodyPr/>
                    <a:lstStyle/>
                    <a:p>
                      <a:pPr marL="0" marR="0" algn="ctr">
                        <a:lnSpc>
                          <a:spcPct val="115000"/>
                        </a:lnSpc>
                        <a:spcBef>
                          <a:spcPts val="0"/>
                        </a:spcBef>
                        <a:spcAft>
                          <a:spcPts val="0"/>
                        </a:spcAft>
                      </a:pPr>
                      <a:r>
                        <a:rPr lang="en-CA" sz="800">
                          <a:effectLst/>
                        </a:rPr>
                        <a:t> LR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0.684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0361713"/>
                  </a:ext>
                </a:extLst>
              </a:tr>
              <a:tr h="252518">
                <a:tc>
                  <a:txBody>
                    <a:bodyPr/>
                    <a:lstStyle/>
                    <a:p>
                      <a:pPr marL="0" marR="0" algn="ctr">
                        <a:lnSpc>
                          <a:spcPct val="115000"/>
                        </a:lnSpc>
                        <a:spcBef>
                          <a:spcPts val="0"/>
                        </a:spcBef>
                        <a:spcAft>
                          <a:spcPts val="0"/>
                        </a:spcAft>
                      </a:pPr>
                      <a:r>
                        <a:rPr lang="en-CA" sz="800">
                          <a:effectLst/>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0.684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94080986"/>
                  </a:ext>
                </a:extLst>
              </a:tr>
              <a:tr h="252518">
                <a:tc>
                  <a:txBody>
                    <a:bodyPr/>
                    <a:lstStyle/>
                    <a:p>
                      <a:pPr marL="0" marR="0" algn="ctr">
                        <a:lnSpc>
                          <a:spcPct val="115000"/>
                        </a:lnSpc>
                        <a:spcBef>
                          <a:spcPts val="0"/>
                        </a:spcBef>
                        <a:spcAft>
                          <a:spcPts val="0"/>
                        </a:spcAft>
                      </a:pPr>
                      <a:r>
                        <a:rPr lang="en-CA" sz="8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0.684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0985487"/>
                  </a:ext>
                </a:extLst>
              </a:tr>
              <a:tr h="252518">
                <a:tc>
                  <a:txBody>
                    <a:bodyPr/>
                    <a:lstStyle/>
                    <a:p>
                      <a:pPr marL="0" marR="0" algn="ctr">
                        <a:lnSpc>
                          <a:spcPct val="115000"/>
                        </a:lnSpc>
                        <a:spcBef>
                          <a:spcPts val="0"/>
                        </a:spcBef>
                        <a:spcAft>
                          <a:spcPts val="0"/>
                        </a:spcAft>
                      </a:pPr>
                      <a:r>
                        <a:rPr lang="en-CA" sz="800">
                          <a:effectLst/>
                        </a:rPr>
                        <a:t>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0.684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38548668"/>
                  </a:ext>
                </a:extLst>
              </a:tr>
              <a:tr h="320412">
                <a:tc>
                  <a:txBody>
                    <a:bodyPr/>
                    <a:lstStyle/>
                    <a:p>
                      <a:pPr marL="0" marR="0" algn="ctr">
                        <a:lnSpc>
                          <a:spcPct val="115000"/>
                        </a:lnSpc>
                        <a:spcBef>
                          <a:spcPts val="0"/>
                        </a:spcBef>
                        <a:spcAft>
                          <a:spcPts val="0"/>
                        </a:spcAft>
                      </a:pPr>
                      <a:r>
                        <a:rPr lang="en-CA" sz="800">
                          <a:effectLst/>
                        </a:rPr>
                        <a:t>KNR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0.918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7465523"/>
                  </a:ext>
                </a:extLst>
              </a:tr>
              <a:tr h="252518">
                <a:tc>
                  <a:txBody>
                    <a:bodyPr/>
                    <a:lstStyle/>
                    <a:p>
                      <a:pPr marL="0" marR="0" algn="ctr">
                        <a:lnSpc>
                          <a:spcPct val="115000"/>
                        </a:lnSpc>
                        <a:spcBef>
                          <a:spcPts val="0"/>
                        </a:spcBef>
                        <a:spcAft>
                          <a:spcPts val="0"/>
                        </a:spcAft>
                      </a:pPr>
                      <a:r>
                        <a:rPr lang="en-CA" sz="800">
                          <a:effectLst/>
                        </a:rPr>
                        <a:t>DTR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0.847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59587163"/>
                  </a:ext>
                </a:extLst>
              </a:tr>
              <a:tr h="252518">
                <a:tc>
                  <a:txBody>
                    <a:bodyPr/>
                    <a:lstStyle/>
                    <a:p>
                      <a:pPr marL="0" marR="0" algn="ctr">
                        <a:lnSpc>
                          <a:spcPct val="115000"/>
                        </a:lnSpc>
                        <a:spcBef>
                          <a:spcPts val="0"/>
                        </a:spcBef>
                        <a:spcAft>
                          <a:spcPts val="0"/>
                        </a:spcAft>
                      </a:pPr>
                      <a:r>
                        <a:rPr lang="en-CA" sz="800">
                          <a:effectLst/>
                        </a:rPr>
                        <a:t>SVR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76974629"/>
                  </a:ext>
                </a:extLst>
              </a:tr>
              <a:tr h="252518">
                <a:tc>
                  <a:txBody>
                    <a:bodyPr/>
                    <a:lstStyle/>
                    <a:p>
                      <a:pPr marL="0" marR="0" algn="ctr">
                        <a:lnSpc>
                          <a:spcPct val="115000"/>
                        </a:lnSpc>
                        <a:spcBef>
                          <a:spcPts val="0"/>
                        </a:spcBef>
                        <a:spcAft>
                          <a:spcPts val="0"/>
                        </a:spcAft>
                      </a:pPr>
                      <a:r>
                        <a:rPr lang="en-CA" sz="800">
                          <a:effectLst/>
                        </a:rPr>
                        <a:t>ABR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0.676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9355073"/>
                  </a:ext>
                </a:extLst>
              </a:tr>
              <a:tr h="252518">
                <a:tc>
                  <a:txBody>
                    <a:bodyPr/>
                    <a:lstStyle/>
                    <a:p>
                      <a:pPr marL="0" marR="0" algn="ctr">
                        <a:lnSpc>
                          <a:spcPct val="115000"/>
                        </a:lnSpc>
                        <a:spcBef>
                          <a:spcPts val="0"/>
                        </a:spcBef>
                        <a:spcAft>
                          <a:spcPts val="0"/>
                        </a:spcAft>
                      </a:pPr>
                      <a:r>
                        <a:rPr lang="en-CA" sz="800">
                          <a:effectLst/>
                        </a:rPr>
                        <a:t>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0.920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3610845"/>
                  </a:ext>
                </a:extLst>
              </a:tr>
              <a:tr h="252518">
                <a:tc>
                  <a:txBody>
                    <a:bodyPr/>
                    <a:lstStyle/>
                    <a:p>
                      <a:pPr marL="0" marR="0" algn="ctr">
                        <a:lnSpc>
                          <a:spcPct val="115000"/>
                        </a:lnSpc>
                        <a:spcBef>
                          <a:spcPts val="0"/>
                        </a:spcBef>
                        <a:spcAft>
                          <a:spcPts val="0"/>
                        </a:spcAft>
                      </a:pPr>
                      <a:r>
                        <a:rPr lang="en-CA" sz="800">
                          <a:effectLst/>
                        </a:rPr>
                        <a:t>ETR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0.924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363740"/>
                  </a:ext>
                </a:extLst>
              </a:tr>
              <a:tr h="252518">
                <a:tc>
                  <a:txBody>
                    <a:bodyPr/>
                    <a:lstStyle/>
                    <a:p>
                      <a:pPr marL="0" marR="0" algn="ctr">
                        <a:lnSpc>
                          <a:spcPct val="115000"/>
                        </a:lnSpc>
                        <a:spcBef>
                          <a:spcPts val="0"/>
                        </a:spcBef>
                        <a:spcAft>
                          <a:spcPts val="0"/>
                        </a:spcAft>
                      </a:pPr>
                      <a:r>
                        <a:rPr lang="en-CA" sz="800">
                          <a:effectLst/>
                        </a:rPr>
                        <a:t>GBR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0.867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03056037"/>
                  </a:ext>
                </a:extLst>
              </a:tr>
              <a:tr h="252518">
                <a:tc>
                  <a:txBody>
                    <a:bodyPr/>
                    <a:lstStyle/>
                    <a:p>
                      <a:pPr marL="0" marR="0" algn="ctr">
                        <a:lnSpc>
                          <a:spcPct val="115000"/>
                        </a:lnSpc>
                        <a:spcBef>
                          <a:spcPts val="0"/>
                        </a:spcBef>
                        <a:spcAft>
                          <a:spcPts val="0"/>
                        </a:spcAft>
                      </a:pPr>
                      <a:r>
                        <a:rPr lang="en-CA" sz="800">
                          <a:effectLst/>
                        </a:rPr>
                        <a:t>RFR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dirty="0">
                          <a:effectLst/>
                        </a:rPr>
                        <a:t>0.921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74599142"/>
                  </a:ext>
                </a:extLst>
              </a:tr>
            </a:tbl>
          </a:graphicData>
        </a:graphic>
      </p:graphicFrame>
      <p:graphicFrame>
        <p:nvGraphicFramePr>
          <p:cNvPr id="13" name="Table 12">
            <a:extLst>
              <a:ext uri="{FF2B5EF4-FFF2-40B4-BE49-F238E27FC236}">
                <a16:creationId xmlns:a16="http://schemas.microsoft.com/office/drawing/2014/main" id="{E03075E2-F6A2-C346-9B61-10BE952BC912}"/>
              </a:ext>
            </a:extLst>
          </p:cNvPr>
          <p:cNvGraphicFramePr>
            <a:graphicFrameLocks noGrp="1"/>
          </p:cNvGraphicFramePr>
          <p:nvPr>
            <p:extLst>
              <p:ext uri="{D42A27DB-BD31-4B8C-83A1-F6EECF244321}">
                <p14:modId xmlns:p14="http://schemas.microsoft.com/office/powerpoint/2010/main" val="494008351"/>
              </p:ext>
            </p:extLst>
          </p:nvPr>
        </p:nvGraphicFramePr>
        <p:xfrm>
          <a:off x="7641315" y="1152781"/>
          <a:ext cx="3503220" cy="3350628"/>
        </p:xfrm>
        <a:graphic>
          <a:graphicData uri="http://schemas.openxmlformats.org/drawingml/2006/table">
            <a:tbl>
              <a:tblPr firstRow="1" firstCol="1" bandRow="1">
                <a:tableStyleId>{5C22544A-7EE6-4342-B048-85BDC9FD1C3A}</a:tableStyleId>
              </a:tblPr>
              <a:tblGrid>
                <a:gridCol w="1541190">
                  <a:extLst>
                    <a:ext uri="{9D8B030D-6E8A-4147-A177-3AD203B41FA5}">
                      <a16:colId xmlns:a16="http://schemas.microsoft.com/office/drawing/2014/main" val="2982143241"/>
                    </a:ext>
                  </a:extLst>
                </a:gridCol>
                <a:gridCol w="1962030">
                  <a:extLst>
                    <a:ext uri="{9D8B030D-6E8A-4147-A177-3AD203B41FA5}">
                      <a16:colId xmlns:a16="http://schemas.microsoft.com/office/drawing/2014/main" val="2570783715"/>
                    </a:ext>
                  </a:extLst>
                </a:gridCol>
              </a:tblGrid>
              <a:tr h="252518">
                <a:tc>
                  <a:txBody>
                    <a:bodyPr/>
                    <a:lstStyle/>
                    <a:p>
                      <a:pPr marL="0" marR="0" algn="ctr">
                        <a:lnSpc>
                          <a:spcPct val="115000"/>
                        </a:lnSpc>
                        <a:spcBef>
                          <a:spcPts val="0"/>
                        </a:spcBef>
                        <a:spcAft>
                          <a:spcPts val="0"/>
                        </a:spcAft>
                      </a:pPr>
                      <a:r>
                        <a:rPr lang="en-CA" sz="800" dirty="0">
                          <a:effectLst/>
                        </a:rPr>
                        <a:t>Models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CA" sz="800" dirty="0">
                          <a:effectLst/>
                        </a:rPr>
                        <a:t>RMSE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96684015"/>
                  </a:ext>
                </a:extLst>
              </a:tr>
              <a:tr h="252518">
                <a:tc>
                  <a:txBody>
                    <a:bodyPr/>
                    <a:lstStyle/>
                    <a:p>
                      <a:pPr marL="0" marR="0" algn="ctr">
                        <a:lnSpc>
                          <a:spcPct val="115000"/>
                        </a:lnSpc>
                        <a:spcBef>
                          <a:spcPts val="0"/>
                        </a:spcBef>
                        <a:spcAft>
                          <a:spcPts val="0"/>
                        </a:spcAft>
                      </a:pPr>
                      <a:r>
                        <a:rPr lang="en-CA" sz="800">
                          <a:effectLst/>
                        </a:rPr>
                        <a:t> LR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5566.282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42516405"/>
                  </a:ext>
                </a:extLst>
              </a:tr>
              <a:tr h="252518">
                <a:tc>
                  <a:txBody>
                    <a:bodyPr/>
                    <a:lstStyle/>
                    <a:p>
                      <a:pPr marL="0" marR="0" algn="ctr">
                        <a:lnSpc>
                          <a:spcPct val="115000"/>
                        </a:lnSpc>
                        <a:spcBef>
                          <a:spcPts val="0"/>
                        </a:spcBef>
                        <a:spcAft>
                          <a:spcPts val="0"/>
                        </a:spcAft>
                      </a:pPr>
                      <a:r>
                        <a:rPr lang="en-CA" sz="800">
                          <a:effectLst/>
                        </a:rPr>
                        <a: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5566.288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61513090"/>
                  </a:ext>
                </a:extLst>
              </a:tr>
              <a:tr h="252518">
                <a:tc>
                  <a:txBody>
                    <a:bodyPr/>
                    <a:lstStyle/>
                    <a:p>
                      <a:pPr marL="0" marR="0" algn="ctr">
                        <a:lnSpc>
                          <a:spcPct val="115000"/>
                        </a:lnSpc>
                        <a:spcBef>
                          <a:spcPts val="0"/>
                        </a:spcBef>
                        <a:spcAft>
                          <a:spcPts val="0"/>
                        </a:spcAft>
                      </a:pPr>
                      <a:r>
                        <a:rPr lang="en-CA" sz="800">
                          <a:effectLst/>
                        </a:rPr>
                        <a:t>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5566.216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693244"/>
                  </a:ext>
                </a:extLst>
              </a:tr>
              <a:tr h="252518">
                <a:tc>
                  <a:txBody>
                    <a:bodyPr/>
                    <a:lstStyle/>
                    <a:p>
                      <a:pPr marL="0" marR="0" algn="ctr">
                        <a:lnSpc>
                          <a:spcPct val="115000"/>
                        </a:lnSpc>
                        <a:spcBef>
                          <a:spcPts val="0"/>
                        </a:spcBef>
                        <a:spcAft>
                          <a:spcPts val="0"/>
                        </a:spcAft>
                      </a:pPr>
                      <a:r>
                        <a:rPr lang="en-CA" sz="800">
                          <a:effectLst/>
                        </a:rPr>
                        <a:t>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dirty="0">
                          <a:effectLst/>
                        </a:rPr>
                        <a:t>5566.365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9578068"/>
                  </a:ext>
                </a:extLst>
              </a:tr>
              <a:tr h="320412">
                <a:tc>
                  <a:txBody>
                    <a:bodyPr/>
                    <a:lstStyle/>
                    <a:p>
                      <a:pPr marL="0" marR="0" algn="ctr">
                        <a:lnSpc>
                          <a:spcPct val="115000"/>
                        </a:lnSpc>
                        <a:spcBef>
                          <a:spcPts val="0"/>
                        </a:spcBef>
                        <a:spcAft>
                          <a:spcPts val="0"/>
                        </a:spcAft>
                      </a:pPr>
                      <a:r>
                        <a:rPr lang="en-CA" sz="800">
                          <a:effectLst/>
                        </a:rPr>
                        <a:t>KNR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2946.857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3376629"/>
                  </a:ext>
                </a:extLst>
              </a:tr>
              <a:tr h="252518">
                <a:tc>
                  <a:txBody>
                    <a:bodyPr/>
                    <a:lstStyle/>
                    <a:p>
                      <a:pPr marL="0" marR="0" algn="ctr">
                        <a:lnSpc>
                          <a:spcPct val="115000"/>
                        </a:lnSpc>
                        <a:spcBef>
                          <a:spcPts val="0"/>
                        </a:spcBef>
                        <a:spcAft>
                          <a:spcPts val="0"/>
                        </a:spcAft>
                      </a:pPr>
                      <a:r>
                        <a:rPr lang="en-CA" sz="800" dirty="0">
                          <a:effectLst/>
                        </a:rPr>
                        <a:t>DTR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3453.756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8970084"/>
                  </a:ext>
                </a:extLst>
              </a:tr>
              <a:tr h="252518">
                <a:tc>
                  <a:txBody>
                    <a:bodyPr/>
                    <a:lstStyle/>
                    <a:p>
                      <a:pPr marL="0" marR="0" algn="ctr">
                        <a:lnSpc>
                          <a:spcPct val="115000"/>
                        </a:lnSpc>
                        <a:spcBef>
                          <a:spcPts val="0"/>
                        </a:spcBef>
                        <a:spcAft>
                          <a:spcPts val="0"/>
                        </a:spcAft>
                      </a:pPr>
                      <a:r>
                        <a:rPr lang="en-CA" sz="800">
                          <a:effectLst/>
                        </a:rPr>
                        <a:t>SVR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11348.393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27002938"/>
                  </a:ext>
                </a:extLst>
              </a:tr>
              <a:tr h="252518">
                <a:tc>
                  <a:txBody>
                    <a:bodyPr/>
                    <a:lstStyle/>
                    <a:p>
                      <a:pPr marL="0" marR="0" algn="ctr">
                        <a:lnSpc>
                          <a:spcPct val="115000"/>
                        </a:lnSpc>
                        <a:spcBef>
                          <a:spcPts val="0"/>
                        </a:spcBef>
                        <a:spcAft>
                          <a:spcPts val="0"/>
                        </a:spcAft>
                      </a:pPr>
                      <a:r>
                        <a:rPr lang="en-CA" sz="800">
                          <a:effectLst/>
                        </a:rPr>
                        <a:t>ABR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5971.693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34199257"/>
                  </a:ext>
                </a:extLst>
              </a:tr>
              <a:tr h="252518">
                <a:tc>
                  <a:txBody>
                    <a:bodyPr/>
                    <a:lstStyle/>
                    <a:p>
                      <a:pPr marL="0" marR="0" algn="ctr">
                        <a:lnSpc>
                          <a:spcPct val="115000"/>
                        </a:lnSpc>
                        <a:spcBef>
                          <a:spcPts val="0"/>
                        </a:spcBef>
                        <a:spcAft>
                          <a:spcPts val="0"/>
                        </a:spcAft>
                      </a:pPr>
                      <a:r>
                        <a:rPr lang="en-CA" sz="800">
                          <a:effectLst/>
                        </a:rPr>
                        <a:t>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2476.385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08913087"/>
                  </a:ext>
                </a:extLst>
              </a:tr>
              <a:tr h="252518">
                <a:tc>
                  <a:txBody>
                    <a:bodyPr/>
                    <a:lstStyle/>
                    <a:p>
                      <a:pPr marL="0" marR="0" algn="ctr">
                        <a:lnSpc>
                          <a:spcPct val="115000"/>
                        </a:lnSpc>
                        <a:spcBef>
                          <a:spcPts val="0"/>
                        </a:spcBef>
                        <a:spcAft>
                          <a:spcPts val="0"/>
                        </a:spcAft>
                      </a:pPr>
                      <a:r>
                        <a:rPr lang="en-CA" sz="800">
                          <a:effectLst/>
                        </a:rPr>
                        <a:t>ETR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2451.979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55311620"/>
                  </a:ext>
                </a:extLst>
              </a:tr>
              <a:tr h="252518">
                <a:tc>
                  <a:txBody>
                    <a:bodyPr/>
                    <a:lstStyle/>
                    <a:p>
                      <a:pPr marL="0" marR="0" algn="ctr">
                        <a:lnSpc>
                          <a:spcPct val="115000"/>
                        </a:lnSpc>
                        <a:spcBef>
                          <a:spcPts val="0"/>
                        </a:spcBef>
                        <a:spcAft>
                          <a:spcPts val="0"/>
                        </a:spcAft>
                      </a:pPr>
                      <a:r>
                        <a:rPr lang="en-CA" sz="800">
                          <a:effectLst/>
                        </a:rPr>
                        <a:t>GBR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a:effectLst/>
                        </a:rPr>
                        <a:t>2411.199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8517338"/>
                  </a:ext>
                </a:extLst>
              </a:tr>
              <a:tr h="252518">
                <a:tc>
                  <a:txBody>
                    <a:bodyPr/>
                    <a:lstStyle/>
                    <a:p>
                      <a:pPr marL="0" marR="0" algn="ctr">
                        <a:lnSpc>
                          <a:spcPct val="115000"/>
                        </a:lnSpc>
                        <a:spcBef>
                          <a:spcPts val="0"/>
                        </a:spcBef>
                        <a:spcAft>
                          <a:spcPts val="0"/>
                        </a:spcAft>
                      </a:pPr>
                      <a:r>
                        <a:rPr lang="en-CA" sz="800">
                          <a:effectLst/>
                        </a:rPr>
                        <a:t>RFR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CA" sz="800" dirty="0">
                          <a:effectLst/>
                        </a:rPr>
                        <a:t>2468.806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6870945"/>
                  </a:ext>
                </a:extLst>
              </a:tr>
            </a:tbl>
          </a:graphicData>
        </a:graphic>
      </p:graphicFrame>
      <p:sp>
        <p:nvSpPr>
          <p:cNvPr id="14" name="TextBox 13">
            <a:extLst>
              <a:ext uri="{FF2B5EF4-FFF2-40B4-BE49-F238E27FC236}">
                <a16:creationId xmlns:a16="http://schemas.microsoft.com/office/drawing/2014/main" id="{021D8DF0-7174-0A41-BDC4-E08DCC97B442}"/>
              </a:ext>
            </a:extLst>
          </p:cNvPr>
          <p:cNvSpPr txBox="1"/>
          <p:nvPr/>
        </p:nvSpPr>
        <p:spPr>
          <a:xfrm>
            <a:off x="7505439" y="4733048"/>
            <a:ext cx="3848361" cy="646331"/>
          </a:xfrm>
          <a:prstGeom prst="rect">
            <a:avLst/>
          </a:prstGeom>
          <a:noFill/>
        </p:spPr>
        <p:txBody>
          <a:bodyPr wrap="none" rtlCol="0">
            <a:spAutoFit/>
          </a:bodyPr>
          <a:lstStyle/>
          <a:p>
            <a:r>
              <a:rPr lang="en-CA" dirty="0"/>
              <a:t>Table 4: RMSE after PCA on the dataset</a:t>
            </a:r>
            <a:endParaRPr lang="en-US" dirty="0"/>
          </a:p>
          <a:p>
            <a:endParaRPr lang="en-US" dirty="0"/>
          </a:p>
        </p:txBody>
      </p:sp>
      <p:sp>
        <p:nvSpPr>
          <p:cNvPr id="15" name="TextBox 14">
            <a:extLst>
              <a:ext uri="{FF2B5EF4-FFF2-40B4-BE49-F238E27FC236}">
                <a16:creationId xmlns:a16="http://schemas.microsoft.com/office/drawing/2014/main" id="{850AE408-1E18-0643-98B0-5A8423B71F44}"/>
              </a:ext>
            </a:extLst>
          </p:cNvPr>
          <p:cNvSpPr txBox="1"/>
          <p:nvPr/>
        </p:nvSpPr>
        <p:spPr>
          <a:xfrm>
            <a:off x="1202227" y="4731315"/>
            <a:ext cx="4051815" cy="646331"/>
          </a:xfrm>
          <a:prstGeom prst="rect">
            <a:avLst/>
          </a:prstGeom>
          <a:noFill/>
        </p:spPr>
        <p:txBody>
          <a:bodyPr wrap="none" rtlCol="0">
            <a:spAutoFit/>
          </a:bodyPr>
          <a:lstStyle/>
          <a:p>
            <a:r>
              <a:rPr lang="en-CA" dirty="0"/>
              <a:t>Table 3: R2 score after PCA of the dataset</a:t>
            </a:r>
            <a:endParaRPr lang="en-US" dirty="0"/>
          </a:p>
          <a:p>
            <a:endParaRPr lang="en-US" dirty="0"/>
          </a:p>
        </p:txBody>
      </p:sp>
      <p:sp>
        <p:nvSpPr>
          <p:cNvPr id="16" name="TextBox 15">
            <a:extLst>
              <a:ext uri="{FF2B5EF4-FFF2-40B4-BE49-F238E27FC236}">
                <a16:creationId xmlns:a16="http://schemas.microsoft.com/office/drawing/2014/main" id="{6F9A60C1-4EA6-3047-AA7B-D47E4469D72F}"/>
              </a:ext>
            </a:extLst>
          </p:cNvPr>
          <p:cNvSpPr txBox="1"/>
          <p:nvPr/>
        </p:nvSpPr>
        <p:spPr>
          <a:xfrm>
            <a:off x="618506" y="5397173"/>
            <a:ext cx="10735294" cy="1200329"/>
          </a:xfrm>
          <a:prstGeom prst="rect">
            <a:avLst/>
          </a:prstGeom>
          <a:noFill/>
        </p:spPr>
        <p:txBody>
          <a:bodyPr wrap="square" rtlCol="0">
            <a:spAutoFit/>
          </a:bodyPr>
          <a:lstStyle/>
          <a:p>
            <a:r>
              <a:rPr lang="en-US" sz="2400" dirty="0"/>
              <a:t>We found that extra tree regressor and random forest regressor have the more then 90% accuracy</a:t>
            </a:r>
            <a:r>
              <a:rPr lang="en-CA" sz="2400" dirty="0"/>
              <a:t> and the smallest root mean square error that’s why we build the predication model using extra tree regressor.</a:t>
            </a:r>
            <a:r>
              <a:rPr lang="en-US" sz="2400" dirty="0">
                <a:effectLst/>
              </a:rPr>
              <a:t> </a:t>
            </a:r>
            <a:endParaRPr lang="en-US" sz="2400" dirty="0"/>
          </a:p>
        </p:txBody>
      </p:sp>
    </p:spTree>
    <p:extLst>
      <p:ext uri="{BB962C8B-B14F-4D97-AF65-F5344CB8AC3E}">
        <p14:creationId xmlns:p14="http://schemas.microsoft.com/office/powerpoint/2010/main" val="2892593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669</Words>
  <Application>Microsoft Macintosh PowerPoint</Application>
  <PresentationFormat>Widescreen</PresentationFormat>
  <Paragraphs>153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PowerPoint Presentation</vt:lpstr>
      <vt:lpstr>Abstract</vt:lpstr>
      <vt:lpstr>Dataset</vt:lpstr>
      <vt:lpstr> Pre-Processing </vt:lpstr>
      <vt:lpstr> Feature Engineering  </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cp:revision>
  <dcterms:created xsi:type="dcterms:W3CDTF">2021-12-02T01:30:55Z</dcterms:created>
  <dcterms:modified xsi:type="dcterms:W3CDTF">2021-12-02T19:38:51Z</dcterms:modified>
</cp:coreProperties>
</file>