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90" r:id="rId3"/>
    <p:sldId id="284" r:id="rId4"/>
    <p:sldId id="282" r:id="rId5"/>
    <p:sldId id="280" r:id="rId6"/>
    <p:sldId id="283" r:id="rId7"/>
    <p:sldId id="288" r:id="rId8"/>
    <p:sldId id="289" r:id="rId9"/>
    <p:sldId id="260" r:id="rId10"/>
    <p:sldId id="285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86" r:id="rId23"/>
    <p:sldId id="274" r:id="rId24"/>
    <p:sldId id="275" r:id="rId25"/>
    <p:sldId id="276" r:id="rId26"/>
    <p:sldId id="287" r:id="rId27"/>
    <p:sldId id="277" r:id="rId28"/>
    <p:sldId id="278" r:id="rId29"/>
  </p:sldIdLst>
  <p:sldSz cx="9144000" cy="6858000" type="screen4x3"/>
  <p:notesSz cx="6797675" cy="9926638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charset="0"/>
        <a:ea typeface="Arial" charset="0"/>
        <a:sym typeface="Arial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6" autoAdjust="0"/>
    <p:restoredTop sz="76682" autoAdjust="0"/>
  </p:normalViewPr>
  <p:slideViewPr>
    <p:cSldViewPr>
      <p:cViewPr varScale="1">
        <p:scale>
          <a:sx n="88" d="100"/>
          <a:sy n="88" d="100"/>
        </p:scale>
        <p:origin x="17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Верхний колонтитул 10487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endParaRPr lang="zh-CN" altLang="en-US" sz="1200"/>
          </a:p>
        </p:txBody>
      </p:sp>
      <p:sp>
        <p:nvSpPr>
          <p:cNvPr id="1048699" name="Дата 1048750"/>
          <p:cNvSpPr>
            <a:spLocks noGrp="1"/>
          </p:cNvSpPr>
          <p:nvPr>
            <p:ph type="dt" sz="quarter" idx="1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/>
            <a:fld id="{566ABCEB-ACFC-4714-9973-3DA970169C29}" type="datetime1">
              <a:rPr lang="zh-CN" altLang="en-US" sz="1200"/>
              <a:pPr lvl="0" algn="r"/>
              <a:t>2023/9/5</a:t>
            </a:fld>
            <a:endParaRPr lang="zh-CN" altLang="en-US" sz="1200"/>
          </a:p>
        </p:txBody>
      </p:sp>
      <p:sp>
        <p:nvSpPr>
          <p:cNvPr id="1048700" name="Нижний колонтитул 1048751"/>
          <p:cNvSpPr>
            <a:spLocks noGrp="1"/>
          </p:cNvSpPr>
          <p:nvPr>
            <p:ph type="ftr" sz="quarter" idx="2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/>
            <a:endParaRPr lang="zh-CN" altLang="en-US" sz="1200"/>
          </a:p>
        </p:txBody>
      </p:sp>
      <p:sp>
        <p:nvSpPr>
          <p:cNvPr id="1048701" name="Номер слайда 1048752"/>
          <p:cNvSpPr>
            <a:spLocks noGrp="1"/>
          </p:cNvSpPr>
          <p:nvPr>
            <p:ph type="sldNum" sz="quarter" idx="3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566ABCEB-ACFC-4714-9973-3DA970169C29}" type="slidenum">
              <a:rPr lang="zh-CN" altLang="en-US" sz="1200"/>
              <a:pPr lvl="0" algn="r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1891854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Верхний колонтитул 104874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zh-CN" altLang="en-US" sz="1200"/>
          </a:p>
        </p:txBody>
      </p:sp>
      <p:sp>
        <p:nvSpPr>
          <p:cNvPr id="1048693" name="Дата 1048744"/>
          <p:cNvSpPr>
            <a:spLocks noGrp="1"/>
          </p:cNvSpPr>
          <p:nvPr>
            <p:ph type="dt" idx="1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latinLnBrk="1" hangingPunct="1"/>
            <a:fld id="{566ABCEB-ACFC-4714-9973-3DA970169C29}" type="datetime1">
              <a:rPr lang="zh-CN" altLang="en-US" sz="1200"/>
              <a:pPr lvl="0" algn="r" eaLnBrk="1" latinLnBrk="1" hangingPunct="1"/>
              <a:t>2023/9/5</a:t>
            </a:fld>
            <a:endParaRPr lang="zh-CN" altLang="en-US" sz="1200"/>
          </a:p>
        </p:txBody>
      </p:sp>
      <p:sp>
        <p:nvSpPr>
          <p:cNvPr id="1048694" name="Образ слайда 104874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62525" cy="3722687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95" name="Заметки 1048746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Образец текста</a:t>
            </a:r>
          </a:p>
          <a:p>
            <a:pPr lvl="1"/>
            <a:r>
              <a:rPr lang="zh-CN" altLang="en-US"/>
              <a:t>Второй уровень</a:t>
            </a:r>
          </a:p>
          <a:p>
            <a:pPr lvl="2"/>
            <a:r>
              <a:rPr lang="zh-CN" altLang="en-US"/>
              <a:t>Третий уровень</a:t>
            </a:r>
          </a:p>
          <a:p>
            <a:pPr lvl="3"/>
            <a:r>
              <a:rPr lang="zh-CN" altLang="en-US"/>
              <a:t>Четвертый уровень</a:t>
            </a:r>
          </a:p>
          <a:p>
            <a:pPr lvl="4"/>
            <a:r>
              <a:rPr lang="zh-CN" altLang="en-US"/>
              <a:t>Пятый уровень</a:t>
            </a:r>
          </a:p>
        </p:txBody>
      </p:sp>
      <p:sp>
        <p:nvSpPr>
          <p:cNvPr id="1048696" name="Нижний колонтитул 1048747"/>
          <p:cNvSpPr>
            <a:spLocks noGrp="1"/>
          </p:cNvSpPr>
          <p:nvPr>
            <p:ph type="ftr" sz="quarter" idx="4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latinLnBrk="1" hangingPunct="1"/>
            <a:endParaRPr lang="zh-CN" altLang="en-US" sz="1200"/>
          </a:p>
        </p:txBody>
      </p:sp>
      <p:sp>
        <p:nvSpPr>
          <p:cNvPr id="1048697" name="Номер слайда 1048748"/>
          <p:cNvSpPr>
            <a:spLocks noGrp="1"/>
          </p:cNvSpPr>
          <p:nvPr>
            <p:ph type="sldNum" sz="quarter" idx="5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zh-CN" altLang="en-US" sz="1200"/>
              <a:pPr lvl="0" algn="r" eaLnBrk="1" latinLnBrk="1" hangingPunct="1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74269628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Образ слайда 1048585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12" name="Заметки 1048586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1. Телефоны и почты старост</a:t>
            </a:r>
          </a:p>
          <a:p>
            <a:pPr lvl="0"/>
            <a:endParaRPr lang="zh-CN" altLang="en-US" dirty="0"/>
          </a:p>
        </p:txBody>
      </p:sp>
      <p:sp>
        <p:nvSpPr>
          <p:cNvPr id="1048613" name="TextBox 1048587"/>
          <p:cNvSpPr txBox="1"/>
          <p:nvPr/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zh-CN" altLang="en-US" sz="1200"/>
              <a:pPr lvl="0" algn="r" eaLnBrk="1" latin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485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48624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Открыть журнал и рассказать про </a:t>
            </a:r>
            <a:r>
              <a:rPr lang="ru-RU"/>
              <a:t>него  подробно</a:t>
            </a:r>
            <a:endParaRPr lang="ru-RU" dirty="0"/>
          </a:p>
        </p:txBody>
      </p:sp>
      <p:sp>
        <p:nvSpPr>
          <p:cNvPr id="1048625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200" smtClean="0"/>
              <a:pPr lvl="0" algn="r" eaLnBrk="1" latinLnBrk="1" hangingPunct="1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052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200" smtClean="0"/>
              <a:pPr lvl="0" algn="r" eaLnBrk="1" latinLnBrk="1" hangingPunct="1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9316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048590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48591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200" smtClean="0"/>
              <a:pPr lvl="0" algn="r" eaLnBrk="1" latinLnBrk="1" hangingPunct="1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2644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200" smtClean="0"/>
              <a:pPr lvl="0" algn="r" eaLnBrk="1" latinLnBrk="1" hangingPunct="1"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84071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1200" smtClean="0"/>
              <a:pPr lvl="0" algn="r" eaLnBrk="1" latinLnBrk="1" hangingPunct="1"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18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48616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17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18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82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3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84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85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6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64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65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66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582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583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584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585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586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59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594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595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596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77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78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79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80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45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46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47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48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49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51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52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53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54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55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56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57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59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60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61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68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69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87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8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9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90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91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71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2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73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674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  <p:sp>
        <p:nvSpPr>
          <p:cNvPr id="1048675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Заголовок 104857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Образец заголовка</a:t>
            </a:r>
          </a:p>
        </p:txBody>
      </p:sp>
      <p:sp>
        <p:nvSpPr>
          <p:cNvPr id="1048577" name="Текст 10485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Образец текста</a:t>
            </a:r>
          </a:p>
          <a:p>
            <a:pPr lvl="1"/>
            <a:r>
              <a:rPr lang="zh-CN" altLang="en-US"/>
              <a:t>Второй уровень</a:t>
            </a:r>
          </a:p>
          <a:p>
            <a:pPr lvl="2"/>
            <a:r>
              <a:rPr lang="zh-CN" altLang="en-US"/>
              <a:t>Третий уровень</a:t>
            </a:r>
          </a:p>
          <a:p>
            <a:pPr lvl="3"/>
            <a:r>
              <a:rPr lang="zh-CN" altLang="en-US"/>
              <a:t>Четвертый уровень</a:t>
            </a:r>
          </a:p>
          <a:p>
            <a:pPr lvl="4"/>
            <a:r>
              <a:rPr lang="zh-CN" altLang="en-US"/>
              <a:t>Пятый уровень</a:t>
            </a:r>
          </a:p>
        </p:txBody>
      </p:sp>
      <p:sp>
        <p:nvSpPr>
          <p:cNvPr id="1048578" name="Дата 104857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zh-CN" altLang="en-US" sz="1400"/>
          </a:p>
        </p:txBody>
      </p:sp>
      <p:sp>
        <p:nvSpPr>
          <p:cNvPr id="1048579" name="Нижний колонтитул 104857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ctr" eaLnBrk="1" latinLnBrk="1" hangingPunct="1"/>
            <a:endParaRPr lang="zh-CN" altLang="en-US" sz="1400"/>
          </a:p>
        </p:txBody>
      </p:sp>
      <p:sp>
        <p:nvSpPr>
          <p:cNvPr id="1048580" name="Номер слайда 104857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zh-CN" altLang="en-US" sz="1400"/>
              <a:pPr lvl="0" algn="r" eaLnBrk="1" latinLnBrk="1" hangingPunct="1"/>
              <a:t>‹#›</a:t>
            </a:fld>
            <a:endParaRPr lang="zh-CN" altLang="en-US"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Объект 1048580"/>
          <p:cNvSpPr>
            <a:spLocks noGrp="1"/>
          </p:cNvSpPr>
          <p:nvPr>
            <p:ph idx="1"/>
          </p:nvPr>
        </p:nvSpPr>
        <p:spPr>
          <a:xfrm>
            <a:off x="457200" y="476250"/>
            <a:ext cx="8435280" cy="56499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indent="0" algn="ctr">
              <a:buNone/>
            </a:pPr>
            <a:r>
              <a:rPr lang="ru-RU" b="1" dirty="0"/>
              <a:t>Алгоритмизация и программирование </a:t>
            </a:r>
            <a:endParaRPr lang="en-US" b="1" dirty="0"/>
          </a:p>
          <a:p>
            <a:pPr marL="0" indent="0" algn="ctr">
              <a:buNone/>
            </a:pPr>
            <a:r>
              <a:rPr lang="ru-RU" b="1" dirty="0"/>
              <a:t>Ерохина Елена Альфредовна </a:t>
            </a:r>
            <a:endParaRPr lang="en-US" b="1" dirty="0"/>
          </a:p>
          <a:p>
            <a:pPr marL="0" indent="0" algn="ctr">
              <a:buNone/>
            </a:pPr>
            <a:endParaRPr lang="ru-RU" b="1" dirty="0"/>
          </a:p>
          <a:p>
            <a:pPr marL="0" lvl="0" indent="0" algn="ctr">
              <a:buNone/>
            </a:pPr>
            <a:r>
              <a:rPr lang="zh-CN" altLang="en-US" sz="2800" b="1" dirty="0"/>
              <a:t>Контрольные точки</a:t>
            </a:r>
            <a:endParaRPr lang="ru-RU" altLang="zh-CN" sz="2800" b="1" dirty="0"/>
          </a:p>
          <a:p>
            <a:pPr marL="0" lvl="0" indent="0">
              <a:buFontTx/>
              <a:buNone/>
            </a:pPr>
            <a:r>
              <a:rPr lang="zh-CN" altLang="en-US" sz="2800" b="1" dirty="0"/>
              <a:t>1 модуль:</a:t>
            </a:r>
            <a:endParaRPr lang="en-US" altLang="zh-CN" sz="2800" b="1" dirty="0"/>
          </a:p>
          <a:p>
            <a:pPr marL="0" lvl="0" indent="0">
              <a:buFontTx/>
              <a:buNone/>
            </a:pPr>
            <a:endParaRPr lang="en-US" altLang="zh-CN" sz="2800" b="1" dirty="0"/>
          </a:p>
          <a:p>
            <a:pPr marL="0" lvl="0" indent="0">
              <a:buFontTx/>
              <a:buNone/>
            </a:pPr>
            <a:endParaRPr lang="en-US" altLang="zh-CN" sz="2800" b="1" dirty="0"/>
          </a:p>
          <a:p>
            <a:pPr marL="0" lvl="0" indent="0">
              <a:buFontTx/>
              <a:buNone/>
            </a:pPr>
            <a:r>
              <a:rPr lang="zh-CN" altLang="en-US" sz="2800" b="1" dirty="0"/>
              <a:t>2 модуль: </a:t>
            </a:r>
          </a:p>
        </p:txBody>
      </p:sp>
      <p:sp>
        <p:nvSpPr>
          <p:cNvPr id="1048609" name="TextBox 1048581"/>
          <p:cNvSpPr txBox="1"/>
          <p:nvPr/>
        </p:nvSpPr>
        <p:spPr>
          <a:xfrm>
            <a:off x="2458446" y="3214833"/>
            <a:ext cx="5903912" cy="120032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342900" lvl="0" indent="-342900">
              <a:buAutoNum type="arabicPeriod"/>
            </a:pPr>
            <a:r>
              <a:rPr lang="en-US" altLang="zh-CN" dirty="0"/>
              <a:t>10</a:t>
            </a:r>
            <a:r>
              <a:rPr lang="ru-RU" altLang="zh-CN" dirty="0"/>
              <a:t> лекций (проверочные работы или тесты)</a:t>
            </a:r>
          </a:p>
          <a:p>
            <a:pPr marL="342900" lvl="0" indent="-342900">
              <a:buAutoNum type="arabicPeriod"/>
            </a:pPr>
            <a:r>
              <a:rPr lang="zh-CN" altLang="en-US" dirty="0"/>
              <a:t>2 лабораторные работы </a:t>
            </a:r>
          </a:p>
          <a:p>
            <a:pPr marL="342900" lvl="0" indent="-342900"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 семинара (проверочные работы или тесты)</a:t>
            </a:r>
          </a:p>
          <a:p>
            <a:pPr marL="342900" lvl="0" indent="-342900"/>
            <a:endParaRPr lang="zh-CN" altLang="en-US" dirty="0"/>
          </a:p>
        </p:txBody>
      </p:sp>
      <p:sp>
        <p:nvSpPr>
          <p:cNvPr id="1048610" name="TextBox 1048582"/>
          <p:cNvSpPr txBox="1"/>
          <p:nvPr/>
        </p:nvSpPr>
        <p:spPr>
          <a:xfrm>
            <a:off x="2458446" y="4447705"/>
            <a:ext cx="5759450" cy="14773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342900" lvl="0" indent="-342900">
              <a:buAutoNum type="arabicPeriod"/>
            </a:pPr>
            <a:endParaRPr lang="ru-RU" altLang="zh-CN" dirty="0"/>
          </a:p>
          <a:p>
            <a:pPr marL="342900" indent="-342900">
              <a:buFontTx/>
              <a:buAutoNum type="arabicPeriod"/>
            </a:pPr>
            <a:r>
              <a:rPr lang="ru-RU" altLang="zh-CN"/>
              <a:t>12 </a:t>
            </a:r>
            <a:r>
              <a:rPr lang="ru-RU" altLang="zh-CN" dirty="0"/>
              <a:t>лекций (проверочные работы)</a:t>
            </a:r>
          </a:p>
          <a:p>
            <a:pPr marL="342900" lvl="0" indent="-342900">
              <a:buAutoNum type="arabicPeriod"/>
            </a:pPr>
            <a:r>
              <a:rPr lang="zh-CN" altLang="en-US" dirty="0"/>
              <a:t>3 лабораторные работы </a:t>
            </a:r>
          </a:p>
          <a:p>
            <a:pPr marL="342900" lvl="0" indent="-342900">
              <a:buAutoNum type="arabicPeriod"/>
            </a:pPr>
            <a:r>
              <a:rPr lang="ru-RU" altLang="zh-CN" dirty="0"/>
              <a:t>7 </a:t>
            </a:r>
            <a:r>
              <a:rPr lang="zh-CN" altLang="en-US" dirty="0"/>
              <a:t> семинар</a:t>
            </a:r>
            <a:r>
              <a:rPr lang="ru-RU" altLang="zh-CN" dirty="0" err="1"/>
              <a:t>ов</a:t>
            </a:r>
            <a:r>
              <a:rPr lang="zh-CN" altLang="en-US" dirty="0"/>
              <a:t> (проверочные работы или тесты)</a:t>
            </a:r>
          </a:p>
          <a:p>
            <a:pPr marL="342900" lvl="0" indent="-342900">
              <a:buAutoNum type="arabicPeriod"/>
            </a:pPr>
            <a:r>
              <a:rPr lang="zh-CN" altLang="en-US" dirty="0"/>
              <a:t>Контрольная работа</a:t>
            </a:r>
            <a:r>
              <a:rPr lang="ru-RU" altLang="zh-CN" dirty="0"/>
              <a:t> (на семинаре)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8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6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9" grpId="0"/>
      <p:bldP spid="10486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Заголовок 104859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9006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Arial" charset="0"/>
                <a:ea typeface="Arial" charset="0"/>
                <a:sym typeface="Arial" charset="0"/>
              </a:defRPr>
            </a:lvl1pPr>
          </a:lstStyle>
          <a:p>
            <a:pPr lvl="0"/>
            <a:r>
              <a:rPr lang="zh-CN" altLang="en-US" sz="3200" b="1" dirty="0"/>
              <a:t>Требования к оформлению отчета</a:t>
            </a:r>
          </a:p>
        </p:txBody>
      </p:sp>
      <p:sp>
        <p:nvSpPr>
          <p:cNvPr id="1048629" name="Объект 1048597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55446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/>
            <a:r>
              <a:rPr lang="zh-CN" altLang="en-US" sz="2400" dirty="0"/>
              <a:t>Для оформления отчета используется формат бума</a:t>
            </a:r>
            <a:r>
              <a:rPr lang="ru-RU" altLang="zh-CN" sz="2400" dirty="0"/>
              <a:t>г</a:t>
            </a:r>
            <a:r>
              <a:rPr lang="zh-CN" altLang="en-US" sz="2400" dirty="0"/>
              <a:t>и А4.</a:t>
            </a:r>
          </a:p>
          <a:p>
            <a:pPr lvl="0"/>
            <a:r>
              <a:rPr lang="zh-CN" altLang="en-US" sz="2400" dirty="0"/>
              <a:t>Печать отчета </a:t>
            </a:r>
            <a:r>
              <a:rPr lang="ru-RU" altLang="zh-CN" sz="2400" dirty="0"/>
              <a:t>предусматривает распечатку титульного листа и страницы с заданием</a:t>
            </a:r>
            <a:r>
              <a:rPr lang="zh-CN" altLang="en-US" sz="2400" dirty="0"/>
              <a:t>.</a:t>
            </a:r>
            <a:r>
              <a:rPr lang="ru-RU" altLang="zh-CN" sz="2400" dirty="0"/>
              <a:t> Остальная часть отчета предъявляется для защиты в электронном виде.</a:t>
            </a:r>
            <a:endParaRPr lang="zh-CN" altLang="en-US" sz="2400" dirty="0"/>
          </a:p>
          <a:p>
            <a:pPr lvl="0"/>
            <a:r>
              <a:rPr lang="zh-CN" altLang="en-US" sz="2400" dirty="0"/>
              <a:t>Каждый раздел отчета начинается с нового листа.</a:t>
            </a:r>
          </a:p>
          <a:p>
            <a:pPr lvl="0"/>
            <a:r>
              <a:rPr lang="zh-CN" altLang="en-US" sz="2400" dirty="0"/>
              <a:t>Правки в </a:t>
            </a:r>
            <a:r>
              <a:rPr lang="ru-RU" altLang="zh-CN" sz="2400" dirty="0"/>
              <a:t>итоговый </a:t>
            </a:r>
            <a:r>
              <a:rPr lang="zh-CN" altLang="en-US" sz="2400" dirty="0"/>
              <a:t>отче</a:t>
            </a:r>
            <a:r>
              <a:rPr lang="zh-CN" altLang="en-US" sz="2400" dirty="0" smtClean="0"/>
              <a:t>т </a:t>
            </a:r>
            <a:r>
              <a:rPr lang="ru-RU" altLang="zh-CN" sz="2400" dirty="0"/>
              <a:t>нужно внести после исправления всех замечаний</a:t>
            </a:r>
            <a:r>
              <a:rPr lang="zh-CN" altLang="en-US" sz="2400" dirty="0"/>
              <a:t>.</a:t>
            </a:r>
            <a:endParaRPr lang="ru-RU" altLang="zh-CN" sz="2400" dirty="0"/>
          </a:p>
          <a:p>
            <a:pPr lvl="0"/>
            <a:r>
              <a:rPr lang="ru-RU" altLang="zh-CN" sz="2400" dirty="0"/>
              <a:t>Итоговый отчет отправляется на почту преподавателю (или учебному ассистенту), принимавшему отчет.</a:t>
            </a:r>
          </a:p>
          <a:p>
            <a:pPr lvl="0"/>
            <a:r>
              <a:rPr lang="ru-RU" altLang="zh-CN" sz="2400" dirty="0"/>
              <a:t>Итоговая оценка выставляется на титульном листе отчёта. Титульный лист сдается преподавателю.</a:t>
            </a:r>
          </a:p>
          <a:p>
            <a:pPr lvl="0"/>
            <a:r>
              <a:rPr lang="ru-RU" altLang="zh-CN" sz="2400" dirty="0"/>
              <a:t>Студенту необходимо сделать фото титульного листа с оценкой и сохранять его до конца модуля.	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11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Прямоугольник 1048598"/>
          <p:cNvSpPr/>
          <p:nvPr/>
        </p:nvSpPr>
        <p:spPr>
          <a:xfrm>
            <a:off x="319016" y="285303"/>
            <a:ext cx="8222123" cy="6001643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algn="ctr">
              <a:buFontTx/>
              <a:buNone/>
            </a:pPr>
            <a:r>
              <a:rPr lang="zh-CN" altLang="en-US" sz="1600" b="1" dirty="0"/>
              <a:t>Федеральное государственное автономное образовательное учреждение </a:t>
            </a:r>
          </a:p>
          <a:p>
            <a:pPr marL="0" lvl="0" indent="0" algn="ctr">
              <a:buFontTx/>
              <a:buNone/>
            </a:pPr>
            <a:r>
              <a:rPr lang="zh-CN" altLang="en-US" sz="1600" b="1" dirty="0"/>
              <a:t>высшего образования </a:t>
            </a:r>
            <a:r>
              <a:rPr dirty="0"/>
              <a:t/>
            </a:r>
            <a:br>
              <a:rPr dirty="0"/>
            </a:br>
            <a:r>
              <a:rPr lang="zh-CN" altLang="en-US" sz="1600" b="1" dirty="0"/>
              <a:t>"Национальный исследовательский университет </a:t>
            </a:r>
            <a:r>
              <a:rPr dirty="0"/>
              <a:t/>
            </a:r>
            <a:br>
              <a:rPr dirty="0"/>
            </a:br>
            <a:r>
              <a:rPr lang="zh-CN" altLang="en-US" sz="1600" b="1" dirty="0"/>
              <a:t>"Высшая школа экономики"</a:t>
            </a:r>
            <a:endParaRPr lang="en-US" altLang="en-US" sz="1600" dirty="0"/>
          </a:p>
          <a:p>
            <a:pPr marL="0" lvl="0" indent="0" algn="ctr">
              <a:buFontTx/>
              <a:buNone/>
            </a:pPr>
            <a:endParaRPr lang="en-US" altLang="en-US" sz="1600" dirty="0"/>
          </a:p>
          <a:p>
            <a:pPr marL="0" lvl="0" indent="0" algn="ctr">
              <a:buFontTx/>
              <a:buNone/>
            </a:pPr>
            <a:r>
              <a:rPr lang="en-US" altLang="en-US" sz="1600" dirty="0" err="1"/>
              <a:t>Московский</a:t>
            </a:r>
            <a:r>
              <a:rPr lang="en-US" altLang="en-US" sz="1600" dirty="0"/>
              <a:t> </a:t>
            </a:r>
            <a:r>
              <a:rPr lang="en-US" altLang="en-US" sz="1600" dirty="0" err="1"/>
              <a:t>институт</a:t>
            </a:r>
            <a:r>
              <a:rPr lang="en-US" altLang="en-US" sz="1600" dirty="0"/>
              <a:t> </a:t>
            </a:r>
            <a:r>
              <a:rPr lang="en-US" altLang="en-US" sz="1600" dirty="0" err="1"/>
              <a:t>электроники</a:t>
            </a:r>
            <a:r>
              <a:rPr lang="en-US" altLang="en-US" sz="1600" dirty="0"/>
              <a:t> и </a:t>
            </a:r>
            <a:r>
              <a:rPr lang="en-US" altLang="en-US" sz="1600" dirty="0" err="1"/>
              <a:t>математики</a:t>
            </a:r>
            <a:r>
              <a:rPr lang="en-US" altLang="en-US" sz="1600" dirty="0"/>
              <a:t> </a:t>
            </a:r>
            <a:r>
              <a:rPr lang="zh-CN" altLang="en-US" sz="1600" dirty="0"/>
              <a:t>им. А.Н. Тихонова НИУ ВШЭ</a:t>
            </a:r>
          </a:p>
          <a:p>
            <a:pPr marL="0" lvl="0" indent="0" algn="ctr">
              <a:buFontTx/>
              <a:buNone/>
            </a:pPr>
            <a:r>
              <a:rPr lang="zh-CN" altLang="en-US" sz="1600" dirty="0"/>
              <a:t>Департамент компьютерной инженерии</a:t>
            </a:r>
            <a:r>
              <a:rPr lang="ru-RU" altLang="zh-CN" sz="1600" dirty="0"/>
              <a:t> (или департамент электронной инженерии)</a:t>
            </a:r>
            <a:endParaRPr lang="zh-CN" altLang="en-US" sz="1600" dirty="0"/>
          </a:p>
          <a:p>
            <a:pPr marL="0" lvl="0" indent="0" algn="ctr">
              <a:buFontTx/>
              <a:buNone/>
            </a:pPr>
            <a:r>
              <a:rPr lang="zh-CN" altLang="en-US" sz="1600" dirty="0"/>
              <a:t> </a:t>
            </a: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1600" b="1" dirty="0"/>
              <a:t>Курс: </a:t>
            </a:r>
            <a:r>
              <a:rPr lang="ru-RU" sz="1600" b="1" dirty="0"/>
              <a:t>Алгоритмизация и программирование </a:t>
            </a:r>
            <a:endParaRPr lang="zh-CN" altLang="en-US" sz="1600" b="1" dirty="0"/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endParaRPr lang="zh-CN" altLang="en-US" sz="1600" dirty="0"/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endParaRPr lang="zh-CN" altLang="en-US" sz="1600" dirty="0"/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/>
              <a:t>ОТЧЕТ</a:t>
            </a:r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/>
              <a:t>	                          по лабораторной работе №___</a:t>
            </a:r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endParaRPr lang="zh-CN" altLang="en-US" sz="1600" dirty="0"/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			</a:t>
            </a:r>
            <a:r>
              <a:rPr lang="zh-CN" altLang="en-US" sz="1600" b="1" dirty="0"/>
              <a:t>              Студент:</a:t>
            </a:r>
            <a:r>
              <a:rPr lang="en-US" altLang="en-US" sz="1600" b="1" dirty="0"/>
              <a:t>_______</a:t>
            </a:r>
            <a:r>
              <a:rPr lang="zh-CN" altLang="en-US" sz="1600" b="1" u="sng" dirty="0"/>
              <a:t>ФИО</a:t>
            </a:r>
            <a:r>
              <a:rPr lang="en-US" altLang="en-US" sz="1600" b="1" dirty="0"/>
              <a:t>_____________</a:t>
            </a:r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	</a:t>
            </a:r>
            <a:r>
              <a:rPr lang="zh-CN" altLang="en-US" sz="1600" b="1" dirty="0"/>
              <a:t>	</a:t>
            </a:r>
            <a:r>
              <a:rPr lang="ru-RU" altLang="zh-CN" sz="1600" b="1" dirty="0"/>
              <a:t>	         </a:t>
            </a:r>
            <a:r>
              <a:rPr lang="zh-CN" altLang="en-US" sz="1600" b="1" dirty="0"/>
              <a:t>Группа:</a:t>
            </a:r>
            <a:r>
              <a:rPr lang="en-US" altLang="en-US" sz="1600" b="1" dirty="0"/>
              <a:t>_____</a:t>
            </a:r>
            <a:r>
              <a:rPr lang="ru-RU" altLang="en-US" sz="1600" b="1" u="sng" dirty="0"/>
              <a:t>номер группы</a:t>
            </a:r>
            <a:r>
              <a:rPr lang="en-US" altLang="en-US" sz="1600" b="1" dirty="0"/>
              <a:t>____</a:t>
            </a:r>
            <a:r>
              <a:rPr lang="zh-CN" altLang="en-US" sz="1600" b="1" dirty="0"/>
              <a:t>_</a:t>
            </a:r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/>
              <a:t>			        Вариант:_</a:t>
            </a:r>
            <a:r>
              <a:rPr lang="zh-CN" altLang="en-US" sz="1600" b="1" u="sng" dirty="0"/>
              <a:t>№</a:t>
            </a:r>
            <a:r>
              <a:rPr lang="zh-CN" altLang="en-US" sz="1600" b="1" dirty="0"/>
              <a:t>_</a:t>
            </a:r>
            <a:r>
              <a:rPr lang="zh-CN" altLang="en-US" sz="1600" b="1" u="sng" dirty="0"/>
              <a:t> (номера заданий)</a:t>
            </a:r>
            <a:r>
              <a:rPr lang="zh-CN" altLang="en-US" sz="1600" b="1" dirty="0"/>
              <a:t>_</a:t>
            </a:r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				</a:t>
            </a:r>
            <a:r>
              <a:rPr lang="zh-CN" altLang="en-US" sz="1600" b="1" dirty="0"/>
              <a:t>Руководитель:</a:t>
            </a:r>
            <a:r>
              <a:rPr lang="en-US" altLang="en-US" sz="1600" b="1" dirty="0"/>
              <a:t>___________________</a:t>
            </a:r>
            <a:r>
              <a:rPr lang="zh-CN" altLang="en-US" sz="1600" b="1" dirty="0"/>
              <a:t>_</a:t>
            </a:r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/>
              <a:t>		Оценка:__________</a:t>
            </a:r>
            <a:endParaRPr lang="ru-RU" altLang="zh-CN" sz="1600" b="1" dirty="0"/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r>
              <a:rPr lang="ru-RU" altLang="zh-CN" sz="1600" b="1" dirty="0"/>
              <a:t>                 	      Дата  сдачи__________</a:t>
            </a:r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endParaRPr lang="ru-RU" altLang="zh-CN" sz="1600" b="1" dirty="0"/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endParaRPr lang="ru-RU" altLang="zh-CN" sz="1600" b="1" dirty="0"/>
          </a:p>
          <a:p>
            <a:pPr marL="0" lvl="0" indent="0" algn="ctr" eaLnBrk="1" latin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/>
              <a:t> МОСКВА 20</a:t>
            </a:r>
            <a:r>
              <a:rPr lang="en-US" altLang="zh-CN" sz="1600" b="1" dirty="0"/>
              <a:t>2</a:t>
            </a:r>
            <a:r>
              <a:rPr lang="ru-RU" altLang="zh-CN" sz="1600" b="1" dirty="0"/>
              <a:t>2</a:t>
            </a:r>
            <a:endParaRPr lang="zh-CN" altLang="en-US" sz="1600" b="1" dirty="0"/>
          </a:p>
        </p:txBody>
      </p:sp>
      <p:graphicFrame>
        <p:nvGraphicFramePr>
          <p:cNvPr id="4194308" name="Таблица 41943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10767"/>
              </p:ext>
            </p:extLst>
          </p:nvPr>
        </p:nvGraphicFramePr>
        <p:xfrm>
          <a:off x="827087" y="3286125"/>
          <a:ext cx="2663825" cy="2981323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1" dirty="0">
                          <a:solidFill>
                            <a:srgbClr val="000000"/>
                          </a:solidFill>
                        </a:rPr>
                        <a:t>Раздел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1" dirty="0">
                          <a:solidFill>
                            <a:srgbClr val="000000"/>
                          </a:solidFill>
                        </a:rPr>
                        <a:t>Ма</a:t>
                      </a:r>
                      <a:r>
                        <a:rPr lang="en-US" altLang="en-US" sz="1000" b="1" dirty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ru-RU" altLang="en-US" sz="1000" b="1" dirty="0">
                        <a:solidFill>
                          <a:srgbClr val="000000"/>
                        </a:solidFill>
                      </a:endParaRPr>
                    </a:p>
                    <a:p>
                      <a:pPr lvl="0" algn="l" eaLnBrk="1" latinLnBrk="1" hangingPunct="1"/>
                      <a:r>
                        <a:rPr lang="en-US" altLang="en-US" sz="1000" b="1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zh-CN" altLang="en-US" sz="1000" b="1" dirty="0">
                          <a:solidFill>
                            <a:srgbClr val="000000"/>
                          </a:solidFill>
                        </a:rPr>
                        <a:t>оценка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1" dirty="0">
                          <a:solidFill>
                            <a:srgbClr val="000000"/>
                          </a:solidFill>
                        </a:rPr>
                        <a:t>Итог. </a:t>
                      </a:r>
                      <a:endParaRPr lang="ru-RU" altLang="zh-CN" sz="1000" b="1" dirty="0">
                        <a:solidFill>
                          <a:srgbClr val="000000"/>
                        </a:solidFill>
                      </a:endParaRPr>
                    </a:p>
                    <a:p>
                      <a:pPr lvl="0" algn="l" eaLnBrk="1" latinLnBrk="1" hangingPunct="1"/>
                      <a:r>
                        <a:rPr lang="zh-CN" altLang="en-US" sz="1000" b="1" dirty="0">
                          <a:solidFill>
                            <a:srgbClr val="000000"/>
                          </a:solidFill>
                        </a:rPr>
                        <a:t>оценка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Постановка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0,5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zh-CN" alt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Метод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zh-CN" alt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 dirty="0">
                          <a:solidFill>
                            <a:srgbClr val="000000"/>
                          </a:solidFill>
                        </a:rPr>
                        <a:t>Спецификация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0,5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zh-CN" alt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Алгоритм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1,5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zh-CN" alt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Работа программы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zh-CN" alt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 dirty="0">
                          <a:solidFill>
                            <a:srgbClr val="000000"/>
                          </a:solidFill>
                        </a:rPr>
                        <a:t>Листинг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0,5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zh-CN" alt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Тесты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zh-CN" alt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Вопросы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zh-CN" alt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Доп. задание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r>
                        <a:rPr lang="zh-CN" altLang="en-US" sz="1000" b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/>
                      <a:endParaRPr lang="zh-CN" alt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28" marR="91428" marT="45732" marB="45732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Заголовок 104864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Arial" charset="0"/>
                <a:ea typeface="Arial" charset="0"/>
                <a:sym typeface="Arial" charset="0"/>
              </a:defRPr>
            </a:lvl1pPr>
          </a:lstStyle>
          <a:p>
            <a:pPr lvl="0" eaLnBrk="1" latinLnBrk="1" hangingPunct="1"/>
            <a:r>
              <a:rPr lang="zh-CN" altLang="en-US" sz="3200" b="1" dirty="0"/>
              <a:t>Пример оформления отчета по </a:t>
            </a:r>
            <a:r>
              <a:rPr lang="ru-RU" altLang="zh-CN" sz="3200" b="1" dirty="0"/>
              <a:t/>
            </a:r>
            <a:br>
              <a:rPr lang="ru-RU" altLang="zh-CN" sz="3200" b="1" dirty="0"/>
            </a:br>
            <a:r>
              <a:rPr lang="zh-CN" altLang="en-US" sz="3200" b="1" dirty="0"/>
              <a:t>лабораторной работе </a:t>
            </a:r>
            <a:r>
              <a:rPr lang="en-US" altLang="en-US" sz="3200" b="1" dirty="0"/>
              <a:t>1</a:t>
            </a:r>
            <a:r>
              <a:rPr dirty="0"/>
              <a:t/>
            </a:r>
            <a:br>
              <a:rPr dirty="0"/>
            </a:br>
            <a:endParaRPr lang="zh-CN" altLang="en-US" sz="3200" b="1" dirty="0"/>
          </a:p>
        </p:txBody>
      </p:sp>
      <p:sp>
        <p:nvSpPr>
          <p:cNvPr id="1048604" name="Прямоугольник 10486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097154" name="Рисунок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9237" y="1268412"/>
            <a:ext cx="8229600" cy="489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Заголовок 1048646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7651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Arial" charset="0"/>
                <a:ea typeface="Arial" charset="0"/>
                <a:sym typeface="Arial" charset="0"/>
              </a:defRPr>
            </a:lvl1pPr>
          </a:lstStyle>
          <a:p>
            <a:pPr lvl="0" eaLnBrk="1" latinLnBrk="1" hangingPunct="1"/>
            <a:r>
              <a:rPr lang="zh-CN" altLang="en-US" b="1" dirty="0"/>
              <a:t>Постановка задачи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1768"/>
            <a:ext cx="8842857" cy="6203128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475656" y="5755425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555776" y="5755425"/>
            <a:ext cx="7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059832" y="5743444"/>
            <a:ext cx="648072" cy="11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5796136" y="5157192"/>
            <a:ext cx="33478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число</a:t>
            </a:r>
            <a:r>
              <a:rPr lang="ru-RU" dirty="0"/>
              <a:t> </a:t>
            </a:r>
            <a:r>
              <a:rPr lang="ru-RU" dirty="0" smtClean="0">
                <a:solidFill>
                  <a:schemeClr val="tx1"/>
                </a:solidFill>
              </a:rPr>
              <a:t>элементов, оставшихся после удаления в найденной     части массива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Заголовок 1048647"/>
          <p:cNvSpPr>
            <a:spLocks noGrp="1"/>
          </p:cNvSpPr>
          <p:nvPr>
            <p:ph type="title"/>
          </p:nvPr>
        </p:nvSpPr>
        <p:spPr>
          <a:xfrm>
            <a:off x="179512" y="-29715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Arial" charset="0"/>
                <a:ea typeface="Arial" charset="0"/>
                <a:sym typeface="Arial" charset="0"/>
              </a:defRPr>
            </a:lvl1pPr>
          </a:lstStyle>
          <a:p>
            <a:pPr lvl="0" eaLnBrk="1" latinLnBrk="1" hangingPunct="1"/>
            <a:r>
              <a:rPr lang="zh-CN" altLang="en-US" b="1" dirty="0"/>
              <a:t>Метод решения задачи</a:t>
            </a:r>
          </a:p>
        </p:txBody>
      </p:sp>
      <p:sp>
        <p:nvSpPr>
          <p:cNvPr id="1048588" name="Прямоугольник 10486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714375"/>
            <a:ext cx="61055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Заголовок 104865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Arial" charset="0"/>
                <a:ea typeface="Arial" charset="0"/>
                <a:sym typeface="Arial" charset="0"/>
              </a:defRPr>
            </a:lvl1pPr>
          </a:lstStyle>
          <a:p>
            <a:pPr lvl="0" eaLnBrk="1" latinLnBrk="1" hangingPunct="1"/>
            <a:r>
              <a:rPr lang="zh-CN" altLang="en-US" b="1"/>
              <a:t>Внешняя спецификация</a:t>
            </a:r>
          </a:p>
        </p:txBody>
      </p:sp>
      <p:graphicFrame>
        <p:nvGraphicFramePr>
          <p:cNvPr id="4194304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81434"/>
              </p:ext>
            </p:extLst>
          </p:nvPr>
        </p:nvGraphicFramePr>
        <p:xfrm>
          <a:off x="457200" y="1772816"/>
          <a:ext cx="8363272" cy="1051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36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Лабораторная работа №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Задание 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Введите длину массива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от 1 до &lt;&lt;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lmax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&gt;&gt;: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598" name="Прямоугольник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2794595"/>
            <a:ext cx="8363272" cy="505523"/>
          </a:xfrm>
          <a:prstGeom prst="rect">
            <a:avLst/>
          </a:prstGeom>
          <a:blipFill>
            <a:blip r:embed="rId2"/>
            <a:stretch>
              <a:fillRect b="-16867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graphicFrame>
        <p:nvGraphicFramePr>
          <p:cNvPr id="4194305" name="Таблица 3"/>
          <p:cNvGraphicFramePr>
            <a:graphicFrameLocks noGrp="1"/>
          </p:cNvGraphicFramePr>
          <p:nvPr/>
        </p:nvGraphicFramePr>
        <p:xfrm>
          <a:off x="462274" y="3307299"/>
          <a:ext cx="8363272" cy="1491488"/>
        </p:xfrm>
        <a:graphic>
          <a:graphicData uri="http://schemas.openxmlformats.org/drawingml/2006/table">
            <a:tbl>
              <a:tblPr firstRow="1" firstCol="1" bandRow="1"/>
              <a:tblGrid>
                <a:gridCol w="836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Введите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x, h, a: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&lt;x&gt; &lt;h&gt; &lt;a&gt;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Массив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из &lt;&lt;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&gt;&gt; элементов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&lt;&lt;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[1]&gt;&gt; &lt;&lt;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[2]&gt;&gt;…&lt;&lt;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]&gt;&gt;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Таблица 3"/>
          <p:cNvGraphicFramePr>
            <a:graphicFrameLocks noGrp="1"/>
          </p:cNvGraphicFramePr>
          <p:nvPr/>
        </p:nvGraphicFramePr>
        <p:xfrm>
          <a:off x="251520" y="260648"/>
          <a:ext cx="8568952" cy="304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Задание 2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600" name="Прямоугольник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594180"/>
            <a:ext cx="4572000" cy="1165768"/>
          </a:xfrm>
          <a:prstGeom prst="rect">
            <a:avLst/>
          </a:prstGeom>
          <a:blipFill>
            <a:blip r:embed="rId2"/>
            <a:stretch>
              <a:fillRect l="-1333" t="-2083" b="-8333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1048601" name="Прямоугольник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1734118"/>
            <a:ext cx="6926383" cy="234602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graphicFrame>
        <p:nvGraphicFramePr>
          <p:cNvPr id="4194307" name="Таблица 6"/>
          <p:cNvGraphicFramePr>
            <a:graphicFrameLocks noGrp="1"/>
          </p:cNvGraphicFramePr>
          <p:nvPr/>
        </p:nvGraphicFramePr>
        <p:xfrm>
          <a:off x="252824" y="4080145"/>
          <a:ext cx="5934075" cy="350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9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Задание 3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8602" name="Прямоугольник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9449" y="4400884"/>
            <a:ext cx="4572000" cy="1714572"/>
          </a:xfrm>
          <a:prstGeom prst="rect">
            <a:avLst/>
          </a:prstGeom>
          <a:blipFill>
            <a:blip r:embed="rId4"/>
            <a:stretch>
              <a:fillRect l="-1467" t="-1779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Заголовок 104866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Arial" charset="0"/>
                <a:ea typeface="Arial" charset="0"/>
                <a:sym typeface="Arial" charset="0"/>
              </a:defRPr>
            </a:lvl1pPr>
          </a:lstStyle>
          <a:p>
            <a:pPr lvl="0" eaLnBrk="1" latinLnBrk="1" hangingPunct="1"/>
            <a:r>
              <a:rPr lang="zh-CN" altLang="en-US" sz="3200" b="1"/>
              <a:t>Описание алгоритма на псевдокоде</a:t>
            </a:r>
            <a:r>
              <a:rPr lang="zh-CN" altLang="en-US" sz="4000"/>
              <a:t> </a:t>
            </a:r>
          </a:p>
        </p:txBody>
      </p:sp>
      <p:sp>
        <p:nvSpPr>
          <p:cNvPr id="1048606" name="Прямоугольник 1048665"/>
          <p:cNvSpPr/>
          <p:nvPr/>
        </p:nvSpPr>
        <p:spPr>
          <a:xfrm>
            <a:off x="684212" y="620712"/>
            <a:ext cx="8640762" cy="581697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u="sng" dirty="0">
                <a:solidFill>
                  <a:srgbClr val="000000"/>
                </a:solidFill>
                <a:ea typeface="Times New Roman" pitchFamily="18" charset="0"/>
              </a:rPr>
              <a:t>Алг</a:t>
            </a:r>
            <a:r>
              <a:rPr lang="zh-CN" altLang="en-US" sz="2000" dirty="0">
                <a:solidFill>
                  <a:srgbClr val="000000"/>
                </a:solidFill>
                <a:ea typeface="Times New Roman" pitchFamily="18" charset="0"/>
              </a:rPr>
              <a:t> «Лабораторная работа №1»</a:t>
            </a:r>
            <a:r>
              <a:rPr lang="zh-CN" altLang="en-US" sz="2000" dirty="0">
                <a:ea typeface="Times New Roman" pitchFamily="18" charset="0"/>
              </a:rPr>
              <a:t>​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u="sng" dirty="0">
                <a:solidFill>
                  <a:srgbClr val="000000"/>
                </a:solidFill>
                <a:ea typeface="Times New Roman" pitchFamily="18" charset="0"/>
              </a:rPr>
              <a:t>нач</a:t>
            </a:r>
            <a:r>
              <a:rPr lang="zh-CN" altLang="en-US" sz="2000" dirty="0">
                <a:ea typeface="Times New Roman" pitchFamily="18" charset="0"/>
              </a:rPr>
              <a:t>​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ea typeface="Times New Roman" pitchFamily="18" charset="0"/>
              </a:rPr>
              <a:t>   </a:t>
            </a:r>
            <a:r>
              <a:rPr lang="zh-CN" altLang="en-US" sz="2000" b="1" dirty="0">
                <a:solidFill>
                  <a:srgbClr val="000000"/>
                </a:solidFill>
                <a:ea typeface="Times New Roman" pitchFamily="18" charset="0"/>
              </a:rPr>
              <a:t>{задание 1}</a:t>
            </a:r>
            <a:r>
              <a:rPr lang="zh-CN" altLang="en-US" sz="2000" b="1" dirty="0">
                <a:ea typeface="Times New Roman" pitchFamily="18" charset="0"/>
              </a:rPr>
              <a:t>​</a:t>
            </a:r>
            <a:r>
              <a:rPr lang="zh-CN" altLang="en-US" sz="2000" dirty="0">
                <a:solidFill>
                  <a:srgbClr val="000000"/>
                </a:solidFill>
                <a:ea typeface="Times New Roman" pitchFamily="18" charset="0"/>
              </a:rPr>
              <a:t>   </a:t>
            </a:r>
            <a:endParaRPr lang="en-US" altLang="zh-CN" sz="2000" dirty="0">
              <a:solidFill>
                <a:srgbClr val="000000"/>
              </a:solidFill>
              <a:ea typeface="Times New Roman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ea typeface="Times New Roman" pitchFamily="18" charset="0"/>
              </a:rPr>
              <a:t>{ввод исходных данных для задания 1}</a:t>
            </a:r>
            <a:r>
              <a:rPr lang="zh-CN" altLang="en-US" sz="2000" dirty="0">
                <a:ea typeface="Times New Roman" pitchFamily="18" charset="0"/>
              </a:rPr>
              <a:t>​</a:t>
            </a:r>
            <a:endParaRPr lang="en-US" altLang="zh-CN" sz="2000" dirty="0">
              <a:ea typeface="Times New Roman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zh-CN" altLang="en-US" sz="2000" dirty="0">
                <a:ea typeface="Times New Roman" pitchFamily="18" charset="0"/>
              </a:rPr>
              <a:t>   вывод(</a:t>
            </a:r>
            <a:r>
              <a:rPr lang="zh-CN" altLang="en-US" sz="2000" dirty="0">
                <a:solidFill>
                  <a:srgbClr val="000000"/>
                </a:solidFill>
                <a:ea typeface="Calibri" pitchFamily="34" charset="0"/>
              </a:rPr>
              <a:t>«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Лабораторная работа №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Задание 1»)</a:t>
            </a:r>
            <a:r>
              <a:rPr lang="zh-CN" altLang="en-US" sz="2000" dirty="0">
                <a:ea typeface="Times New Roman" pitchFamily="18" charset="0"/>
              </a:rPr>
              <a:t>	</a:t>
            </a:r>
            <a:endParaRPr lang="en-US" altLang="zh-CN" sz="2000" dirty="0">
              <a:ea typeface="Times New Roman" pitchFamily="18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Times New Roman" pitchFamily="18" charset="0"/>
              </a:rPr>
              <a:t>   </a:t>
            </a:r>
            <a:r>
              <a:rPr lang="zh-CN" altLang="en-US" sz="2000" dirty="0">
                <a:ea typeface="Times New Roman" pitchFamily="18" charset="0"/>
              </a:rPr>
              <a:t>вывод(</a:t>
            </a:r>
            <a:r>
              <a:rPr lang="zh-CN" altLang="en-US" sz="2000" dirty="0">
                <a:solidFill>
                  <a:srgbClr val="000000"/>
                </a:solidFill>
                <a:ea typeface="Calibri" pitchFamily="34" charset="0"/>
              </a:rPr>
              <a:t>«</a:t>
            </a:r>
            <a:r>
              <a:rPr lang="en-US" altLang="en-US" sz="2000" dirty="0" err="1">
                <a:ea typeface="Calibri" pitchFamily="34" charset="0"/>
              </a:rPr>
              <a:t>Введите</a:t>
            </a:r>
            <a:r>
              <a:rPr lang="en-US" altLang="en-US" sz="2000" dirty="0">
                <a:ea typeface="Calibri" pitchFamily="34" charset="0"/>
              </a:rPr>
              <a:t> </a:t>
            </a:r>
            <a:r>
              <a:rPr lang="en-US" altLang="en-US" sz="2000" dirty="0" err="1">
                <a:ea typeface="Calibri" pitchFamily="34" charset="0"/>
              </a:rPr>
              <a:t>длину</a:t>
            </a:r>
            <a:r>
              <a:rPr lang="en-US" altLang="en-US" sz="2000" dirty="0">
                <a:ea typeface="Calibri" pitchFamily="34" charset="0"/>
              </a:rPr>
              <a:t> </a:t>
            </a:r>
            <a:r>
              <a:rPr lang="en-US" altLang="en-US" sz="2000" dirty="0" err="1">
                <a:ea typeface="Calibri" pitchFamily="34" charset="0"/>
              </a:rPr>
              <a:t>массива</a:t>
            </a:r>
            <a:r>
              <a:rPr lang="en-US" altLang="en-US" sz="2000" dirty="0">
                <a:ea typeface="Calibri" pitchFamily="34" charset="0"/>
              </a:rPr>
              <a:t> R</a:t>
            </a:r>
            <a:r>
              <a:rPr lang="zh-CN" altLang="en-US" sz="2000" dirty="0">
                <a:ea typeface="Calibri" pitchFamily="34" charset="0"/>
              </a:rPr>
              <a:t> от 1 до </a:t>
            </a:r>
            <a:r>
              <a:rPr lang="zh-CN" altLang="en-US" sz="2000" dirty="0">
                <a:ea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»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dirty="0" err="1">
                <a:ea typeface="Times New Roman" pitchFamily="18" charset="0"/>
              </a:rPr>
              <a:t>lmax</a:t>
            </a:r>
            <a:r>
              <a:rPr lang="zh-CN" altLang="en-US" sz="2000" dirty="0">
                <a:ea typeface="Times New Roman" pitchFamily="18" charset="0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Times New Roman" pitchFamily="18" charset="0"/>
              </a:rPr>
              <a:t>   </a:t>
            </a:r>
            <a:r>
              <a:rPr lang="zh-CN" altLang="en-US" sz="2000" u="sng" dirty="0">
                <a:ea typeface="Times New Roman" pitchFamily="18" charset="0"/>
              </a:rPr>
              <a:t>цикл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dirty="0" err="1">
                <a:ea typeface="Times New Roman" pitchFamily="18" charset="0"/>
              </a:rPr>
              <a:t>ввод</a:t>
            </a:r>
            <a:r>
              <a:rPr lang="en-US" altLang="en-US" sz="2000" dirty="0">
                <a:ea typeface="Times New Roman" pitchFamily="18" charset="0"/>
              </a:rPr>
              <a:t>(n</a:t>
            </a:r>
            <a:r>
              <a:rPr lang="zh-CN" altLang="en-US" sz="2000" dirty="0">
                <a:ea typeface="Times New Roman" pitchFamily="18" charset="0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Times New Roman" pitchFamily="18" charset="0"/>
              </a:rPr>
              <a:t>   </a:t>
            </a:r>
            <a:r>
              <a:rPr lang="zh-CN" altLang="en-US" sz="2000" u="sng" dirty="0">
                <a:ea typeface="Times New Roman" pitchFamily="18" charset="0"/>
              </a:rPr>
              <a:t>до</a:t>
            </a:r>
            <a:r>
              <a:rPr lang="en-US" altLang="en-US" sz="2000" dirty="0">
                <a:ea typeface="Times New Roman" pitchFamily="18" charset="0"/>
              </a:rPr>
              <a:t> n</a:t>
            </a:r>
            <a:r>
              <a:rPr lang="zh-CN" altLang="en-US" sz="2000" dirty="0">
                <a:ea typeface="Times New Roman" pitchFamily="18" charset="0"/>
              </a:rPr>
              <a:t>&gt;0 </a:t>
            </a:r>
            <a:r>
              <a:rPr lang="zh-CN" altLang="en-US" sz="2000" u="sng" dirty="0">
                <a:ea typeface="Times New Roman" pitchFamily="18" charset="0"/>
              </a:rPr>
              <a:t>и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dirty="0" err="1">
                <a:ea typeface="Times New Roman" pitchFamily="18" charset="0"/>
              </a:rPr>
              <a:t>n≤lmax</a:t>
            </a:r>
            <a:endParaRPr lang="en-US" altLang="en-US" sz="2000" dirty="0">
              <a:ea typeface="Times New Roman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Times New Roman" pitchFamily="18" charset="0"/>
              </a:rPr>
              <a:t>   </a:t>
            </a:r>
            <a:r>
              <a:rPr lang="zh-CN" altLang="en-US" sz="2000" u="sng" dirty="0">
                <a:ea typeface="Times New Roman" pitchFamily="18" charset="0"/>
              </a:rPr>
              <a:t>кц</a:t>
            </a:r>
            <a:endParaRPr lang="en-US" altLang="zh-CN" sz="2000" u="sng" dirty="0">
              <a:ea typeface="Times New Roman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Times New Roman" pitchFamily="18" charset="0"/>
              </a:rPr>
              <a:t>  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вывод(«Введите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:»)</a:t>
            </a:r>
            <a:endParaRPr lang="zh-CN" alt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ea typeface="Times New Roman" pitchFamily="18" charset="0"/>
              </a:rPr>
              <a:t>   </a:t>
            </a:r>
            <a:r>
              <a:rPr lang="en-US" altLang="en-US" sz="2000" dirty="0" err="1">
                <a:ea typeface="Times New Roman" pitchFamily="18" charset="0"/>
              </a:rPr>
              <a:t>ввод</a:t>
            </a:r>
            <a:r>
              <a:rPr lang="en-US" altLang="en-US" sz="2000" dirty="0">
                <a:ea typeface="Times New Roman" pitchFamily="18" charset="0"/>
              </a:rPr>
              <a:t>(x</a:t>
            </a:r>
            <a:r>
              <a:rPr lang="zh-CN" altLang="en-US" sz="2000" dirty="0">
                <a:ea typeface="Times New Roman" pitchFamily="18" charset="0"/>
              </a:rPr>
              <a:t>, </a:t>
            </a:r>
            <a:r>
              <a:rPr lang="en-US" altLang="en-US" sz="2000" dirty="0">
                <a:ea typeface="Times New Roman" pitchFamily="18" charset="0"/>
              </a:rPr>
              <a:t>h</a:t>
            </a:r>
            <a:r>
              <a:rPr lang="zh-CN" altLang="en-US" sz="2000" dirty="0">
                <a:ea typeface="Times New Roman" pitchFamily="18" charset="0"/>
              </a:rPr>
              <a:t>, </a:t>
            </a:r>
            <a:r>
              <a:rPr lang="en-US" altLang="en-US" sz="2000" dirty="0">
                <a:ea typeface="Times New Roman" pitchFamily="18" charset="0"/>
              </a:rPr>
              <a:t>a</a:t>
            </a:r>
            <a:r>
              <a:rPr lang="zh-CN" altLang="en-US" sz="2000" dirty="0">
                <a:ea typeface="Times New Roman" pitchFamily="18" charset="0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Times New Roman" pitchFamily="18" charset="0"/>
              </a:rPr>
              <a:t>   </a:t>
            </a:r>
            <a:r>
              <a:rPr lang="zh-CN" altLang="en-US" sz="2000" u="sng" dirty="0">
                <a:ea typeface="Times New Roman" pitchFamily="18" charset="0"/>
              </a:rPr>
              <a:t>цикл</a:t>
            </a:r>
            <a:r>
              <a:rPr lang="zh-CN" altLang="en-US" sz="2000" dirty="0">
                <a:ea typeface="Times New Roman" pitchFamily="18" charset="0"/>
              </a:rPr>
              <a:t> </a:t>
            </a:r>
            <a:r>
              <a:rPr lang="zh-CN" altLang="en-US" sz="2000" u="sng" dirty="0">
                <a:ea typeface="Times New Roman" pitchFamily="18" charset="0"/>
              </a:rPr>
              <a:t>от</a:t>
            </a:r>
            <a:r>
              <a:rPr lang="en-US" altLang="en-US" sz="2000" dirty="0">
                <a:ea typeface="Times New Roman" pitchFamily="18" charset="0"/>
              </a:rPr>
              <a:t> i:=1 </a:t>
            </a:r>
            <a:r>
              <a:rPr lang="zh-CN" altLang="en-US" sz="2000" u="sng" dirty="0">
                <a:ea typeface="Times New Roman" pitchFamily="18" charset="0"/>
              </a:rPr>
              <a:t>до</a:t>
            </a:r>
            <a:r>
              <a:rPr lang="en-US" altLang="en-US" sz="2000" dirty="0">
                <a:ea typeface="Times New Roman" pitchFamily="18" charset="0"/>
              </a:rPr>
              <a:t> n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Times New Roman" pitchFamily="18" charset="0"/>
              </a:rPr>
              <a:t>       </a:t>
            </a:r>
            <a:r>
              <a:rPr lang="en-US" altLang="en-US" sz="2000" dirty="0">
                <a:ea typeface="Times New Roman" pitchFamily="18" charset="0"/>
              </a:rPr>
              <a:t>r[</a:t>
            </a:r>
            <a:r>
              <a:rPr lang="en-US" altLang="en-US" sz="2000" dirty="0" err="1">
                <a:ea typeface="Times New Roman" pitchFamily="18" charset="0"/>
              </a:rPr>
              <a:t>i</a:t>
            </a:r>
            <a:r>
              <a:rPr lang="en-US" altLang="en-US" sz="2000" dirty="0">
                <a:ea typeface="Times New Roman" pitchFamily="18" charset="0"/>
              </a:rPr>
              <a:t>]:=2,5sin(ax+hi</a:t>
            </a:r>
            <a:r>
              <a:rPr lang="en-US" altLang="en-US" sz="2000" baseline="30000" dirty="0">
                <a:ea typeface="Times New Roman" pitchFamily="18" charset="0"/>
              </a:rPr>
              <a:t>2</a:t>
            </a:r>
            <a:r>
              <a:rPr lang="zh-CN" altLang="en-US" sz="2000" dirty="0">
                <a:ea typeface="Times New Roman" pitchFamily="18" charset="0"/>
              </a:rPr>
              <a:t>)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Times New Roman" pitchFamily="18" charset="0"/>
              </a:rPr>
              <a:t>    </a:t>
            </a:r>
            <a:r>
              <a:rPr lang="zh-CN" altLang="en-US" sz="2000" u="sng" dirty="0">
                <a:ea typeface="Times New Roman" pitchFamily="18" charset="0"/>
              </a:rPr>
              <a:t>кц</a:t>
            </a:r>
          </a:p>
          <a:p>
            <a:pPr marL="0" lv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Times New Roman" pitchFamily="18" charset="0"/>
              </a:rPr>
              <a:t>    вывод(</a:t>
            </a:r>
            <a:r>
              <a:rPr lang="zh-CN" altLang="en-US" sz="2000" dirty="0">
                <a:solidFill>
                  <a:srgbClr val="000000"/>
                </a:solidFill>
                <a:ea typeface="Times New Roman" pitchFamily="18" charset="0"/>
              </a:rPr>
              <a:t>«</a:t>
            </a:r>
            <a:r>
              <a:rPr lang="zh-CN" altLang="en-US" sz="2000" dirty="0">
                <a:ea typeface="Times New Roman" pitchFamily="18" charset="0"/>
              </a:rPr>
              <a:t>Массив R из </a:t>
            </a:r>
            <a:r>
              <a:rPr lang="zh-CN" altLang="en-US" sz="2000" dirty="0">
                <a:solidFill>
                  <a:srgbClr val="000000"/>
                </a:solidFill>
                <a:ea typeface="Times New Roman" pitchFamily="18" charset="0"/>
              </a:rPr>
              <a:t>»</a:t>
            </a:r>
            <a:r>
              <a:rPr lang="zh-CN" altLang="en-US" sz="2000" dirty="0">
                <a:ea typeface="Times New Roman" pitchFamily="18" charset="0"/>
              </a:rPr>
              <a:t>, n, </a:t>
            </a:r>
            <a:r>
              <a:rPr lang="zh-CN" altLang="en-US" sz="2000" dirty="0">
                <a:solidFill>
                  <a:srgbClr val="000000"/>
                </a:solidFill>
                <a:ea typeface="Times New Roman" pitchFamily="18" charset="0"/>
              </a:rPr>
              <a:t>«</a:t>
            </a:r>
            <a:r>
              <a:rPr lang="zh-CN" altLang="en-US" sz="2000" dirty="0">
                <a:ea typeface="Times New Roman" pitchFamily="18" charset="0"/>
              </a:rPr>
              <a:t> элементов:</a:t>
            </a:r>
            <a:r>
              <a:rPr lang="zh-CN" altLang="en-US" sz="2000" dirty="0">
                <a:solidFill>
                  <a:srgbClr val="000000"/>
                </a:solidFill>
                <a:ea typeface="Times New Roman" pitchFamily="18" charset="0"/>
              </a:rPr>
              <a:t> »</a:t>
            </a:r>
            <a:r>
              <a:rPr lang="en-US" altLang="en-US" sz="2000" dirty="0">
                <a:ea typeface="Times New Roman" pitchFamily="18" charset="0"/>
              </a:rPr>
              <a:t>)    </a:t>
            </a:r>
            <a:r>
              <a:rPr lang="en-US" altLang="en-US" sz="2000" dirty="0" err="1">
                <a:ea typeface="Times New Roman" pitchFamily="18" charset="0"/>
              </a:rPr>
              <a:t>вывод</a:t>
            </a:r>
            <a:r>
              <a:rPr lang="en-US" altLang="en-US" sz="2000" dirty="0">
                <a:ea typeface="Times New Roman" pitchFamily="18" charset="0"/>
              </a:rPr>
              <a:t>(r</a:t>
            </a:r>
            <a:r>
              <a:rPr lang="zh-CN" altLang="en-US" sz="2000" dirty="0">
                <a:ea typeface="Times New Roman" pitchFamily="18" charset="0"/>
              </a:rPr>
              <a:t>[1:</a:t>
            </a:r>
            <a:r>
              <a:rPr lang="en-US" altLang="en-US" sz="2000" dirty="0">
                <a:ea typeface="Times New Roman" pitchFamily="18" charset="0"/>
              </a:rPr>
              <a:t>n</a:t>
            </a:r>
            <a:r>
              <a:rPr lang="zh-CN" altLang="en-US" sz="2000" dirty="0">
                <a:ea typeface="Times New Roman" pitchFamily="18" charset="0"/>
              </a:rPr>
              <a:t>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Прямоугольник 1048666"/>
          <p:cNvSpPr/>
          <p:nvPr/>
        </p:nvSpPr>
        <p:spPr>
          <a:xfrm>
            <a:off x="539750" y="260350"/>
            <a:ext cx="8424862" cy="59400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/>
            <a:r>
              <a:rPr lang="zh-CN" altLang="en-US" sz="2000" b="1" dirty="0">
                <a:ea typeface="Calibri" pitchFamily="34" charset="0"/>
              </a:rPr>
              <a:t>   </a:t>
            </a:r>
            <a:r>
              <a:rPr lang="zh-CN" altLang="en-US" sz="2000" b="1" u="sng" dirty="0"/>
              <a:t>{</a:t>
            </a:r>
            <a:r>
              <a:rPr lang="zh-CN" altLang="en-US" sz="2000" b="1" dirty="0"/>
              <a:t>Задание 2</a:t>
            </a:r>
            <a:r>
              <a:rPr lang="zh-CN" altLang="en-US" sz="2000" b="1" u="sng" dirty="0"/>
              <a:t>}</a:t>
            </a:r>
            <a:endParaRPr lang="en-US" altLang="zh-CN" sz="2000" b="1" u="sng" dirty="0"/>
          </a:p>
          <a:p>
            <a:pPr lvl="0"/>
            <a:r>
              <a:rPr lang="zh-CN" altLang="en-US" sz="2000" dirty="0">
                <a:ea typeface="Times New Roman" pitchFamily="18" charset="0"/>
              </a:rPr>
              <a:t>   вывод(</a:t>
            </a:r>
            <a:r>
              <a:rPr lang="zh-CN" altLang="en-US" sz="2000" dirty="0">
                <a:solidFill>
                  <a:srgbClr val="000000"/>
                </a:solidFill>
                <a:ea typeface="Calibri" pitchFamily="34" charset="0"/>
              </a:rPr>
              <a:t>«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»)</a:t>
            </a:r>
            <a:endParaRPr lang="zh-CN" altLang="en-US" sz="2000" b="1" u="sng" dirty="0"/>
          </a:p>
          <a:p>
            <a:pPr lvl="0"/>
            <a:r>
              <a:rPr lang="zh-CN" altLang="en-US" sz="2000" b="1" dirty="0"/>
              <a:t>   </a:t>
            </a:r>
            <a:r>
              <a:rPr lang="en-US" altLang="en-US" sz="2000" dirty="0"/>
              <a:t>k</a:t>
            </a:r>
            <a:r>
              <a:rPr lang="zh-CN" altLang="en-US" sz="2000" dirty="0"/>
              <a:t>:=</a:t>
            </a:r>
            <a:r>
              <a:rPr lang="en-US" altLang="en-US" sz="2000" dirty="0"/>
              <a:t>n </a:t>
            </a:r>
            <a:r>
              <a:rPr lang="zh-CN" altLang="en-US" sz="2000" dirty="0"/>
              <a:t>{число элементов, оставшихся после удаления}</a:t>
            </a:r>
          </a:p>
          <a:p>
            <a:pPr lvl="0"/>
            <a:r>
              <a:rPr lang="zh-CN" altLang="en-US" sz="2000" b="1" dirty="0"/>
              <a:t>   </a:t>
            </a:r>
            <a:r>
              <a:rPr lang="en-US" altLang="en-US" sz="2000" dirty="0"/>
              <a:t>n</a:t>
            </a:r>
            <a:r>
              <a:rPr lang="zh-CN" altLang="en-US" sz="2000" dirty="0"/>
              <a:t>1:=1 { номер первого минимального элемента}</a:t>
            </a:r>
          </a:p>
          <a:p>
            <a:pPr lvl="0"/>
            <a:r>
              <a:rPr lang="zh-CN" altLang="en-US" sz="2000" dirty="0"/>
              <a:t>   </a:t>
            </a:r>
            <a:r>
              <a:rPr lang="en-US" altLang="en-US" sz="2000" dirty="0"/>
              <a:t>np</a:t>
            </a:r>
            <a:r>
              <a:rPr lang="zh-CN" altLang="en-US" sz="2000" dirty="0"/>
              <a:t>:=0 { номер последнего положительного элемента}</a:t>
            </a:r>
          </a:p>
          <a:p>
            <a:pPr lvl="0"/>
            <a:r>
              <a:rPr lang="zh-CN" altLang="en-US" sz="2000" dirty="0"/>
              <a:t>   </a:t>
            </a:r>
            <a:r>
              <a:rPr lang="zh-CN" altLang="en-US" sz="2000" u="sng" dirty="0"/>
              <a:t>цикл</a:t>
            </a:r>
            <a:r>
              <a:rPr lang="zh-CN" altLang="en-US" sz="2000" dirty="0"/>
              <a:t> </a:t>
            </a:r>
            <a:r>
              <a:rPr lang="zh-CN" altLang="en-US" sz="2000" u="sng" dirty="0"/>
              <a:t>от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zh-CN" altLang="en-US" sz="2000" dirty="0"/>
              <a:t>:=1 </a:t>
            </a:r>
            <a:r>
              <a:rPr lang="zh-CN" altLang="en-US" sz="2000" u="sng" dirty="0"/>
              <a:t>до</a:t>
            </a:r>
            <a:r>
              <a:rPr lang="en-US" altLang="en-US" sz="2000" dirty="0"/>
              <a:t> n</a:t>
            </a:r>
          </a:p>
          <a:p>
            <a:pPr lvl="0"/>
            <a:r>
              <a:rPr lang="zh-CN" altLang="en-US" sz="2000" dirty="0"/>
              <a:t>       </a:t>
            </a:r>
            <a:r>
              <a:rPr lang="zh-CN" altLang="en-US" sz="2000" u="sng" dirty="0"/>
              <a:t>если</a:t>
            </a:r>
            <a:r>
              <a:rPr lang="en-US" altLang="en-US" sz="2000" dirty="0"/>
              <a:t> r[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]&gt;0 </a:t>
            </a:r>
            <a:r>
              <a:rPr lang="zh-CN" altLang="en-US" sz="2000" u="sng" dirty="0"/>
              <a:t>то</a:t>
            </a:r>
            <a:r>
              <a:rPr lang="en-US" altLang="en-US" sz="2000" dirty="0"/>
              <a:t>          np:=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 lvl="0"/>
            <a:r>
              <a:rPr lang="en-US" altLang="en-US" sz="2000" dirty="0"/>
              <a:t>       </a:t>
            </a:r>
            <a:r>
              <a:rPr lang="zh-CN" altLang="en-US" sz="2000" u="sng" dirty="0"/>
              <a:t>всё</a:t>
            </a:r>
          </a:p>
          <a:p>
            <a:pPr lvl="0"/>
            <a:r>
              <a:rPr lang="en-US" altLang="en-US" sz="2000" dirty="0"/>
              <a:t>       </a:t>
            </a:r>
            <a:r>
              <a:rPr lang="zh-CN" altLang="en-US" sz="2000" u="sng" dirty="0"/>
              <a:t>если</a:t>
            </a:r>
            <a:r>
              <a:rPr lang="en-US" altLang="en-US" sz="2000" dirty="0"/>
              <a:t> r[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]&lt;r[n1]</a:t>
            </a:r>
            <a:r>
              <a:rPr lang="ru-RU" altLang="en-US" sz="2000" dirty="0"/>
              <a:t> </a:t>
            </a:r>
            <a:r>
              <a:rPr lang="ru-RU" altLang="en-US" sz="2000" u="sng" dirty="0"/>
              <a:t>то</a:t>
            </a:r>
            <a:r>
              <a:rPr lang="en-US" altLang="en-US" sz="2000" dirty="0"/>
              <a:t>           n</a:t>
            </a:r>
            <a:r>
              <a:rPr lang="zh-CN" altLang="en-US" sz="2000" dirty="0"/>
              <a:t>1:=</a:t>
            </a:r>
            <a:r>
              <a:rPr lang="en-US" altLang="en-US" sz="2000" dirty="0" err="1"/>
              <a:t>i</a:t>
            </a:r>
            <a:endParaRPr lang="en-US" altLang="en-US" sz="2000" dirty="0"/>
          </a:p>
          <a:p>
            <a:pPr lvl="0"/>
            <a:r>
              <a:rPr lang="zh-CN" altLang="en-US" sz="2000" dirty="0"/>
              <a:t>       </a:t>
            </a:r>
            <a:r>
              <a:rPr lang="zh-CN" altLang="en-US" sz="2000" u="sng" dirty="0"/>
              <a:t>всё</a:t>
            </a:r>
          </a:p>
          <a:p>
            <a:pPr lvl="0"/>
            <a:r>
              <a:rPr lang="zh-CN" altLang="en-US" sz="2000" dirty="0"/>
              <a:t>   </a:t>
            </a:r>
            <a:r>
              <a:rPr lang="en-US" altLang="en-US" sz="2000" u="sng" dirty="0" err="1"/>
              <a:t>кц</a:t>
            </a:r>
            <a:endParaRPr lang="en-US" altLang="en-US" sz="2000" u="sng" dirty="0"/>
          </a:p>
          <a:p>
            <a:pPr lvl="0"/>
            <a:r>
              <a:rPr lang="zh-CN" altLang="en-US" sz="2000" dirty="0"/>
              <a:t>{анализ существования результата и вывод результата задания 2}</a:t>
            </a:r>
          </a:p>
          <a:p>
            <a:pPr lvl="0"/>
            <a:r>
              <a:rPr lang="zh-CN" altLang="en-US" sz="2000" dirty="0"/>
              <a:t>   </a:t>
            </a:r>
            <a:r>
              <a:rPr lang="zh-CN" altLang="en-US" sz="2000" u="sng" dirty="0"/>
              <a:t>если</a:t>
            </a:r>
            <a:r>
              <a:rPr lang="en-US" altLang="en-US" sz="2000" dirty="0"/>
              <a:t> np</a:t>
            </a:r>
            <a:r>
              <a:rPr lang="zh-CN" altLang="en-US" sz="2000" dirty="0"/>
              <a:t>=0 </a:t>
            </a:r>
            <a:r>
              <a:rPr lang="zh-CN" altLang="en-US" sz="2000" u="sng" dirty="0"/>
              <a:t>то</a:t>
            </a:r>
            <a:r>
              <a:rPr lang="zh-CN" altLang="en-US" sz="2000" dirty="0"/>
              <a:t> </a:t>
            </a:r>
          </a:p>
          <a:p>
            <a:pPr lvl="0"/>
            <a:r>
              <a:rPr lang="zh-CN" altLang="en-US" sz="2000" dirty="0"/>
              <a:t>       вывод(«Нет положительного элемента»)</a:t>
            </a:r>
          </a:p>
          <a:p>
            <a:pPr lvl="0"/>
            <a:r>
              <a:rPr lang="zh-CN" altLang="en-US" sz="2000" dirty="0"/>
              <a:t>   </a:t>
            </a:r>
            <a:r>
              <a:rPr lang="en-US" altLang="en-US" sz="2000" u="sng" dirty="0" err="1"/>
              <a:t>иначе</a:t>
            </a:r>
            <a:endParaRPr lang="en-US" altLang="en-US" sz="2000" u="sng" dirty="0"/>
          </a:p>
          <a:p>
            <a:pPr lvl="0"/>
            <a:r>
              <a:rPr lang="zh-CN" altLang="en-US" sz="2000" dirty="0"/>
              <a:t>      </a:t>
            </a:r>
            <a:r>
              <a:rPr lang="zh-CN" altLang="en-US" sz="2000" u="sng" dirty="0"/>
              <a:t>если</a:t>
            </a:r>
            <a:r>
              <a:rPr lang="zh-CN" altLang="en-US" sz="2000" dirty="0"/>
              <a:t> |np-n1|&lt;2 </a:t>
            </a:r>
            <a:r>
              <a:rPr lang="zh-CN" altLang="en-US" sz="2000" u="sng" dirty="0"/>
              <a:t>то</a:t>
            </a:r>
            <a:r>
              <a:rPr dirty="0"/>
              <a:t/>
            </a:r>
            <a:br>
              <a:rPr dirty="0"/>
            </a:br>
            <a:r>
              <a:rPr lang="zh-CN" altLang="en-US" sz="2000" dirty="0"/>
              <a:t>          вывод(«Первый минимальный и последний положительный                                                     </a:t>
            </a:r>
          </a:p>
          <a:p>
            <a:pPr lvl="0"/>
            <a:r>
              <a:rPr lang="zh-CN" altLang="en-US" sz="2000" dirty="0"/>
              <a:t>                    расположены рядом или совпадают»)</a:t>
            </a:r>
          </a:p>
          <a:p>
            <a:pPr lvl="0"/>
            <a:r>
              <a:rPr lang="zh-CN" altLang="en-US" sz="2000" dirty="0"/>
              <a:t>       </a:t>
            </a:r>
            <a:r>
              <a:rPr lang="zh-CN" altLang="en-US" sz="2000" u="sng" dirty="0"/>
              <a:t>иначе</a:t>
            </a:r>
            <a:r>
              <a:rPr lang="zh-CN" altLang="en-US" sz="2000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Прямоугольник 1048667"/>
          <p:cNvSpPr/>
          <p:nvPr/>
        </p:nvSpPr>
        <p:spPr>
          <a:xfrm>
            <a:off x="107950" y="-4762"/>
            <a:ext cx="8818562" cy="64922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en-US" altLang="en-US" sz="1400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</a:rPr>
              <a:t>	</a:t>
            </a:r>
            <a:r>
              <a:rPr lang="en-US" altLang="en-US" sz="1400" b="1" dirty="0">
                <a:latin typeface="Times New Roman" pitchFamily="18" charset="0"/>
                <a:ea typeface="Times New Roman" pitchFamily="18" charset="0"/>
              </a:rPr>
              <a:t> 	</a:t>
            </a:r>
            <a:r>
              <a:rPr lang="en-US" altLang="en-US" sz="2000" dirty="0">
                <a:ea typeface="Times New Roman" pitchFamily="18" charset="0"/>
              </a:rPr>
              <a:t>{c </a:t>
            </a:r>
            <a:r>
              <a:rPr lang="zh-CN" altLang="en-US" sz="2000" dirty="0">
                <a:ea typeface="Times New Roman" pitchFamily="18" charset="0"/>
              </a:rPr>
              <a:t>и </a:t>
            </a:r>
            <a:r>
              <a:rPr lang="en-US" altLang="en-US" sz="2000" dirty="0">
                <a:ea typeface="Times New Roman" pitchFamily="18" charset="0"/>
              </a:rPr>
              <a:t>b</a:t>
            </a:r>
            <a:r>
              <a:rPr lang="zh-CN" altLang="en-US" sz="2000" dirty="0">
                <a:ea typeface="Times New Roman" pitchFamily="18" charset="0"/>
              </a:rPr>
              <a:t> – начало и конец зоны удаления}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   		</a:t>
            </a:r>
            <a:r>
              <a:rPr lang="zh-CN" altLang="en-US" sz="2000" u="sng" dirty="0">
                <a:ea typeface="Times New Roman" pitchFamily="18" charset="0"/>
              </a:rPr>
              <a:t>если</a:t>
            </a:r>
            <a:r>
              <a:rPr lang="en-US" altLang="en-US" sz="2000" dirty="0">
                <a:ea typeface="Times New Roman" pitchFamily="18" charset="0"/>
              </a:rPr>
              <a:t> n</a:t>
            </a:r>
            <a:r>
              <a:rPr lang="zh-CN" altLang="en-US" sz="2000" dirty="0">
                <a:ea typeface="Times New Roman" pitchFamily="18" charset="0"/>
              </a:rPr>
              <a:t>1&lt;</a:t>
            </a:r>
            <a:r>
              <a:rPr lang="en-US" altLang="en-US" sz="2000" dirty="0">
                <a:ea typeface="Times New Roman" pitchFamily="18" charset="0"/>
              </a:rPr>
              <a:t>np </a:t>
            </a:r>
            <a:r>
              <a:rPr lang="zh-CN" altLang="en-US" sz="2000" u="sng" dirty="0">
                <a:ea typeface="Times New Roman" pitchFamily="18" charset="0"/>
              </a:rPr>
              <a:t>то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  		    с:=n1; b:=np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   		</a:t>
            </a:r>
            <a:r>
              <a:rPr lang="zh-CN" altLang="en-US" sz="2000" u="sng" dirty="0">
                <a:ea typeface="Times New Roman" pitchFamily="18" charset="0"/>
              </a:rPr>
              <a:t>иначе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en-US" altLang="en-US" sz="2000" dirty="0">
                <a:ea typeface="Times New Roman" pitchFamily="18" charset="0"/>
              </a:rPr>
              <a:t>    		     с:=np</a:t>
            </a:r>
            <a:r>
              <a:rPr lang="zh-CN" altLang="en-US" sz="2000" dirty="0">
                <a:ea typeface="Times New Roman" pitchFamily="18" charset="0"/>
              </a:rPr>
              <a:t>; </a:t>
            </a:r>
            <a:r>
              <a:rPr lang="en-US" altLang="en-US" sz="2000" dirty="0">
                <a:ea typeface="Times New Roman" pitchFamily="18" charset="0"/>
              </a:rPr>
              <a:t>b</a:t>
            </a:r>
            <a:r>
              <a:rPr lang="zh-CN" altLang="en-US" sz="2000" dirty="0">
                <a:ea typeface="Times New Roman" pitchFamily="18" charset="0"/>
              </a:rPr>
              <a:t>:=</a:t>
            </a:r>
            <a:r>
              <a:rPr lang="en-US" altLang="en-US" sz="2000" dirty="0">
                <a:ea typeface="Times New Roman" pitchFamily="18" charset="0"/>
              </a:rPr>
              <a:t>n</a:t>
            </a:r>
            <a:r>
              <a:rPr lang="zh-CN" altLang="en-US" sz="2000" dirty="0">
                <a:ea typeface="Times New Roman" pitchFamily="18" charset="0"/>
              </a:rPr>
              <a:t>1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 		</a:t>
            </a:r>
            <a:r>
              <a:rPr lang="zh-CN" altLang="en-US" sz="2000" u="sng" dirty="0">
                <a:ea typeface="Times New Roman" pitchFamily="18" charset="0"/>
              </a:rPr>
              <a:t>всё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en-US" altLang="en-US" sz="2000" dirty="0">
                <a:ea typeface="Times New Roman" pitchFamily="18" charset="0"/>
              </a:rPr>
              <a:t>		k</a:t>
            </a:r>
            <a:r>
              <a:rPr lang="zh-CN" altLang="en-US" sz="2000" dirty="0">
                <a:ea typeface="Times New Roman" pitchFamily="18" charset="0"/>
              </a:rPr>
              <a:t>:=</a:t>
            </a:r>
            <a:r>
              <a:rPr lang="en-US" altLang="en-US" sz="2000" dirty="0">
                <a:ea typeface="Times New Roman" pitchFamily="18" charset="0"/>
              </a:rPr>
              <a:t>c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		</a:t>
            </a:r>
            <a:r>
              <a:rPr lang="zh-CN" altLang="en-US" sz="2000" u="sng" dirty="0">
                <a:ea typeface="Times New Roman" pitchFamily="18" charset="0"/>
              </a:rPr>
              <a:t>цикл</a:t>
            </a:r>
            <a:r>
              <a:rPr lang="zh-CN" altLang="en-US" sz="2000" dirty="0">
                <a:ea typeface="Times New Roman" pitchFamily="18" charset="0"/>
              </a:rPr>
              <a:t> </a:t>
            </a:r>
            <a:r>
              <a:rPr lang="zh-CN" altLang="en-US" sz="2000" u="sng" dirty="0">
                <a:ea typeface="Times New Roman" pitchFamily="18" charset="0"/>
              </a:rPr>
              <a:t>от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dirty="0" err="1">
                <a:ea typeface="Times New Roman" pitchFamily="18" charset="0"/>
              </a:rPr>
              <a:t>i</a:t>
            </a:r>
            <a:r>
              <a:rPr lang="zh-CN" altLang="en-US" sz="2000" dirty="0">
                <a:ea typeface="Times New Roman" pitchFamily="18" charset="0"/>
              </a:rPr>
              <a:t>:=</a:t>
            </a:r>
            <a:r>
              <a:rPr lang="en-US" altLang="en-US" sz="2000" dirty="0">
                <a:ea typeface="Times New Roman" pitchFamily="18" charset="0"/>
              </a:rPr>
              <a:t>c</a:t>
            </a:r>
            <a:r>
              <a:rPr lang="zh-CN" altLang="en-US" sz="2000" dirty="0">
                <a:ea typeface="Times New Roman" pitchFamily="18" charset="0"/>
              </a:rPr>
              <a:t>+1 </a:t>
            </a:r>
            <a:r>
              <a:rPr lang="zh-CN" altLang="en-US" sz="2000" u="sng" dirty="0">
                <a:ea typeface="Times New Roman" pitchFamily="18" charset="0"/>
              </a:rPr>
              <a:t>до</a:t>
            </a:r>
            <a:r>
              <a:rPr lang="en-US" altLang="en-US" sz="2000" dirty="0">
                <a:ea typeface="Times New Roman" pitchFamily="18" charset="0"/>
              </a:rPr>
              <a:t> b</a:t>
            </a:r>
            <a:r>
              <a:rPr lang="zh-CN" altLang="en-US" sz="2000" dirty="0">
                <a:ea typeface="Times New Roman" pitchFamily="18" charset="0"/>
              </a:rPr>
              <a:t>-1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		      </a:t>
            </a:r>
            <a:r>
              <a:rPr lang="zh-CN" altLang="en-US" sz="2000" u="sng" dirty="0">
                <a:ea typeface="Times New Roman" pitchFamily="18" charset="0"/>
              </a:rPr>
              <a:t>если</a:t>
            </a:r>
            <a:r>
              <a:rPr lang="en-US" altLang="en-US" sz="2000" dirty="0">
                <a:ea typeface="Times New Roman" pitchFamily="18" charset="0"/>
              </a:rPr>
              <a:t> r[</a:t>
            </a:r>
            <a:r>
              <a:rPr lang="en-US" altLang="en-US" sz="2000" dirty="0" err="1">
                <a:ea typeface="Times New Roman" pitchFamily="18" charset="0"/>
              </a:rPr>
              <a:t>i</a:t>
            </a:r>
            <a:r>
              <a:rPr lang="en-US" altLang="en-US" sz="2000" dirty="0">
                <a:ea typeface="Times New Roman" pitchFamily="18" charset="0"/>
              </a:rPr>
              <a:t>]≥0 </a:t>
            </a:r>
            <a:r>
              <a:rPr lang="zh-CN" altLang="en-US" sz="2000" u="sng" dirty="0">
                <a:ea typeface="Times New Roman" pitchFamily="18" charset="0"/>
              </a:rPr>
              <a:t>то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zh-CN" altLang="en-US" sz="2000" dirty="0">
                <a:ea typeface="Times New Roman" pitchFamily="18" charset="0"/>
              </a:rPr>
              <a:t>	</a:t>
            </a:r>
            <a:r>
              <a:rPr lang="en-US" altLang="en-US" sz="2000" dirty="0">
                <a:ea typeface="Times New Roman" pitchFamily="18" charset="0"/>
              </a:rPr>
              <a:t>                k</a:t>
            </a:r>
            <a:r>
              <a:rPr lang="zh-CN" altLang="en-US" sz="2000" dirty="0">
                <a:ea typeface="Times New Roman" pitchFamily="18" charset="0"/>
              </a:rPr>
              <a:t>:=</a:t>
            </a:r>
            <a:r>
              <a:rPr lang="en-US" altLang="en-US" sz="2000" dirty="0">
                <a:ea typeface="Times New Roman" pitchFamily="18" charset="0"/>
              </a:rPr>
              <a:t>k</a:t>
            </a:r>
            <a:r>
              <a:rPr lang="zh-CN" altLang="en-US" sz="2000" dirty="0">
                <a:ea typeface="Times New Roman" pitchFamily="18" charset="0"/>
              </a:rPr>
              <a:t>+1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zh-CN" altLang="en-US" sz="2000" dirty="0">
                <a:ea typeface="Times New Roman" pitchFamily="18" charset="0"/>
              </a:rPr>
              <a:t>	</a:t>
            </a:r>
            <a:r>
              <a:rPr lang="en-US" altLang="en-US" sz="2000" dirty="0">
                <a:ea typeface="Times New Roman" pitchFamily="18" charset="0"/>
              </a:rPr>
              <a:t>                r[k]:=r[</a:t>
            </a:r>
            <a:r>
              <a:rPr lang="en-US" altLang="en-US" sz="2000" dirty="0" err="1">
                <a:ea typeface="Times New Roman" pitchFamily="18" charset="0"/>
              </a:rPr>
              <a:t>i</a:t>
            </a:r>
            <a:r>
              <a:rPr lang="en-US" altLang="en-US" sz="2000" dirty="0">
                <a:ea typeface="Times New Roman" pitchFamily="18" charset="0"/>
              </a:rPr>
              <a:t>]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		       </a:t>
            </a:r>
            <a:r>
              <a:rPr lang="zh-CN" altLang="en-US" sz="2000" u="sng" dirty="0">
                <a:ea typeface="Times New Roman" pitchFamily="18" charset="0"/>
              </a:rPr>
              <a:t>всё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		 </a:t>
            </a:r>
            <a:r>
              <a:rPr lang="zh-CN" altLang="en-US" sz="2000" u="sng" dirty="0">
                <a:ea typeface="Times New Roman" pitchFamily="18" charset="0"/>
              </a:rPr>
              <a:t>кц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		 </a:t>
            </a:r>
            <a:r>
              <a:rPr lang="zh-CN" altLang="en-US" sz="2000" u="sng" dirty="0">
                <a:ea typeface="Times New Roman" pitchFamily="18" charset="0"/>
              </a:rPr>
              <a:t>цикл</a:t>
            </a:r>
            <a:r>
              <a:rPr lang="zh-CN" altLang="en-US" sz="2000" dirty="0">
                <a:ea typeface="Times New Roman" pitchFamily="18" charset="0"/>
              </a:rPr>
              <a:t> </a:t>
            </a:r>
            <a:r>
              <a:rPr lang="zh-CN" altLang="en-US" sz="2000" u="sng" dirty="0">
                <a:ea typeface="Times New Roman" pitchFamily="18" charset="0"/>
              </a:rPr>
              <a:t>от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dirty="0" err="1">
                <a:ea typeface="Times New Roman" pitchFamily="18" charset="0"/>
              </a:rPr>
              <a:t>i</a:t>
            </a:r>
            <a:r>
              <a:rPr lang="zh-CN" altLang="en-US" sz="2000" dirty="0">
                <a:ea typeface="Times New Roman" pitchFamily="18" charset="0"/>
              </a:rPr>
              <a:t>:=</a:t>
            </a:r>
            <a:r>
              <a:rPr lang="en-US" altLang="en-US" sz="2000" dirty="0">
                <a:ea typeface="Times New Roman" pitchFamily="18" charset="0"/>
              </a:rPr>
              <a:t>b </a:t>
            </a:r>
            <a:r>
              <a:rPr lang="zh-CN" altLang="en-US" sz="2000" u="sng" dirty="0">
                <a:ea typeface="Times New Roman" pitchFamily="18" charset="0"/>
              </a:rPr>
              <a:t>до</a:t>
            </a:r>
            <a:r>
              <a:rPr lang="en-US" altLang="en-US" sz="2000" dirty="0">
                <a:ea typeface="Times New Roman" pitchFamily="18" charset="0"/>
              </a:rPr>
              <a:t> n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		       </a:t>
            </a:r>
            <a:r>
              <a:rPr lang="en-US" altLang="en-US" sz="2000" dirty="0">
                <a:ea typeface="Times New Roman" pitchFamily="18" charset="0"/>
              </a:rPr>
              <a:t>k</a:t>
            </a:r>
            <a:r>
              <a:rPr lang="zh-CN" altLang="en-US" sz="2000" dirty="0">
                <a:ea typeface="Times New Roman" pitchFamily="18" charset="0"/>
              </a:rPr>
              <a:t>:=</a:t>
            </a:r>
            <a:r>
              <a:rPr lang="en-US" altLang="en-US" sz="2000" dirty="0">
                <a:ea typeface="Times New Roman" pitchFamily="18" charset="0"/>
              </a:rPr>
              <a:t>k</a:t>
            </a:r>
            <a:r>
              <a:rPr lang="zh-CN" altLang="en-US" sz="2000" dirty="0">
                <a:ea typeface="Times New Roman" pitchFamily="18" charset="0"/>
              </a:rPr>
              <a:t>+1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zh-CN" altLang="en-US" sz="2000" dirty="0">
                <a:ea typeface="Times New Roman" pitchFamily="18" charset="0"/>
              </a:rPr>
              <a:t>	</a:t>
            </a:r>
            <a:r>
              <a:rPr lang="en-US" altLang="en-US" sz="2000" dirty="0">
                <a:ea typeface="Times New Roman" pitchFamily="18" charset="0"/>
              </a:rPr>
              <a:t>       r[k]:=r[</a:t>
            </a:r>
            <a:r>
              <a:rPr lang="en-US" altLang="en-US" sz="2000" dirty="0" err="1">
                <a:ea typeface="Times New Roman" pitchFamily="18" charset="0"/>
              </a:rPr>
              <a:t>i</a:t>
            </a:r>
            <a:r>
              <a:rPr lang="en-US" altLang="en-US" sz="2000" dirty="0">
                <a:ea typeface="Times New Roman" pitchFamily="18" charset="0"/>
              </a:rPr>
              <a:t>]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en-US" altLang="en-US" sz="2000" dirty="0">
                <a:ea typeface="Times New Roman" pitchFamily="18" charset="0"/>
              </a:rPr>
              <a:t> 	</a:t>
            </a:r>
            <a:r>
              <a:rPr lang="zh-CN" altLang="en-US" sz="2000" dirty="0">
                <a:ea typeface="Times New Roman" pitchFamily="18" charset="0"/>
              </a:rPr>
              <a:t>	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zh-CN" altLang="en-US" sz="2000" u="sng" dirty="0">
                <a:ea typeface="Times New Roman" pitchFamily="18" charset="0"/>
              </a:rPr>
              <a:t>кц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zh-CN" altLang="en-US" sz="2000" dirty="0">
                <a:ea typeface="Times New Roman" pitchFamily="18" charset="0"/>
              </a:rPr>
              <a:t>	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zh-CN" altLang="en-US" sz="2000" dirty="0">
                <a:ea typeface="Times New Roman" pitchFamily="18" charset="0"/>
              </a:rPr>
              <a:t>вывод («Массив r из », </a:t>
            </a:r>
            <a:r>
              <a:rPr lang="en-US" altLang="en-US" sz="2000" dirty="0">
                <a:ea typeface="Times New Roman" pitchFamily="18" charset="0"/>
              </a:rPr>
              <a:t>k</a:t>
            </a:r>
            <a:r>
              <a:rPr lang="zh-CN" altLang="en-US" sz="2000" dirty="0">
                <a:ea typeface="Times New Roman" pitchFamily="18" charset="0"/>
              </a:rPr>
              <a:t>, « элементов»)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		 вывод (</a:t>
            </a:r>
            <a:r>
              <a:rPr lang="en-US" altLang="en-US" sz="2000" dirty="0">
                <a:ea typeface="Times New Roman" pitchFamily="18" charset="0"/>
              </a:rPr>
              <a:t>r</a:t>
            </a:r>
            <a:r>
              <a:rPr lang="zh-CN" altLang="en-US" sz="2000" dirty="0">
                <a:ea typeface="Times New Roman" pitchFamily="18" charset="0"/>
              </a:rPr>
              <a:t>[1:</a:t>
            </a:r>
            <a:r>
              <a:rPr lang="en-US" altLang="en-US" sz="2000" dirty="0">
                <a:ea typeface="Times New Roman" pitchFamily="18" charset="0"/>
              </a:rPr>
              <a:t>k</a:t>
            </a:r>
            <a:r>
              <a:rPr lang="zh-CN" altLang="en-US" sz="2000" dirty="0">
                <a:ea typeface="Times New Roman" pitchFamily="18" charset="0"/>
              </a:rPr>
              <a:t>])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	    </a:t>
            </a:r>
            <a:r>
              <a:rPr lang="zh-CN" altLang="en-US" sz="2000" u="sng" dirty="0">
                <a:ea typeface="Times New Roman" pitchFamily="18" charset="0"/>
              </a:rPr>
              <a:t>всё</a:t>
            </a:r>
          </a:p>
          <a:p>
            <a:pPr marL="0" lvl="0" indent="0">
              <a:spcBef>
                <a:spcPct val="0"/>
              </a:spcBef>
              <a:buFontTx/>
              <a:buNone/>
              <a:tabLst>
                <a:tab pos="358775" algn="l"/>
              </a:tabLst>
            </a:pPr>
            <a:r>
              <a:rPr lang="zh-CN" altLang="en-US" sz="2000" dirty="0">
                <a:ea typeface="Times New Roman" pitchFamily="18" charset="0"/>
              </a:rPr>
              <a:t>	</a:t>
            </a:r>
            <a:r>
              <a:rPr lang="zh-CN" altLang="en-US" sz="2000" u="sng" dirty="0">
                <a:ea typeface="Times New Roman" pitchFamily="18" charset="0"/>
              </a:rPr>
              <a:t>всё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4083"/>
          </a:xfrm>
        </p:spPr>
        <p:txBody>
          <a:bodyPr/>
          <a:lstStyle/>
          <a:p>
            <a:r>
              <a:rPr lang="ru-RU" b="1" dirty="0"/>
              <a:t>Где найти материалы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781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Материалы курса размещаются в </a:t>
            </a:r>
            <a:r>
              <a:rPr lang="en-US" sz="2800" dirty="0"/>
              <a:t>Smart </a:t>
            </a:r>
            <a:r>
              <a:rPr lang="en-US" sz="2800" dirty="0" err="1"/>
              <a:t>Lms</a:t>
            </a:r>
            <a:r>
              <a:rPr lang="ru-RU" sz="2800" dirty="0"/>
              <a:t>. Учебный офис автоматически регистрирует студентов на курс.</a:t>
            </a:r>
          </a:p>
          <a:p>
            <a:pPr marL="0" indent="0">
              <a:buNone/>
            </a:pPr>
            <a:r>
              <a:rPr lang="ru-RU" sz="2800" dirty="0"/>
              <a:t>При возникновении вопросов по регистрации обращайтесь в учебный офис к менеджеру образовательной программы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ИВТ – </a:t>
            </a:r>
            <a:r>
              <a:rPr lang="ru-RU" sz="2800" dirty="0" err="1" smtClean="0"/>
              <a:t>Лалош</a:t>
            </a:r>
            <a:r>
              <a:rPr lang="ru-RU" sz="2800" dirty="0" smtClean="0"/>
              <a:t> Наталья Васильевна</a:t>
            </a:r>
          </a:p>
          <a:p>
            <a:pPr marL="0" indent="0">
              <a:buNone/>
            </a:pPr>
            <a:r>
              <a:rPr lang="ru-RU" sz="2800" dirty="0" smtClean="0"/>
              <a:t>ИТСС – Николаева Мария Сергеевна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530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Прямоугольник 1048668"/>
          <p:cNvSpPr/>
          <p:nvPr/>
        </p:nvSpPr>
        <p:spPr>
          <a:xfrm>
            <a:off x="971550" y="404812"/>
            <a:ext cx="7632700" cy="59400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/>
            <a:r>
              <a:rPr lang="zh-CN" altLang="en-US" sz="2000" b="1" dirty="0">
                <a:ea typeface="Calibri" pitchFamily="34" charset="0"/>
              </a:rPr>
              <a:t>    {Задание3}</a:t>
            </a:r>
            <a:endParaRPr lang="en-US" altLang="zh-CN" sz="2000" b="1" dirty="0">
              <a:ea typeface="Calibri" pitchFamily="34" charset="0"/>
            </a:endParaRPr>
          </a:p>
          <a:p>
            <a:r>
              <a:rPr lang="zh-CN" altLang="en-US" sz="2000" dirty="0">
                <a:ea typeface="Times New Roman" pitchFamily="18" charset="0"/>
              </a:rPr>
              <a:t>    вывод(</a:t>
            </a:r>
            <a:r>
              <a:rPr lang="zh-CN" altLang="en-US" sz="2000" dirty="0">
                <a:solidFill>
                  <a:srgbClr val="000000"/>
                </a:solidFill>
                <a:ea typeface="Calibri" pitchFamily="34" charset="0"/>
              </a:rPr>
              <a:t>«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Задание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»)</a:t>
            </a:r>
            <a:endParaRPr lang="zh-CN" altLang="en-US" sz="2000" b="1" dirty="0">
              <a:ea typeface="Calibri" pitchFamily="34" charset="0"/>
            </a:endParaRPr>
          </a:p>
          <a:p>
            <a:pPr lvl="0"/>
            <a:r>
              <a:rPr lang="zh-CN" altLang="en-US" sz="2000" dirty="0">
                <a:ea typeface="Calibri" pitchFamily="34" charset="0"/>
              </a:rPr>
              <a:t>    </a:t>
            </a:r>
            <a:r>
              <a:rPr lang="en-US" altLang="en-US" sz="2000" dirty="0">
                <a:ea typeface="Calibri" pitchFamily="34" charset="0"/>
              </a:rPr>
              <a:t>n</a:t>
            </a:r>
            <a:r>
              <a:rPr lang="zh-CN" altLang="en-US" sz="2000" dirty="0">
                <a:ea typeface="Calibri" pitchFamily="34" charset="0"/>
              </a:rPr>
              <a:t>1:=0 </a:t>
            </a:r>
            <a:r>
              <a:rPr lang="zh-CN" altLang="en-US" sz="2000" dirty="0"/>
              <a:t>{номер первого отрицательного элемента}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</a:t>
            </a:r>
            <a:r>
              <a:rPr lang="zh-CN" altLang="en-US" sz="2000" u="sng" dirty="0">
                <a:ea typeface="Calibri" pitchFamily="34" charset="0"/>
              </a:rPr>
              <a:t>цикл</a:t>
            </a:r>
            <a:r>
              <a:rPr lang="zh-CN" altLang="en-US" sz="2000" dirty="0">
                <a:ea typeface="Calibri" pitchFamily="34" charset="0"/>
              </a:rPr>
              <a:t> </a:t>
            </a:r>
            <a:r>
              <a:rPr lang="zh-CN" altLang="en-US" sz="2000" u="sng" dirty="0">
                <a:ea typeface="Calibri" pitchFamily="34" charset="0"/>
              </a:rPr>
              <a:t>от</a:t>
            </a:r>
            <a:r>
              <a:rPr lang="en-US" altLang="en-US" sz="2000" dirty="0">
                <a:ea typeface="Calibri" pitchFamily="34" charset="0"/>
              </a:rPr>
              <a:t> </a:t>
            </a:r>
            <a:r>
              <a:rPr lang="en-US" altLang="en-US" sz="2000" dirty="0" err="1">
                <a:ea typeface="Calibri" pitchFamily="34" charset="0"/>
              </a:rPr>
              <a:t>i</a:t>
            </a:r>
            <a:r>
              <a:rPr lang="zh-CN" altLang="en-US" sz="2000" dirty="0">
                <a:ea typeface="Calibri" pitchFamily="34" charset="0"/>
              </a:rPr>
              <a:t>:=</a:t>
            </a:r>
            <a:r>
              <a:rPr lang="en-US" altLang="en-US" sz="2000" dirty="0">
                <a:ea typeface="Calibri" pitchFamily="34" charset="0"/>
              </a:rPr>
              <a:t>k </a:t>
            </a:r>
            <a:r>
              <a:rPr lang="zh-CN" altLang="en-US" sz="2000" u="sng" dirty="0">
                <a:ea typeface="Calibri" pitchFamily="34" charset="0"/>
              </a:rPr>
              <a:t>до</a:t>
            </a:r>
            <a:r>
              <a:rPr lang="zh-CN" altLang="en-US" sz="2000" dirty="0">
                <a:ea typeface="Calibri" pitchFamily="34" charset="0"/>
              </a:rPr>
              <a:t> 1 </a:t>
            </a:r>
            <a:r>
              <a:rPr lang="zh-CN" altLang="en-US" sz="2000" u="sng" dirty="0">
                <a:ea typeface="Calibri" pitchFamily="34" charset="0"/>
              </a:rPr>
              <a:t>шаг</a:t>
            </a:r>
            <a:r>
              <a:rPr lang="zh-CN" altLang="en-US" sz="2000" dirty="0">
                <a:ea typeface="Calibri" pitchFamily="34" charset="0"/>
              </a:rPr>
              <a:t> -1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    </a:t>
            </a:r>
            <a:r>
              <a:rPr lang="zh-CN" altLang="en-US" sz="2000" u="sng" dirty="0">
                <a:ea typeface="Calibri" pitchFamily="34" charset="0"/>
              </a:rPr>
              <a:t>если</a:t>
            </a:r>
            <a:r>
              <a:rPr lang="en-US" altLang="en-US" sz="2000" dirty="0">
                <a:ea typeface="Calibri" pitchFamily="34" charset="0"/>
              </a:rPr>
              <a:t> r[</a:t>
            </a:r>
            <a:r>
              <a:rPr lang="en-US" altLang="en-US" sz="2000" dirty="0" err="1">
                <a:ea typeface="Calibri" pitchFamily="34" charset="0"/>
              </a:rPr>
              <a:t>i</a:t>
            </a:r>
            <a:r>
              <a:rPr lang="en-US" altLang="en-US" sz="2000" dirty="0">
                <a:ea typeface="Calibri" pitchFamily="34" charset="0"/>
              </a:rPr>
              <a:t>]&lt;0 </a:t>
            </a:r>
            <a:r>
              <a:rPr lang="zh-CN" altLang="en-US" sz="2000" u="sng" dirty="0">
                <a:ea typeface="Calibri" pitchFamily="34" charset="0"/>
              </a:rPr>
              <a:t>то</a:t>
            </a:r>
          </a:p>
          <a:p>
            <a:pPr lvl="0"/>
            <a:r>
              <a:rPr lang="en-US" altLang="en-US" sz="2000" dirty="0">
                <a:ea typeface="Calibri" pitchFamily="34" charset="0"/>
              </a:rPr>
              <a:t>            n1:=</a:t>
            </a:r>
            <a:r>
              <a:rPr lang="en-US" altLang="en-US" sz="2000" dirty="0" err="1">
                <a:ea typeface="Calibri" pitchFamily="34" charset="0"/>
              </a:rPr>
              <a:t>i</a:t>
            </a:r>
            <a:endParaRPr lang="en-US" altLang="en-US" sz="2000" dirty="0">
              <a:ea typeface="Calibri" pitchFamily="34" charset="0"/>
            </a:endParaRPr>
          </a:p>
          <a:p>
            <a:pPr lvl="0"/>
            <a:r>
              <a:rPr lang="zh-CN" altLang="en-US" sz="2000" dirty="0">
                <a:ea typeface="Calibri" pitchFamily="34" charset="0"/>
              </a:rPr>
              <a:t>        </a:t>
            </a:r>
            <a:r>
              <a:rPr lang="zh-CN" altLang="en-US" sz="2000" u="sng" dirty="0">
                <a:ea typeface="Calibri" pitchFamily="34" charset="0"/>
              </a:rPr>
              <a:t>всё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</a:t>
            </a:r>
            <a:r>
              <a:rPr lang="zh-CN" altLang="en-US" sz="2000" u="sng" dirty="0">
                <a:ea typeface="Calibri" pitchFamily="34" charset="0"/>
              </a:rPr>
              <a:t>кц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</a:t>
            </a:r>
            <a:r>
              <a:rPr lang="zh-CN" altLang="en-US" sz="2000" u="sng" dirty="0">
                <a:ea typeface="Calibri" pitchFamily="34" charset="0"/>
              </a:rPr>
              <a:t>если</a:t>
            </a:r>
            <a:r>
              <a:rPr lang="en-US" altLang="en-US" sz="2000" dirty="0">
                <a:ea typeface="Calibri" pitchFamily="34" charset="0"/>
              </a:rPr>
              <a:t> n</a:t>
            </a:r>
            <a:r>
              <a:rPr lang="zh-CN" altLang="en-US" sz="2000" dirty="0">
                <a:ea typeface="Calibri" pitchFamily="34" charset="0"/>
              </a:rPr>
              <a:t>1-1≤0 </a:t>
            </a:r>
            <a:r>
              <a:rPr lang="zh-CN" altLang="en-US" sz="2000" u="sng" dirty="0">
                <a:ea typeface="Calibri" pitchFamily="34" charset="0"/>
              </a:rPr>
              <a:t>то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    вывод(</a:t>
            </a:r>
            <a:r>
              <a:rPr lang="zh-CN" altLang="en-US" sz="2000" dirty="0">
                <a:solidFill>
                  <a:srgbClr val="000000"/>
                </a:solidFill>
                <a:ea typeface="Calibri" pitchFamily="34" charset="0"/>
              </a:rPr>
              <a:t>«</a:t>
            </a:r>
            <a:r>
              <a:rPr lang="zh-CN" altLang="en-US" sz="2000" dirty="0">
                <a:ea typeface="Calibri" pitchFamily="34" charset="0"/>
              </a:rPr>
              <a:t>Нет среднего значения</a:t>
            </a:r>
            <a:r>
              <a:rPr lang="zh-CN" altLang="en-US" sz="2000" dirty="0">
                <a:solidFill>
                  <a:srgbClr val="000000"/>
                </a:solidFill>
                <a:ea typeface="Calibri" pitchFamily="34" charset="0"/>
              </a:rPr>
              <a:t>»</a:t>
            </a:r>
            <a:r>
              <a:rPr lang="zh-CN" altLang="en-US" sz="2000" dirty="0">
                <a:ea typeface="Calibri" pitchFamily="34" charset="0"/>
              </a:rPr>
              <a:t>)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</a:t>
            </a:r>
            <a:r>
              <a:rPr lang="zh-CN" altLang="en-US" sz="2000" u="sng" dirty="0">
                <a:ea typeface="Calibri" pitchFamily="34" charset="0"/>
              </a:rPr>
              <a:t>иначе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      </a:t>
            </a:r>
            <a:r>
              <a:rPr lang="en-US" altLang="en-US" sz="2000" dirty="0" err="1">
                <a:ea typeface="Calibri" pitchFamily="34" charset="0"/>
              </a:rPr>
              <a:t>sr</a:t>
            </a:r>
            <a:r>
              <a:rPr lang="zh-CN" altLang="en-US" sz="2000" dirty="0">
                <a:ea typeface="Calibri" pitchFamily="34" charset="0"/>
              </a:rPr>
              <a:t>:=0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      </a:t>
            </a:r>
            <a:r>
              <a:rPr lang="zh-CN" altLang="en-US" sz="2000" u="sng" dirty="0">
                <a:ea typeface="Calibri" pitchFamily="34" charset="0"/>
              </a:rPr>
              <a:t>цикл</a:t>
            </a:r>
            <a:r>
              <a:rPr lang="zh-CN" altLang="en-US" sz="2000" dirty="0">
                <a:ea typeface="Calibri" pitchFamily="34" charset="0"/>
              </a:rPr>
              <a:t> </a:t>
            </a:r>
            <a:r>
              <a:rPr lang="zh-CN" altLang="en-US" sz="2000" u="sng" dirty="0">
                <a:ea typeface="Calibri" pitchFamily="34" charset="0"/>
              </a:rPr>
              <a:t>от</a:t>
            </a:r>
            <a:r>
              <a:rPr lang="en-US" altLang="en-US" sz="2000" dirty="0">
                <a:ea typeface="Calibri" pitchFamily="34" charset="0"/>
              </a:rPr>
              <a:t> </a:t>
            </a:r>
            <a:r>
              <a:rPr lang="en-US" altLang="en-US" sz="2000" dirty="0" err="1">
                <a:ea typeface="Calibri" pitchFamily="34" charset="0"/>
              </a:rPr>
              <a:t>i</a:t>
            </a:r>
            <a:r>
              <a:rPr lang="zh-CN" altLang="en-US" sz="2000" dirty="0">
                <a:ea typeface="Calibri" pitchFamily="34" charset="0"/>
              </a:rPr>
              <a:t>:=1 </a:t>
            </a:r>
            <a:r>
              <a:rPr lang="zh-CN" altLang="en-US" sz="2000" u="sng" dirty="0">
                <a:ea typeface="Calibri" pitchFamily="34" charset="0"/>
              </a:rPr>
              <a:t>до</a:t>
            </a:r>
            <a:r>
              <a:rPr lang="en-US" altLang="en-US" sz="2000" dirty="0">
                <a:ea typeface="Calibri" pitchFamily="34" charset="0"/>
              </a:rPr>
              <a:t> n</a:t>
            </a:r>
            <a:r>
              <a:rPr lang="zh-CN" altLang="en-US" sz="2000" dirty="0">
                <a:ea typeface="Calibri" pitchFamily="34" charset="0"/>
              </a:rPr>
              <a:t>1-1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         </a:t>
            </a:r>
            <a:r>
              <a:rPr lang="en-US" altLang="en-US" sz="2000" dirty="0" err="1">
                <a:ea typeface="Calibri" pitchFamily="34" charset="0"/>
              </a:rPr>
              <a:t>sr</a:t>
            </a:r>
            <a:r>
              <a:rPr lang="zh-CN" altLang="en-US" sz="2000" dirty="0">
                <a:ea typeface="Calibri" pitchFamily="34" charset="0"/>
              </a:rPr>
              <a:t>:=</a:t>
            </a:r>
            <a:r>
              <a:rPr lang="en-US" altLang="en-US" sz="2000" dirty="0" err="1">
                <a:ea typeface="Calibri" pitchFamily="34" charset="0"/>
              </a:rPr>
              <a:t>sr</a:t>
            </a:r>
            <a:r>
              <a:rPr lang="zh-CN" altLang="en-US" sz="2000" dirty="0">
                <a:ea typeface="Calibri" pitchFamily="34" charset="0"/>
              </a:rPr>
              <a:t>+</a:t>
            </a:r>
            <a:r>
              <a:rPr lang="en-US" altLang="en-US" sz="2000" dirty="0">
                <a:ea typeface="Calibri" pitchFamily="34" charset="0"/>
              </a:rPr>
              <a:t>r</a:t>
            </a:r>
            <a:r>
              <a:rPr lang="zh-CN" altLang="en-US" sz="2000" dirty="0">
                <a:ea typeface="Calibri" pitchFamily="34" charset="0"/>
              </a:rPr>
              <a:t>[</a:t>
            </a:r>
            <a:r>
              <a:rPr lang="en-US" altLang="en-US" sz="2000" dirty="0" err="1">
                <a:ea typeface="Calibri" pitchFamily="34" charset="0"/>
              </a:rPr>
              <a:t>i</a:t>
            </a:r>
            <a:r>
              <a:rPr lang="zh-CN" altLang="en-US" sz="2000" dirty="0">
                <a:ea typeface="Calibri" pitchFamily="34" charset="0"/>
              </a:rPr>
              <a:t>]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      </a:t>
            </a:r>
            <a:r>
              <a:rPr lang="zh-CN" altLang="en-US" sz="2000" u="sng" dirty="0">
                <a:ea typeface="Calibri" pitchFamily="34" charset="0"/>
              </a:rPr>
              <a:t>кц 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      </a:t>
            </a:r>
            <a:r>
              <a:rPr lang="en-US" altLang="en-US" sz="2000" dirty="0" err="1">
                <a:ea typeface="Calibri" pitchFamily="34" charset="0"/>
              </a:rPr>
              <a:t>sr</a:t>
            </a:r>
            <a:r>
              <a:rPr lang="zh-CN" altLang="en-US" sz="2000" dirty="0">
                <a:ea typeface="Calibri" pitchFamily="34" charset="0"/>
              </a:rPr>
              <a:t>:=</a:t>
            </a:r>
            <a:r>
              <a:rPr lang="en-US" altLang="en-US" sz="2000" dirty="0" err="1">
                <a:ea typeface="Calibri" pitchFamily="34" charset="0"/>
              </a:rPr>
              <a:t>sr</a:t>
            </a:r>
            <a:r>
              <a:rPr lang="zh-CN" altLang="en-US" sz="2000" dirty="0">
                <a:ea typeface="Calibri" pitchFamily="34" charset="0"/>
              </a:rPr>
              <a:t>/(</a:t>
            </a:r>
            <a:r>
              <a:rPr lang="en-US" altLang="en-US" sz="2000" dirty="0">
                <a:ea typeface="Calibri" pitchFamily="34" charset="0"/>
              </a:rPr>
              <a:t>n</a:t>
            </a:r>
            <a:r>
              <a:rPr lang="zh-CN" altLang="en-US" sz="2000" dirty="0">
                <a:ea typeface="Calibri" pitchFamily="34" charset="0"/>
              </a:rPr>
              <a:t>1-1)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      вывод(</a:t>
            </a:r>
            <a:r>
              <a:rPr lang="en-US" altLang="en-US" sz="2000" dirty="0" err="1">
                <a:ea typeface="Calibri" pitchFamily="34" charset="0"/>
              </a:rPr>
              <a:t>sr</a:t>
            </a:r>
            <a:r>
              <a:rPr lang="zh-CN" altLang="en-US" sz="2000" dirty="0">
                <a:ea typeface="Calibri" pitchFamily="34" charset="0"/>
              </a:rPr>
              <a:t>)</a:t>
            </a:r>
          </a:p>
          <a:p>
            <a:pPr lvl="0"/>
            <a:r>
              <a:rPr lang="zh-CN" altLang="en-US" sz="2000" dirty="0">
                <a:ea typeface="Calibri" pitchFamily="34" charset="0"/>
              </a:rPr>
              <a:t>    </a:t>
            </a:r>
            <a:r>
              <a:rPr lang="zh-CN" altLang="en-US" sz="2000" u="sng" dirty="0">
                <a:ea typeface="Calibri" pitchFamily="34" charset="0"/>
              </a:rPr>
              <a:t>всё</a:t>
            </a:r>
          </a:p>
          <a:p>
            <a:pPr lvl="0"/>
            <a:r>
              <a:rPr lang="zh-CN" altLang="en-US" sz="2000" u="sng" dirty="0">
                <a:ea typeface="Calibri" pitchFamily="34" charset="0"/>
              </a:rPr>
              <a:t>кон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Заголовок 1048669"/>
          <p:cNvSpPr>
            <a:spLocks noGrp="1"/>
          </p:cNvSpPr>
          <p:nvPr>
            <p:ph type="title"/>
          </p:nvPr>
        </p:nvSpPr>
        <p:spPr>
          <a:xfrm>
            <a:off x="317500" y="-2762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Arial" charset="0"/>
                <a:ea typeface="Arial" charset="0"/>
                <a:sym typeface="Arial" charset="0"/>
              </a:defRPr>
            </a:lvl1pPr>
          </a:lstStyle>
          <a:p>
            <a:pPr lvl="0" eaLnBrk="1" latinLnBrk="1" hangingPunct="1"/>
            <a:r>
              <a:rPr lang="zh-CN" altLang="en-US" b="1" dirty="0"/>
              <a:t>Листинг программы</a:t>
            </a:r>
          </a:p>
        </p:txBody>
      </p:sp>
      <p:sp>
        <p:nvSpPr>
          <p:cNvPr id="1048634" name="Прямоугольник 1"/>
          <p:cNvSpPr/>
          <p:nvPr/>
        </p:nvSpPr>
        <p:spPr>
          <a:xfrm>
            <a:off x="539552" y="476672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lmax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200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c, b, n1, np,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x, h, a,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lmax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Лабораторная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работа №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1\n");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Задание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№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1\n");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Прямоугольник 1"/>
          <p:cNvSpPr/>
          <p:nvPr/>
        </p:nvSpPr>
        <p:spPr>
          <a:xfrm>
            <a:off x="539552" y="476672"/>
            <a:ext cx="88569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Задание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длину массива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%d:",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lmax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(n &lt;= 0||n &gt;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lmax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Введите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h, a:");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f",&amp;x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f",&amp;h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f",&amp;a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1;i&lt;=n;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2.5 * sin(a * x + h *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элементов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1;i&lt;=n;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("%8.3f ",r[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("\n");</a:t>
            </a:r>
          </a:p>
          <a:p>
            <a:endParaRPr lang="en-US" sz="2400" dirty="0" err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5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Прямоугольник 1"/>
          <p:cNvSpPr/>
          <p:nvPr/>
        </p:nvSpPr>
        <p:spPr>
          <a:xfrm>
            <a:off x="539552" y="332656"/>
            <a:ext cx="860444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задание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 = n; 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Задание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№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2\n");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for(n1 = 1,np = 0,i = 1;i&lt;=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0 )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r[n1]) 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n1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(np == 0  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Нет положительного элемента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(abs(np - n1) &lt; 2  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Первый минимальный и последний</a:t>
            </a:r>
            <a:r>
              <a:rPr lang="ru-RU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положительный</a:t>
            </a:r>
            <a:r>
              <a:rPr lang="ru-RU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расположены рядом или совпадают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pPr lvl="0"/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Прямоугольник 1"/>
          <p:cNvSpPr/>
          <p:nvPr/>
        </p:nvSpPr>
        <p:spPr>
          <a:xfrm>
            <a:off x="1475656" y="-3858"/>
            <a:ext cx="741682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(n1 &lt; np  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 = n1;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 = np;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 = np;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 = n1;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 = c;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 + 1;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 - 1;i++)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&gt;= 0 )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 = k + 1;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r[k] = 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Прямоугольник 1"/>
          <p:cNvSpPr/>
          <p:nvPr/>
        </p:nvSpPr>
        <p:spPr>
          <a:xfrm>
            <a:off x="827584" y="143528"/>
            <a:ext cx="79928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n;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 = k + 1;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r[k] = 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элементов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n",k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1;i&lt;=k;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("%8.3f ",r[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Прямоугольник 1"/>
          <p:cNvSpPr/>
          <p:nvPr/>
        </p:nvSpPr>
        <p:spPr>
          <a:xfrm>
            <a:off x="827584" y="143528"/>
            <a:ext cx="83164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Задание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Задание №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3\n");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for(n1 = 0,i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k;i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0  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n1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(n1 - 1 &lt;= 0 )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</a:t>
            </a:r>
            <a:r>
              <a:rPr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Нет среднего значения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1;i&lt;=n1-1;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r[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(n1 - 1);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=%8.3f\n",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80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Заголовок 1048674"/>
          <p:cNvSpPr>
            <a:spLocks noGrp="1"/>
          </p:cNvSpPr>
          <p:nvPr>
            <p:ph type="title"/>
          </p:nvPr>
        </p:nvSpPr>
        <p:spPr>
          <a:xfrm>
            <a:off x="328612" y="3254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Arial" charset="0"/>
                <a:ea typeface="Arial" charset="0"/>
                <a:sym typeface="Arial" charset="0"/>
              </a:defRPr>
            </a:lvl1pPr>
          </a:lstStyle>
          <a:p>
            <a:pPr lvl="0" eaLnBrk="1" latinLnBrk="1" hangingPunct="1"/>
            <a:r>
              <a:rPr lang="zh-CN" altLang="en-US" sz="3200" b="1" dirty="0"/>
              <a:t>Распечатка тестов к программе и </a:t>
            </a:r>
            <a:r>
              <a:rPr lang="ru-RU" altLang="zh-CN" sz="3200" b="1" dirty="0"/>
              <a:t/>
            </a:r>
            <a:br>
              <a:rPr lang="ru-RU" altLang="zh-CN" sz="3200" b="1" dirty="0"/>
            </a:br>
            <a:r>
              <a:rPr lang="zh-CN" altLang="en-US" sz="3200" b="1" dirty="0"/>
              <a:t>результатов</a:t>
            </a:r>
            <a:r>
              <a:rPr lang="zh-CN" altLang="en-US" sz="4000" dirty="0"/>
              <a:t> </a:t>
            </a:r>
          </a:p>
        </p:txBody>
      </p:sp>
      <p:graphicFrame>
        <p:nvGraphicFramePr>
          <p:cNvPr id="4194309" name="Таблица 4194306"/>
          <p:cNvGraphicFramePr>
            <a:graphicFrameLocks/>
          </p:cNvGraphicFramePr>
          <p:nvPr/>
        </p:nvGraphicFramePr>
        <p:xfrm>
          <a:off x="539750" y="1468437"/>
          <a:ext cx="8018460" cy="4840285"/>
        </p:xfrm>
        <a:graphic>
          <a:graphicData uri="http://schemas.openxmlformats.org/drawingml/2006/table">
            <a:tbl>
              <a:tblPr/>
              <a:tblGrid>
                <a:gridCol w="415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5012"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№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Исходные данные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Результаты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837"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n=10</a:t>
                      </a:r>
                    </a:p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x=2; h=4; a=5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R={2.477; 1.906; 2.254; -2.463; -0.111; -0.155; -2.437; 2.150; 2.092; 2.499}</a:t>
                      </a:r>
                    </a:p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R={2.477; 1.906; 2.254; -2.463; 2.150; 2.092; 2.499}</a:t>
                      </a:r>
                    </a:p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Sr=2.212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012"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n=1</a:t>
                      </a:r>
                    </a:p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x=5; h=8; a=7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={-2.079}</a:t>
                      </a:r>
                    </a:p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Нет положительного элемента</a:t>
                      </a:r>
                    </a:p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Нет среднего значения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424"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n=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5</a:t>
                      </a:r>
                    </a:p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x=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; h=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; a=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={-0,022; 0.677; 0.741; 2.467; 1.935}</a:t>
                      </a:r>
                    </a:p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en-US" altLang="en-US" sz="2000" b="0">
                          <a:solidFill>
                            <a:schemeClr val="dk1"/>
                          </a:solidFill>
                        </a:rPr>
                        <a:t>R</a:t>
                      </a: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={-0,022; 0.677; 0.741; 2.467; 1.935}</a:t>
                      </a:r>
                    </a:p>
                    <a:p>
                      <a:pPr lvl="0" algn="l" eaLnBrk="1" latinLnBrk="1" hangingPunct="1">
                        <a:lnSpc>
                          <a:spcPct val="115000"/>
                        </a:lnSpc>
                      </a:pPr>
                      <a:r>
                        <a:rPr lang="zh-CN" altLang="en-US" sz="2000" b="0">
                          <a:solidFill>
                            <a:schemeClr val="dk1"/>
                          </a:solidFill>
                        </a:rPr>
                        <a:t>Нет среднего значения</a:t>
                      </a:r>
                    </a:p>
                  </a:txBody>
                  <a:tcPr marL="68584" marR="68584" marT="0" marB="0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Текст 1048696"/>
          <p:cNvSpPr>
            <a:spLocks noGrp="1"/>
          </p:cNvSpPr>
          <p:nvPr>
            <p:ph type="body" idx="1"/>
          </p:nvPr>
        </p:nvSpPr>
        <p:spPr>
          <a:xfrm>
            <a:off x="338137" y="908050"/>
            <a:ext cx="8229600" cy="61261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048640" name="Прямоугольник 1048697"/>
          <p:cNvSpPr/>
          <p:nvPr/>
        </p:nvSpPr>
        <p:spPr>
          <a:xfrm>
            <a:off x="125908" y="85253"/>
            <a:ext cx="8856980" cy="929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Times New Roman" pitchFamily="18" charset="0"/>
              </a:rPr>
              <a:t>Для выбора набора заданий используйте формулы:</a:t>
            </a:r>
          </a:p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2800" dirty="0"/>
          </a:p>
        </p:txBody>
      </p:sp>
      <p:graphicFrame>
        <p:nvGraphicFramePr>
          <p:cNvPr id="4194310" name="Таблица 41943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484026"/>
              </p:ext>
            </p:extLst>
          </p:nvPr>
        </p:nvGraphicFramePr>
        <p:xfrm>
          <a:off x="689214" y="1196752"/>
          <a:ext cx="8293675" cy="3203575"/>
        </p:xfrm>
        <a:graphic>
          <a:graphicData uri="http://schemas.openxmlformats.org/drawingml/2006/table">
            <a:tbl>
              <a:tblPr/>
              <a:tblGrid>
                <a:gridCol w="2100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№ </a:t>
                      </a:r>
                      <a:r>
                        <a:rPr lang="en-US" altLang="en-US" sz="2800" b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варианта</a:t>
                      </a:r>
                      <a:endParaRPr lang="en-US" altLang="en-US" sz="2800" b="0" dirty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/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 – номер варианта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X=13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Задание 1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(Остаток от деления х на 7) + 1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7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Задание 2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(</a:t>
                      </a:r>
                      <a:r>
                        <a:rPr lang="en-US" altLang="en-US" sz="2800" b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Остаток</a:t>
                      </a:r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lang="en-US" altLang="en-US" sz="2800" b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от</a:t>
                      </a:r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lang="en-US" altLang="en-US" sz="2800" b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деления</a:t>
                      </a:r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 х </a:t>
                      </a:r>
                      <a:r>
                        <a:rPr lang="en-US" altLang="en-US" sz="2800" b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на</a:t>
                      </a:r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 9) + 1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5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Задание 3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(</a:t>
                      </a:r>
                      <a:r>
                        <a:rPr lang="en-US" altLang="en-US" sz="2800" b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Остаток</a:t>
                      </a:r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lang="en-US" altLang="en-US" sz="2800" b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от</a:t>
                      </a:r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 </a:t>
                      </a:r>
                      <a:r>
                        <a:rPr lang="en-US" altLang="en-US" sz="2800" b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деления</a:t>
                      </a:r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 х </a:t>
                      </a:r>
                      <a:r>
                        <a:rPr lang="en-US" altLang="en-US" sz="2800" b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на</a:t>
                      </a:r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 10) +1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just" eaLnBrk="1" latinLnBrk="1" hangingPunct="1"/>
                      <a:r>
                        <a:rPr lang="en-US" altLang="en-US" sz="28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4</a:t>
                      </a:r>
                    </a:p>
                  </a:txBody>
                  <a:tcPr marL="91426" marR="91426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8641" name="TextBox 1048719"/>
          <p:cNvSpPr txBox="1"/>
          <p:nvPr/>
        </p:nvSpPr>
        <p:spPr>
          <a:xfrm>
            <a:off x="5478462" y="606554"/>
            <a:ext cx="1152525" cy="3667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/>
              <a:t>Пример</a:t>
            </a:r>
          </a:p>
        </p:txBody>
      </p:sp>
      <p:sp>
        <p:nvSpPr>
          <p:cNvPr id="1048642" name="Прямая соединительная линия 1048720"/>
          <p:cNvSpPr/>
          <p:nvPr/>
        </p:nvSpPr>
        <p:spPr>
          <a:xfrm>
            <a:off x="6716038" y="753039"/>
            <a:ext cx="1223962" cy="431800"/>
          </a:xfrm>
          <a:prstGeom prst="line">
            <a:avLst/>
          </a:pr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43" name="Прямоугольник 1048721"/>
          <p:cNvSpPr/>
          <p:nvPr/>
        </p:nvSpPr>
        <p:spPr>
          <a:xfrm>
            <a:off x="125908" y="4563660"/>
            <a:ext cx="8892401" cy="236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sp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ru-RU" altLang="zh-CN" sz="2000" dirty="0">
                <a:ea typeface="Times New Roman" pitchFamily="18" charset="0"/>
              </a:rPr>
              <a:t>7, 9, 10 – количество вариантов заданий в </a:t>
            </a:r>
            <a:r>
              <a:rPr lang="ru-RU" altLang="zh-CN" sz="2000" dirty="0" err="1">
                <a:ea typeface="Times New Roman" pitchFamily="18" charset="0"/>
              </a:rPr>
              <a:t>л.р</a:t>
            </a:r>
            <a:r>
              <a:rPr lang="ru-RU" altLang="zh-CN" sz="2000" dirty="0">
                <a:ea typeface="Times New Roman" pitchFamily="18" charset="0"/>
              </a:rPr>
              <a:t>. 1.</a:t>
            </a:r>
          </a:p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Times New Roman" pitchFamily="18" charset="0"/>
              </a:rPr>
              <a:t>Номера вариантов указаны в журнале на страницах </a:t>
            </a:r>
          </a:p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Times New Roman" pitchFamily="18" charset="0"/>
              </a:rPr>
              <a:t>групп.</a:t>
            </a:r>
            <a:r>
              <a:rPr lang="ru-RU" altLang="zh-CN" sz="2000" dirty="0">
                <a:ea typeface="Times New Roman" pitchFamily="18" charset="0"/>
              </a:rPr>
              <a:t> Также список номеров вариантов есть в </a:t>
            </a:r>
            <a:endParaRPr lang="en-US" altLang="zh-CN" sz="2000" dirty="0">
              <a:ea typeface="Times New Roman" pitchFamily="18" charset="0"/>
            </a:endParaRPr>
          </a:p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Times New Roman" pitchFamily="18" charset="0"/>
              </a:rPr>
              <a:t>Smart </a:t>
            </a:r>
            <a:r>
              <a:rPr lang="en-US" altLang="zh-CN" sz="2000" dirty="0" err="1">
                <a:ea typeface="Times New Roman" pitchFamily="18" charset="0"/>
              </a:rPr>
              <a:t>lms</a:t>
            </a:r>
            <a:r>
              <a:rPr lang="en-US" altLang="zh-CN" sz="2000" dirty="0">
                <a:ea typeface="Times New Roman" pitchFamily="18" charset="0"/>
              </a:rPr>
              <a:t>.</a:t>
            </a:r>
            <a:endParaRPr lang="ru-RU" altLang="zh-CN" sz="2000" dirty="0">
              <a:ea typeface="Times New Roman" pitchFamily="18" charset="0"/>
            </a:endParaRPr>
          </a:p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ru-RU" altLang="zh-CN" sz="2000" dirty="0">
                <a:ea typeface="Times New Roman" pitchFamily="18" charset="0"/>
              </a:rPr>
              <a:t>Методические указания по лабораторному практикуму размещены в </a:t>
            </a:r>
            <a:endParaRPr lang="en-US" altLang="zh-CN" sz="2000" dirty="0" smtClean="0">
              <a:ea typeface="Times New Roman" pitchFamily="18" charset="0"/>
            </a:endParaRPr>
          </a:p>
          <a:p>
            <a:pPr marL="0" lvl="0" indent="0" eaLnBrk="1" latin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ea typeface="Times New Roman" pitchFamily="18" charset="0"/>
              </a:rPr>
              <a:t>Smart </a:t>
            </a:r>
            <a:r>
              <a:rPr lang="en-US" altLang="zh-CN" sz="2000" dirty="0" err="1" smtClean="0">
                <a:ea typeface="Times New Roman" pitchFamily="18" charset="0"/>
              </a:rPr>
              <a:t>lms</a:t>
            </a:r>
            <a:r>
              <a:rPr lang="en-US" altLang="zh-CN" sz="2000" dirty="0">
                <a:ea typeface="Times New Roman" pitchFamily="18" charset="0"/>
              </a:rPr>
              <a:t>.</a:t>
            </a:r>
            <a:endParaRPr lang="zh-CN" altLang="en-US" sz="2000" dirty="0">
              <a:ea typeface="Times New Roman" pitchFamily="18" charset="0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Подзаголовок 1048588"/>
          <p:cNvSpPr>
            <a:spLocks noGrp="1"/>
          </p:cNvSpPr>
          <p:nvPr>
            <p:ph type="subTitle" idx="1"/>
          </p:nvPr>
        </p:nvSpPr>
        <p:spPr>
          <a:xfrm>
            <a:off x="395537" y="123825"/>
            <a:ext cx="8748464" cy="200903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algn="ctr">
              <a:buFontTx/>
              <a:buNone/>
              <a:defRPr sz="3200">
                <a:solidFill>
                  <a:schemeClr val="dk1"/>
                </a:solidFill>
              </a:defRPr>
            </a:lvl1pPr>
            <a:lvl2pPr marL="457200" algn="ctr">
              <a:buFontTx/>
              <a:buNone/>
            </a:lvl2pPr>
            <a:lvl3pPr marL="914400" algn="ctr">
              <a:buFontTx/>
              <a:buNone/>
            </a:lvl3pPr>
            <a:lvl4pPr marL="1371600" algn="ctr">
              <a:buFontTx/>
              <a:buNone/>
            </a:lvl4pPr>
            <a:lvl5pPr marL="1828800" algn="ctr">
              <a:buFontTx/>
              <a:buNone/>
            </a:lvl5pPr>
          </a:lstStyle>
          <a:p>
            <a:pPr algn="l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Оценка за текущий контроль в 1 и 2 модуле учитывает результаты студента следующим образом.</a:t>
            </a:r>
          </a:p>
          <a:p>
            <a:pPr lvl="0" algn="l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Модуль 1.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текущая</a:t>
            </a:r>
            <a:r>
              <a:rPr lang="ru-RU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лекция+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семинар</a:t>
            </a:r>
            <a:r>
              <a:rPr lang="ru-RU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лаб</a:t>
            </a:r>
            <a:r>
              <a:rPr lang="ru-RU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. работа+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ответы</a:t>
            </a:r>
            <a:r>
              <a:rPr lang="ru-RU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у доски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Модуль 2.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текущая</a:t>
            </a:r>
            <a:r>
              <a:rPr lang="ru-RU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лекция+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семинар</a:t>
            </a:r>
            <a:r>
              <a:rPr lang="ru-RU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лаб</a:t>
            </a:r>
            <a:r>
              <a:rPr lang="ru-RU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. работа+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ответы</a:t>
            </a:r>
            <a:r>
              <a:rPr lang="ru-RU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у доски +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контр</a:t>
            </a:r>
            <a:r>
              <a:rPr lang="ru-RU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. работа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Все оценки рассматриваются без округления.</a:t>
            </a:r>
          </a:p>
          <a:p>
            <a:pPr lvl="0" algn="l"/>
            <a:endParaRPr lang="zh-CN" altLang="en-US" sz="2400" dirty="0"/>
          </a:p>
          <a:p>
            <a:pPr lvl="0" algn="l"/>
            <a:endParaRPr lang="zh-CN" altLang="en-US" sz="2400" dirty="0"/>
          </a:p>
        </p:txBody>
      </p:sp>
      <p:sp>
        <p:nvSpPr>
          <p:cNvPr id="1048620" name="TextBox 1048589"/>
          <p:cNvSpPr txBox="1"/>
          <p:nvPr/>
        </p:nvSpPr>
        <p:spPr>
          <a:xfrm>
            <a:off x="0" y="2420888"/>
            <a:ext cx="9252520" cy="43204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indent="0">
              <a:buNone/>
            </a:pPr>
            <a:r>
              <a:rPr lang="ru-RU" sz="2200" dirty="0"/>
              <a:t>Результирующая оценка учитывает оценки модулей. Промежуточная оценка за 1 и 2 модуль вычисляется по формуле</a:t>
            </a:r>
          </a:p>
          <a:p>
            <a:pPr marL="0" indent="0">
              <a:buNone/>
            </a:pPr>
            <a:r>
              <a:rPr lang="ru-RU" sz="2200" dirty="0" err="1"/>
              <a:t>О</a:t>
            </a:r>
            <a:r>
              <a:rPr lang="ru-RU" sz="2200" baseline="-25000" dirty="0" err="1"/>
              <a:t>промежуточная</a:t>
            </a:r>
            <a:r>
              <a:rPr lang="ru-RU" sz="2200" baseline="-25000" dirty="0"/>
              <a:t> 1 и 2</a:t>
            </a:r>
            <a:r>
              <a:rPr lang="ru-RU" sz="2200" dirty="0"/>
              <a:t> =  0,3* </a:t>
            </a:r>
            <a:r>
              <a:rPr lang="ru-RU" sz="2200" dirty="0" err="1"/>
              <a:t>О</a:t>
            </a:r>
            <a:r>
              <a:rPr lang="ru-RU" sz="2200" baseline="-25000" dirty="0" err="1"/>
              <a:t>текущая</a:t>
            </a:r>
            <a:r>
              <a:rPr lang="ru-RU" sz="2200" baseline="-25000" dirty="0"/>
              <a:t> 1</a:t>
            </a:r>
            <a:r>
              <a:rPr lang="ru-RU" sz="2200" dirty="0"/>
              <a:t> + 0,5*</a:t>
            </a:r>
            <a:r>
              <a:rPr lang="ru-RU" sz="2200" dirty="0" err="1"/>
              <a:t>О</a:t>
            </a:r>
            <a:r>
              <a:rPr lang="ru-RU" sz="2200" baseline="-25000" dirty="0" err="1"/>
              <a:t>текущая</a:t>
            </a:r>
            <a:r>
              <a:rPr lang="ru-RU" sz="2200" baseline="-25000" dirty="0"/>
              <a:t> 2</a:t>
            </a:r>
            <a:r>
              <a:rPr lang="ru-RU" sz="2200" dirty="0"/>
              <a:t>+ 0,2*   </a:t>
            </a:r>
            <a:r>
              <a:rPr lang="ru-RU" sz="2200" dirty="0" err="1"/>
              <a:t>О</a:t>
            </a:r>
            <a:r>
              <a:rPr lang="ru-RU" sz="2200" baseline="-25000" dirty="0" err="1"/>
              <a:t>экзамен</a:t>
            </a:r>
            <a:r>
              <a:rPr lang="ru-RU" sz="2200" baseline="-25000" dirty="0"/>
              <a:t> 2 модуль</a:t>
            </a:r>
            <a:r>
              <a:rPr lang="ru-RU" sz="2200" dirty="0"/>
              <a:t>, </a:t>
            </a:r>
          </a:p>
          <a:p>
            <a:pPr marL="0" indent="0">
              <a:buNone/>
            </a:pPr>
            <a:r>
              <a:rPr lang="ru-RU" sz="2200" dirty="0"/>
              <a:t>где </a:t>
            </a:r>
            <a:r>
              <a:rPr lang="ru-RU" sz="2200" dirty="0" err="1"/>
              <a:t>О</a:t>
            </a:r>
            <a:r>
              <a:rPr lang="ru-RU" sz="2200" i="1" baseline="-25000" dirty="0" err="1"/>
              <a:t>текущая</a:t>
            </a:r>
            <a:r>
              <a:rPr lang="ru-RU" sz="2200" i="1" baseline="-25000" dirty="0"/>
              <a:t> 1</a:t>
            </a:r>
            <a:r>
              <a:rPr lang="ru-RU" sz="2200" dirty="0"/>
              <a:t> ,</a:t>
            </a:r>
            <a:r>
              <a:rPr lang="ru-RU" sz="2200" dirty="0" err="1"/>
              <a:t>О</a:t>
            </a:r>
            <a:r>
              <a:rPr lang="ru-RU" sz="2200" i="1" baseline="-25000" dirty="0" err="1"/>
              <a:t>текущая</a:t>
            </a:r>
            <a:r>
              <a:rPr lang="ru-RU" sz="2200" i="1" baseline="-25000" dirty="0"/>
              <a:t> 2</a:t>
            </a:r>
            <a:r>
              <a:rPr lang="ru-RU" sz="2200" i="1" dirty="0"/>
              <a:t>– </a:t>
            </a:r>
            <a:r>
              <a:rPr lang="ru-RU" sz="2200" dirty="0"/>
              <a:t>оценки текущего          контроля 1, 2  модуля, без округления. </a:t>
            </a:r>
          </a:p>
          <a:p>
            <a:pPr marL="0" indent="0">
              <a:buNone/>
            </a:pPr>
            <a:r>
              <a:rPr lang="ru-RU" sz="2200" dirty="0"/>
              <a:t>Округление производится один раз, после вычисления </a:t>
            </a:r>
            <a:r>
              <a:rPr lang="ru-RU" sz="2200" dirty="0" err="1"/>
              <a:t>промежуточ</a:t>
            </a:r>
            <a:r>
              <a:rPr lang="en-US" sz="2200" dirty="0"/>
              <a:t>-</a:t>
            </a:r>
            <a:r>
              <a:rPr lang="ru-RU" sz="2200" dirty="0"/>
              <a:t>ной оценки, по правилам арифметики.  </a:t>
            </a:r>
          </a:p>
          <a:p>
            <a:pPr marL="0" lvl="0" indent="0">
              <a:buFontTx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954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extBox 1048592"/>
          <p:cNvSpPr txBox="1"/>
          <p:nvPr/>
        </p:nvSpPr>
        <p:spPr>
          <a:xfrm>
            <a:off x="683568" y="692696"/>
            <a:ext cx="8208912" cy="568863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marL="0" indent="0">
              <a:buNone/>
            </a:pPr>
            <a:r>
              <a:rPr lang="ru-RU" sz="2400" dirty="0"/>
              <a:t>Экзаменационная оценка не является блокирующей.   Промежуточная оценка за 1 и 2 модуль не может пре-  </a:t>
            </a:r>
            <a:r>
              <a:rPr lang="ru-RU" sz="2400" dirty="0" err="1"/>
              <a:t>вышать</a:t>
            </a:r>
            <a:r>
              <a:rPr lang="ru-RU" sz="2400" dirty="0"/>
              <a:t> 10 баллов, в случае превышения ставится про-межуточная оценка 10 баллов.</a:t>
            </a:r>
          </a:p>
          <a:p>
            <a:pPr marL="0" lvl="0" indent="0">
              <a:buFontTx/>
              <a:buNone/>
            </a:pPr>
            <a:endParaRPr lang="ru-RU" altLang="zh-CN" sz="2400" dirty="0"/>
          </a:p>
          <a:p>
            <a:pPr marL="0" indent="0">
              <a:buNone/>
            </a:pPr>
            <a:r>
              <a:rPr lang="ru-RU" sz="2400" dirty="0"/>
              <a:t>Результирующая оценка за дисциплину вычисляется по формуле</a:t>
            </a:r>
          </a:p>
          <a:p>
            <a:pPr marL="0" indent="0">
              <a:buNone/>
            </a:pPr>
            <a:r>
              <a:rPr lang="ru-RU" sz="2400" dirty="0" err="1"/>
              <a:t>О</a:t>
            </a:r>
            <a:r>
              <a:rPr lang="ru-RU" sz="2400" baseline="-25000" dirty="0" err="1"/>
              <a:t>результирующая</a:t>
            </a:r>
            <a:r>
              <a:rPr lang="ru-RU" sz="2400" baseline="-25000" dirty="0"/>
              <a:t> </a:t>
            </a:r>
            <a:r>
              <a:rPr lang="ru-RU" sz="2400" dirty="0"/>
              <a:t>=0,4*О</a:t>
            </a:r>
            <a:r>
              <a:rPr lang="ru-RU" sz="2400" baseline="-25000" dirty="0"/>
              <a:t> промежуточная 1 и 2</a:t>
            </a:r>
            <a:r>
              <a:rPr lang="ru-RU" sz="2400" dirty="0"/>
              <a:t> +0,6*О</a:t>
            </a:r>
            <a:r>
              <a:rPr lang="ru-RU" sz="2400" baseline="-25000" dirty="0"/>
              <a:t> промежуточная 3 и 4.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Округление производится по правилам арифметики.  </a:t>
            </a:r>
          </a:p>
          <a:p>
            <a:pPr marL="0" indent="0">
              <a:buNone/>
            </a:pPr>
            <a:r>
              <a:rPr lang="ru-RU" sz="2400" dirty="0"/>
              <a:t>В диплом выставляется результирующая оценка. </a:t>
            </a:r>
          </a:p>
          <a:p>
            <a:pPr marL="0" lvl="0" indent="0">
              <a:buFontTx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743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9" y="916915"/>
            <a:ext cx="8208912" cy="122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010" tIns="76176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вычисления текущей оценки по дисциплине используется следующая таблица (для групп БИВ).</a:t>
            </a:r>
            <a:endParaRPr kumimoji="0" lang="ru-RU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529" y="5269850"/>
            <a:ext cx="8208912" cy="122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010" tIns="76176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zh-CN" sz="2400" dirty="0">
                <a:latin typeface="Times New Roman" pitchFamily="18" charset="0"/>
                <a:cs typeface="Times New Roman" pitchFamily="18" charset="0"/>
              </a:rPr>
              <a:t>В скобках указано распределение баллов по лабораторным работам.</a:t>
            </a:r>
            <a:endParaRPr kumimoji="0" lang="ru-RU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009427"/>
              </p:ext>
            </p:extLst>
          </p:nvPr>
        </p:nvGraphicFramePr>
        <p:xfrm>
          <a:off x="683568" y="1988841"/>
          <a:ext cx="8064896" cy="316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2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  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200" dirty="0">
                          <a:effectLst/>
                        </a:rPr>
                        <a:t>Работа на семинарском занятии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200" dirty="0">
                          <a:effectLst/>
                        </a:rPr>
                        <a:t>Работа на лекции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200" dirty="0">
                          <a:effectLst/>
                        </a:rPr>
                        <a:t>Выполнение лабораторного практикума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200" dirty="0">
                          <a:effectLst/>
                        </a:rPr>
                        <a:t>Контрольная работа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1 модуль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2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7 (3+4)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2 модуль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5</a:t>
                      </a:r>
                      <a:r>
                        <a:rPr lang="en-US" sz="2400">
                          <a:effectLst/>
                        </a:rPr>
                        <a:t>(2+</a:t>
                      </a:r>
                      <a:r>
                        <a:rPr lang="ru-RU" sz="2400">
                          <a:effectLst/>
                        </a:rPr>
                        <a:t>2+1</a:t>
                      </a:r>
                      <a:r>
                        <a:rPr lang="en-US" sz="2400">
                          <a:effectLst/>
                        </a:rPr>
                        <a:t>)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3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3 модуль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5(1,5+1,5+2)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3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4 модуль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5(2,3+1,7+1)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3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3529" y="916915"/>
            <a:ext cx="8208912" cy="122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010" tIns="76176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вычисления текущей оценки по дисциплине используется следующая таблица (для групп БИТ).</a:t>
            </a:r>
            <a:endParaRPr kumimoji="0" lang="ru-RU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529" y="5269850"/>
            <a:ext cx="8208912" cy="122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010" tIns="76176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4508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zh-CN" sz="2400" dirty="0">
                <a:latin typeface="Times New Roman" pitchFamily="18" charset="0"/>
                <a:cs typeface="Times New Roman" pitchFamily="18" charset="0"/>
              </a:rPr>
              <a:t>В скобках указано распределение баллов по лабораторным работам.</a:t>
            </a:r>
            <a:endParaRPr kumimoji="0" lang="ru-RU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6992"/>
              </p:ext>
            </p:extLst>
          </p:nvPr>
        </p:nvGraphicFramePr>
        <p:xfrm>
          <a:off x="683568" y="1988841"/>
          <a:ext cx="8064896" cy="2340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21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  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200" dirty="0">
                          <a:effectLst/>
                        </a:rPr>
                        <a:t>Работа на семинарском занятии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200" dirty="0">
                          <a:effectLst/>
                        </a:rPr>
                        <a:t>Работа на лекции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200" dirty="0">
                          <a:effectLst/>
                        </a:rPr>
                        <a:t>Выполнение лабораторного практикума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200" dirty="0">
                          <a:effectLst/>
                        </a:rPr>
                        <a:t>Контрольная работа</a:t>
                      </a:r>
                      <a:endParaRPr lang="ru-RU" sz="2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1 модуль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2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7 (3+4)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2 модуль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r>
                        <a:rPr lang="en-US" sz="2400" dirty="0">
                          <a:effectLst/>
                        </a:rPr>
                        <a:t>(2+</a:t>
                      </a:r>
                      <a:r>
                        <a:rPr lang="ru-RU" sz="2400" dirty="0">
                          <a:effectLst/>
                        </a:rPr>
                        <a:t>2+1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3</a:t>
                      </a:r>
                      <a:endParaRPr lang="ru-RU" sz="2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75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4"/>
          </a:xfrm>
        </p:spPr>
        <p:txBody>
          <a:bodyPr/>
          <a:lstStyle/>
          <a:p>
            <a:r>
              <a:rPr lang="ru-RU" sz="2200" dirty="0"/>
              <a:t>Ни один из элементов текущего контроля не является блокирующим.</a:t>
            </a:r>
          </a:p>
          <a:p>
            <a:r>
              <a:rPr lang="ru-RU" sz="2200" dirty="0"/>
              <a:t>На некоторых семинарах  и лекциях проводится тест или проверочная работа. Каждый вид работы оценивается от 1 до 4 баллов. В итоговую оценку эти баллы входят с коэффициентом, получаемым делением числа занятий, на которых проводилось оценивание, на общее количество занятий. </a:t>
            </a:r>
          </a:p>
          <a:p>
            <a:r>
              <a:rPr lang="ru-RU" sz="2200" dirty="0"/>
              <a:t>При пропуске лекции или семинарского занятия по любой причине студент не может решить дополнительное задание для компенсации баллов, которые он мог бы получить на этом занятии.</a:t>
            </a:r>
          </a:p>
          <a:p>
            <a:r>
              <a:rPr lang="ru-RU" sz="2200" dirty="0"/>
              <a:t>Кроме того, преподаватель может оценивать дополнительными баллами ответ студента у доски (максимум 2 балла) и активное участие в решении задач семинаров (например, выявление и исправление неточностей и ошибок в алгоритмах и при кодировании программ, внесение усовершенствований в алгоритм и т.п.) (максимум по 0.2 балла за каждый ответ). </a:t>
            </a:r>
          </a:p>
        </p:txBody>
      </p:sp>
    </p:spTree>
    <p:extLst>
      <p:ext uri="{BB962C8B-B14F-4D97-AF65-F5344CB8AC3E}">
        <p14:creationId xmlns:p14="http://schemas.microsoft.com/office/powerpoint/2010/main" val="257665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579296" cy="5865514"/>
          </a:xfrm>
        </p:spPr>
        <p:txBody>
          <a:bodyPr/>
          <a:lstStyle/>
          <a:p>
            <a:r>
              <a:rPr lang="ru-RU" sz="2200" dirty="0"/>
              <a:t>Для каждой лабораторной работы устанавливается срок защиты отчета (в 1 модуле на 2 и 4 занятии, считая пары отдельно для каждой подгруппы). При своевременной защите работа оценивается полученным баллом, при опоздании на 1 неделю балл снижается на 40%, при опоздании на 2 недели балл снижается на 60% от полученной оценки. При опоздании более чем на 2 недели работа не оценивается. </a:t>
            </a:r>
          </a:p>
          <a:p>
            <a:r>
              <a:rPr lang="ru-RU" sz="2200" dirty="0"/>
              <a:t>В случае пропуска занятий по уважительной причине (обязательно предоставление справки) срок сдачи лабораторной работы может быть перенесен на соответствующее количество рабочих дней.</a:t>
            </a:r>
          </a:p>
          <a:p>
            <a:r>
              <a:rPr lang="ru-RU" sz="2200" dirty="0"/>
              <a:t>В случае пропуска занятий по уважительной причине (обязательно предоставление справки) предоставляется дополнительное время для написания контрольной работы (единственная дата </a:t>
            </a:r>
            <a:r>
              <a:rPr lang="ru-RU" sz="2200" dirty="0" smtClean="0"/>
              <a:t>написания </a:t>
            </a:r>
            <a:r>
              <a:rPr lang="ru-RU" sz="2200" dirty="0"/>
              <a:t>заранее сообщается через старост).</a:t>
            </a:r>
          </a:p>
          <a:p>
            <a:r>
              <a:rPr lang="ru-RU" sz="2200" dirty="0"/>
              <a:t>Переписывание контрольной работы с целью повышения полученной оценки не допускается.</a:t>
            </a:r>
          </a:p>
        </p:txBody>
      </p:sp>
    </p:spTree>
    <p:extLst>
      <p:ext uri="{BB962C8B-B14F-4D97-AF65-F5344CB8AC3E}">
        <p14:creationId xmlns:p14="http://schemas.microsoft.com/office/powerpoint/2010/main" val="310249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Заголовок 104859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lt2"/>
                </a:solidFill>
                <a:latin typeface="Arial" charset="0"/>
                <a:ea typeface="Arial" charset="0"/>
                <a:sym typeface="Arial" charset="0"/>
              </a:defRPr>
            </a:lvl1pPr>
          </a:lstStyle>
          <a:p>
            <a:pPr lvl="0" eaLnBrk="1" latinLnBrk="1" hangingPunct="1"/>
            <a:r>
              <a:rPr lang="zh-CN" altLang="en-US" sz="4000"/>
              <a:t> </a:t>
            </a:r>
            <a:r>
              <a:rPr lang="zh-CN" altLang="en-US" sz="3200" b="1"/>
              <a:t>Требования к оформлению отчета</a:t>
            </a:r>
            <a:r>
              <a:t/>
            </a:r>
            <a:br/>
            <a:endParaRPr lang="zh-CN" altLang="en-US" sz="4000" b="1"/>
          </a:p>
        </p:txBody>
      </p:sp>
      <p:sp>
        <p:nvSpPr>
          <p:cNvPr id="1048627" name="Текст 1048595"/>
          <p:cNvSpPr>
            <a:spLocks noGrp="1"/>
          </p:cNvSpPr>
          <p:nvPr>
            <p:ph type="body" idx="1"/>
          </p:nvPr>
        </p:nvSpPr>
        <p:spPr>
          <a:xfrm>
            <a:off x="468312" y="981075"/>
            <a:ext cx="8064128" cy="5472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32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8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sz="24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i="0" u="none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>
              <a:lnSpc>
                <a:spcPct val="80000"/>
              </a:lnSpc>
              <a:buFontTx/>
              <a:buNone/>
            </a:pPr>
            <a:r>
              <a:rPr lang="zh-CN" altLang="en-US" sz="2800" dirty="0"/>
              <a:t>	</a:t>
            </a:r>
            <a:r>
              <a:rPr lang="zh-CN" altLang="en-US" sz="2000" dirty="0"/>
              <a:t>Выполнение каждой работы лабораторного практикума завер</a:t>
            </a:r>
            <a:r>
              <a:rPr lang="ru-RU" altLang="zh-CN" sz="2000" dirty="0"/>
              <a:t>-</a:t>
            </a:r>
            <a:r>
              <a:rPr lang="zh-CN" altLang="en-US" sz="2000" dirty="0"/>
              <a:t>шается написанием отчета, включающего следующие разделы: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en-US" altLang="en-US" sz="2000" dirty="0"/>
              <a:t> </a:t>
            </a:r>
            <a:r>
              <a:rPr lang="en-US" altLang="en-US" sz="2000" dirty="0" err="1"/>
              <a:t>титульный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лист</a:t>
            </a:r>
            <a:r>
              <a:rPr lang="en-US" altLang="en-US" sz="2000" dirty="0" smtClean="0"/>
              <a:t>;</a:t>
            </a:r>
            <a:endParaRPr lang="en-US" altLang="en-US" sz="2000" dirty="0"/>
          </a:p>
          <a:p>
            <a:pPr lvl="0" eaLnBrk="1" latinLnBrk="1" hangingPunct="1">
              <a:lnSpc>
                <a:spcPct val="80000"/>
              </a:lnSpc>
            </a:pPr>
            <a:r>
              <a:rPr lang="en-US" altLang="en-US" sz="2400" dirty="0"/>
              <a:t> </a:t>
            </a:r>
            <a:r>
              <a:rPr lang="en-US" altLang="en-US" sz="2400" dirty="0" err="1"/>
              <a:t>содержание</a:t>
            </a:r>
            <a:r>
              <a:rPr lang="en-US" altLang="en-US" sz="2400" dirty="0"/>
              <a:t>;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en-US" altLang="en-US" sz="2400" dirty="0"/>
              <a:t> </a:t>
            </a:r>
            <a:r>
              <a:rPr lang="en-US" altLang="en-US" sz="2400" dirty="0" err="1"/>
              <a:t>задание</a:t>
            </a:r>
            <a:r>
              <a:rPr lang="en-US" altLang="en-US" sz="2400" dirty="0"/>
              <a:t>;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en-US" altLang="en-US" sz="2400" dirty="0"/>
              <a:t> </a:t>
            </a:r>
            <a:r>
              <a:rPr lang="en-US" altLang="en-US" sz="2400" dirty="0" err="1"/>
              <a:t>постановка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задачи</a:t>
            </a:r>
            <a:r>
              <a:rPr lang="en-US" altLang="en-US" sz="2400" dirty="0"/>
              <a:t> - 0,5</a:t>
            </a:r>
            <a:r>
              <a:rPr lang="zh-CN" altLang="en-US" sz="2400" dirty="0"/>
              <a:t>;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zh-CN" altLang="en-US" sz="2400" dirty="0"/>
              <a:t> метод решения задачи</a:t>
            </a:r>
            <a:r>
              <a:rPr lang="en-US" altLang="en-US" sz="2400" dirty="0"/>
              <a:t> - 1</a:t>
            </a:r>
            <a:r>
              <a:rPr lang="zh-CN" altLang="en-US" sz="2400" dirty="0"/>
              <a:t>;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zh-CN" altLang="en-US" sz="2400" dirty="0"/>
              <a:t> внешняя спецификация</a:t>
            </a:r>
            <a:r>
              <a:rPr lang="en-US" altLang="en-US" sz="2400" dirty="0"/>
              <a:t> - 0,5</a:t>
            </a:r>
            <a:r>
              <a:rPr lang="zh-CN" altLang="en-US" sz="2400" dirty="0"/>
              <a:t>;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zh-CN" altLang="en-US" sz="2400" dirty="0"/>
              <a:t> описание алгоритма на псевдокоде</a:t>
            </a:r>
            <a:r>
              <a:rPr lang="en-US" altLang="en-US" sz="2400" dirty="0"/>
              <a:t> - 1,5</a:t>
            </a:r>
            <a:r>
              <a:rPr lang="zh-CN" altLang="en-US" sz="2400" dirty="0"/>
              <a:t>;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zh-CN" altLang="en-US" sz="2400" dirty="0"/>
              <a:t> листинг программы</a:t>
            </a:r>
            <a:r>
              <a:rPr lang="en-US" altLang="en-US" sz="2400" dirty="0"/>
              <a:t> - 0,5 +1 </a:t>
            </a:r>
            <a:r>
              <a:rPr lang="zh-CN" altLang="en-US" sz="2400" dirty="0"/>
              <a:t> программа работает;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zh-CN" altLang="en-US" sz="2400" dirty="0"/>
              <a:t> распечатка тестов к программе и результатов</a:t>
            </a:r>
            <a:r>
              <a:rPr lang="en-US" altLang="en-US" sz="2400" dirty="0"/>
              <a:t> – 1</a:t>
            </a:r>
            <a:r>
              <a:rPr lang="zh-CN" altLang="en-US" sz="2400" dirty="0"/>
              <a:t>;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zh-CN" altLang="en-US" sz="2400" dirty="0"/>
              <a:t>вопросы по отчету – 2;</a:t>
            </a:r>
          </a:p>
          <a:p>
            <a:pPr lvl="0" eaLnBrk="1" latinLnBrk="1" hangingPunct="1">
              <a:lnSpc>
                <a:spcPct val="80000"/>
              </a:lnSpc>
            </a:pPr>
            <a:r>
              <a:rPr lang="zh-CN" altLang="en-US" sz="2400" dirty="0"/>
              <a:t>дополнительное задание </a:t>
            </a:r>
            <a:r>
              <a:rPr lang="en-US" altLang="zh-CN" sz="2400" dirty="0"/>
              <a:t>–</a:t>
            </a:r>
            <a:r>
              <a:rPr lang="ru-RU" altLang="zh-CN" sz="2400" dirty="0"/>
              <a:t> 2.</a:t>
            </a:r>
          </a:p>
          <a:p>
            <a:pPr lvl="0" eaLnBrk="1" latinLnBrk="1" hangingPunct="1">
              <a:lnSpc>
                <a:spcPct val="80000"/>
              </a:lnSpc>
            </a:pPr>
            <a:endParaRPr lang="ru-RU" altLang="zh-CN" sz="2400" dirty="0"/>
          </a:p>
          <a:p>
            <a:pPr marL="0" lvl="0" indent="0" eaLnBrk="1" latinLnBrk="1" hangingPunct="1">
              <a:lnSpc>
                <a:spcPct val="80000"/>
              </a:lnSpc>
              <a:buNone/>
            </a:pPr>
            <a:r>
              <a:rPr lang="ru-RU" altLang="zh-CN" sz="2000" dirty="0"/>
              <a:t>Через тире указан вес каждого раздела в оценке за выполнение  лабораторной работы.</a:t>
            </a:r>
            <a:r>
              <a:rPr lang="zh-CN" altLang="en-US" sz="20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DEF6F1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D9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00808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8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0000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000000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686B5D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666699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523E26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3019</Words>
  <Application>Microsoft Office PowerPoint</Application>
  <PresentationFormat>Экран (4:3)</PresentationFormat>
  <Paragraphs>389</Paragraphs>
  <Slides>28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Courier New</vt:lpstr>
      <vt:lpstr>Times New Roman</vt:lpstr>
      <vt:lpstr>Office 主题</vt:lpstr>
      <vt:lpstr>Презентация PowerPoint</vt:lpstr>
      <vt:lpstr>Где найти материалы курса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Требования к оформлению отчета </vt:lpstr>
      <vt:lpstr>Требования к оформлению отчета</vt:lpstr>
      <vt:lpstr>Презентация PowerPoint</vt:lpstr>
      <vt:lpstr>Пример оформления отчета по  лабораторной работе 1 </vt:lpstr>
      <vt:lpstr>Постановка задачи </vt:lpstr>
      <vt:lpstr>Метод решения задачи</vt:lpstr>
      <vt:lpstr>Внешняя спецификация</vt:lpstr>
      <vt:lpstr>Презентация PowerPoint</vt:lpstr>
      <vt:lpstr>Описание алгоритма на псевдокоде </vt:lpstr>
      <vt:lpstr>Презентация PowerPoint</vt:lpstr>
      <vt:lpstr>Презентация PowerPoint</vt:lpstr>
      <vt:lpstr>Презентация PowerPoint</vt:lpstr>
      <vt:lpstr>Листинг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Распечатка тестов к программе и  результатов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Ерохина Елена Альфредовна</cp:lastModifiedBy>
  <cp:revision>72</cp:revision>
  <cp:lastPrinted>2022-09-07T06:01:46Z</cp:lastPrinted>
  <dcterms:created xsi:type="dcterms:W3CDTF">2012-09-12T13:23:50Z</dcterms:created>
  <dcterms:modified xsi:type="dcterms:W3CDTF">2023-09-05T15:39:59Z</dcterms:modified>
</cp:coreProperties>
</file>